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304" r:id="rId2"/>
    <p:sldId id="310" r:id="rId3"/>
    <p:sldId id="313" r:id="rId4"/>
    <p:sldId id="315" r:id="rId5"/>
    <p:sldId id="316" r:id="rId6"/>
    <p:sldId id="317" r:id="rId7"/>
    <p:sldId id="318" r:id="rId8"/>
    <p:sldId id="319" r:id="rId9"/>
    <p:sldId id="320" r:id="rId10"/>
    <p:sldId id="321" r:id="rId11"/>
    <p:sldId id="322" r:id="rId12"/>
    <p:sldId id="323" r:id="rId13"/>
    <p:sldId id="324" r:id="rId14"/>
    <p:sldId id="326" r:id="rId15"/>
    <p:sldId id="327" r:id="rId16"/>
    <p:sldId id="328" r:id="rId17"/>
    <p:sldId id="325"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12" r:id="rId37"/>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Source Sans Pro" charset="0"/>
        <a:ea typeface="ＭＳ Ｐゴシック" charset="-128"/>
        <a:cs typeface="+mn-cs"/>
      </a:defRPr>
    </a:lvl1pPr>
    <a:lvl2pPr marL="457200" algn="l" defTabSz="457200" rtl="0" fontAlgn="base">
      <a:spcBef>
        <a:spcPct val="0"/>
      </a:spcBef>
      <a:spcAft>
        <a:spcPct val="0"/>
      </a:spcAft>
      <a:defRPr kern="1200">
        <a:solidFill>
          <a:schemeClr val="tx1"/>
        </a:solidFill>
        <a:latin typeface="Source Sans Pro" charset="0"/>
        <a:ea typeface="ＭＳ Ｐゴシック" charset="-128"/>
        <a:cs typeface="+mn-cs"/>
      </a:defRPr>
    </a:lvl2pPr>
    <a:lvl3pPr marL="914400" algn="l" defTabSz="457200" rtl="0" fontAlgn="base">
      <a:spcBef>
        <a:spcPct val="0"/>
      </a:spcBef>
      <a:spcAft>
        <a:spcPct val="0"/>
      </a:spcAft>
      <a:defRPr kern="1200">
        <a:solidFill>
          <a:schemeClr val="tx1"/>
        </a:solidFill>
        <a:latin typeface="Source Sans Pro"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Source Sans Pro"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Source Sans Pro" charset="0"/>
        <a:ea typeface="ＭＳ Ｐゴシック" charset="-128"/>
        <a:cs typeface="+mn-cs"/>
      </a:defRPr>
    </a:lvl5pPr>
    <a:lvl6pPr marL="2286000" algn="l" defTabSz="914400" rtl="0" eaLnBrk="1" latinLnBrk="0" hangingPunct="1">
      <a:defRPr kern="1200">
        <a:solidFill>
          <a:schemeClr val="tx1"/>
        </a:solidFill>
        <a:latin typeface="Source Sans Pro" charset="0"/>
        <a:ea typeface="ＭＳ Ｐゴシック" charset="-128"/>
        <a:cs typeface="+mn-cs"/>
      </a:defRPr>
    </a:lvl6pPr>
    <a:lvl7pPr marL="2743200" algn="l" defTabSz="914400" rtl="0" eaLnBrk="1" latinLnBrk="0" hangingPunct="1">
      <a:defRPr kern="1200">
        <a:solidFill>
          <a:schemeClr val="tx1"/>
        </a:solidFill>
        <a:latin typeface="Source Sans Pro" charset="0"/>
        <a:ea typeface="ＭＳ Ｐゴシック" charset="-128"/>
        <a:cs typeface="+mn-cs"/>
      </a:defRPr>
    </a:lvl7pPr>
    <a:lvl8pPr marL="3200400" algn="l" defTabSz="914400" rtl="0" eaLnBrk="1" latinLnBrk="0" hangingPunct="1">
      <a:defRPr kern="1200">
        <a:solidFill>
          <a:schemeClr val="tx1"/>
        </a:solidFill>
        <a:latin typeface="Source Sans Pro" charset="0"/>
        <a:ea typeface="ＭＳ Ｐゴシック" charset="-128"/>
        <a:cs typeface="+mn-cs"/>
      </a:defRPr>
    </a:lvl8pPr>
    <a:lvl9pPr marL="3657600" algn="l" defTabSz="914400" rtl="0" eaLnBrk="1" latinLnBrk="0" hangingPunct="1">
      <a:defRPr kern="1200">
        <a:solidFill>
          <a:schemeClr val="tx1"/>
        </a:solidFill>
        <a:latin typeface="Source Sans Pro" charset="0"/>
        <a:ea typeface="ＭＳ Ｐゴシック"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F2A46"/>
    <a:srgbClr val="7A0000"/>
    <a:srgbClr val="8C1515"/>
    <a:srgbClr val="D6DDD3"/>
    <a:srgbClr val="EDE8DD"/>
    <a:srgbClr val="C2B7A1"/>
    <a:srgbClr val="918873"/>
    <a:srgbClr val="3C3623"/>
    <a:srgbClr val="D0A760"/>
    <a:srgbClr val="434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9" autoAdjust="0"/>
    <p:restoredTop sz="94291" autoAdjust="0"/>
  </p:normalViewPr>
  <p:slideViewPr>
    <p:cSldViewPr snapToGrid="0" snapToObjects="1">
      <p:cViewPr varScale="1">
        <p:scale>
          <a:sx n="84" d="100"/>
          <a:sy n="84" d="100"/>
        </p:scale>
        <p:origin x="198"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5" d="100"/>
          <a:sy n="55"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007E3-A847-4B20-9E42-DC2D85A4CFDF}"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tr-TR"/>
        </a:p>
      </dgm:t>
    </dgm:pt>
    <dgm:pt modelId="{EA9BCBA2-0A01-47B7-84E4-89C825B870C5}">
      <dgm:prSet phldrT="[Text]"/>
      <dgm:spPr/>
      <dgm:t>
        <a:bodyPr/>
        <a:lstStyle/>
        <a:p>
          <a:r>
            <a:rPr lang="tr-TR" dirty="0"/>
            <a:t>Psikomotor yetenekler</a:t>
          </a:r>
        </a:p>
      </dgm:t>
    </dgm:pt>
    <dgm:pt modelId="{C0A94E2E-A66C-4EED-9775-F478FF12EDAE}" type="parTrans" cxnId="{04B8BC5C-5F25-415C-9A8B-765846A36253}">
      <dgm:prSet/>
      <dgm:spPr/>
      <dgm:t>
        <a:bodyPr/>
        <a:lstStyle/>
        <a:p>
          <a:endParaRPr lang="tr-TR"/>
        </a:p>
      </dgm:t>
    </dgm:pt>
    <dgm:pt modelId="{9F031BFA-E3CA-4A9B-8854-5161BAC38D7E}" type="sibTrans" cxnId="{04B8BC5C-5F25-415C-9A8B-765846A36253}">
      <dgm:prSet/>
      <dgm:spPr/>
      <dgm:t>
        <a:bodyPr/>
        <a:lstStyle/>
        <a:p>
          <a:endParaRPr lang="tr-TR"/>
        </a:p>
      </dgm:t>
    </dgm:pt>
    <dgm:pt modelId="{56FAB1EB-21B6-4CB3-8BA4-EE7C563BA652}">
      <dgm:prSet phldrT="[Text]"/>
      <dgm:spPr/>
      <dgm:t>
        <a:bodyPr/>
        <a:lstStyle/>
        <a:p>
          <a:r>
            <a:rPr lang="tr-TR" dirty="0"/>
            <a:t>Tepki Hızı</a:t>
          </a:r>
        </a:p>
      </dgm:t>
    </dgm:pt>
    <dgm:pt modelId="{9EA81E05-A2B0-4C5B-86BF-CCE419F120D0}" type="parTrans" cxnId="{189C94AE-E7DD-4A77-8913-CE6FA6D01D30}">
      <dgm:prSet/>
      <dgm:spPr/>
      <dgm:t>
        <a:bodyPr/>
        <a:lstStyle/>
        <a:p>
          <a:endParaRPr lang="tr-TR"/>
        </a:p>
      </dgm:t>
    </dgm:pt>
    <dgm:pt modelId="{21373828-D443-4C4D-8197-6FACC092C5A9}" type="sibTrans" cxnId="{189C94AE-E7DD-4A77-8913-CE6FA6D01D30}">
      <dgm:prSet/>
      <dgm:spPr/>
      <dgm:t>
        <a:bodyPr/>
        <a:lstStyle/>
        <a:p>
          <a:endParaRPr lang="tr-TR"/>
        </a:p>
      </dgm:t>
    </dgm:pt>
    <dgm:pt modelId="{BFD1E33B-FE24-4E82-8914-6124612FE075}">
      <dgm:prSet phldrT="[Text]"/>
      <dgm:spPr/>
      <dgm:t>
        <a:bodyPr/>
        <a:lstStyle/>
        <a:p>
          <a:r>
            <a:rPr lang="tr-TR" dirty="0"/>
            <a:t>Esneklik</a:t>
          </a:r>
        </a:p>
      </dgm:t>
    </dgm:pt>
    <dgm:pt modelId="{0E404A30-7BEA-4B39-9AEC-770D3994E3FB}" type="parTrans" cxnId="{976168A4-55E2-4E03-AFC9-48DD9639474E}">
      <dgm:prSet/>
      <dgm:spPr/>
      <dgm:t>
        <a:bodyPr/>
        <a:lstStyle/>
        <a:p>
          <a:endParaRPr lang="tr-TR"/>
        </a:p>
      </dgm:t>
    </dgm:pt>
    <dgm:pt modelId="{3C814F91-896F-45DC-9F98-C8E4AD9826A0}" type="sibTrans" cxnId="{976168A4-55E2-4E03-AFC9-48DD9639474E}">
      <dgm:prSet/>
      <dgm:spPr/>
      <dgm:t>
        <a:bodyPr/>
        <a:lstStyle/>
        <a:p>
          <a:endParaRPr lang="tr-TR"/>
        </a:p>
      </dgm:t>
    </dgm:pt>
    <dgm:pt modelId="{972FA6B8-83C3-4746-814A-AA0FF00A7BC9}">
      <dgm:prSet phldrT="[Text]"/>
      <dgm:spPr/>
      <dgm:t>
        <a:bodyPr/>
        <a:lstStyle/>
        <a:p>
          <a:r>
            <a:rPr lang="tr-TR" dirty="0"/>
            <a:t>Dikkat</a:t>
          </a:r>
        </a:p>
      </dgm:t>
    </dgm:pt>
    <dgm:pt modelId="{4A9B0C0A-1B8F-4443-B936-F238CEC4EB66}" type="parTrans" cxnId="{87530085-851B-49A1-97FA-072951F038F4}">
      <dgm:prSet/>
      <dgm:spPr/>
      <dgm:t>
        <a:bodyPr/>
        <a:lstStyle/>
        <a:p>
          <a:endParaRPr lang="tr-TR"/>
        </a:p>
      </dgm:t>
    </dgm:pt>
    <dgm:pt modelId="{B64C9EC7-E5EB-4178-AC84-14A3BE71F801}" type="sibTrans" cxnId="{87530085-851B-49A1-97FA-072951F038F4}">
      <dgm:prSet/>
      <dgm:spPr/>
      <dgm:t>
        <a:bodyPr/>
        <a:lstStyle/>
        <a:p>
          <a:endParaRPr lang="tr-TR"/>
        </a:p>
      </dgm:t>
    </dgm:pt>
    <dgm:pt modelId="{4FBB1F94-FC43-48B9-8B7C-66917FD0484E}">
      <dgm:prSet phldrT="[Text]"/>
      <dgm:spPr/>
      <dgm:t>
        <a:bodyPr/>
        <a:lstStyle/>
        <a:p>
          <a:r>
            <a:rPr lang="tr-TR" dirty="0"/>
            <a:t>Koordinasyon</a:t>
          </a:r>
        </a:p>
      </dgm:t>
    </dgm:pt>
    <dgm:pt modelId="{936D8232-4729-4DA0-9A16-D1C700440970}" type="parTrans" cxnId="{2F289E98-EA40-4C83-BF5E-53F0D41E312D}">
      <dgm:prSet/>
      <dgm:spPr/>
      <dgm:t>
        <a:bodyPr/>
        <a:lstStyle/>
        <a:p>
          <a:endParaRPr lang="tr-TR"/>
        </a:p>
      </dgm:t>
    </dgm:pt>
    <dgm:pt modelId="{288AB2C3-E3F1-4518-9101-A7BA12F8E56A}" type="sibTrans" cxnId="{2F289E98-EA40-4C83-BF5E-53F0D41E312D}">
      <dgm:prSet/>
      <dgm:spPr/>
      <dgm:t>
        <a:bodyPr/>
        <a:lstStyle/>
        <a:p>
          <a:endParaRPr lang="tr-TR"/>
        </a:p>
      </dgm:t>
    </dgm:pt>
    <dgm:pt modelId="{548A214F-6854-4576-B00D-D339C04302D3}">
      <dgm:prSet phldrT="[Text]"/>
      <dgm:spPr/>
      <dgm:t>
        <a:bodyPr/>
        <a:lstStyle/>
        <a:p>
          <a:r>
            <a:rPr lang="tr-TR" dirty="0"/>
            <a:t>Denge</a:t>
          </a:r>
        </a:p>
      </dgm:t>
    </dgm:pt>
    <dgm:pt modelId="{C81425CC-36CD-44BD-8DAD-911D18AEDEEB}" type="parTrans" cxnId="{A3585F26-056D-46F0-91A1-0E6CC0945817}">
      <dgm:prSet/>
      <dgm:spPr/>
      <dgm:t>
        <a:bodyPr/>
        <a:lstStyle/>
        <a:p>
          <a:endParaRPr lang="tr-TR"/>
        </a:p>
      </dgm:t>
    </dgm:pt>
    <dgm:pt modelId="{C82AC280-7A8D-443D-9E7C-E2C506D6F75C}" type="sibTrans" cxnId="{A3585F26-056D-46F0-91A1-0E6CC0945817}">
      <dgm:prSet/>
      <dgm:spPr/>
      <dgm:t>
        <a:bodyPr/>
        <a:lstStyle/>
        <a:p>
          <a:endParaRPr lang="tr-TR"/>
        </a:p>
      </dgm:t>
    </dgm:pt>
    <dgm:pt modelId="{198BC83E-F0DB-4725-A155-8E64AB659167}">
      <dgm:prSet phldrT="[Text]"/>
      <dgm:spPr/>
      <dgm:t>
        <a:bodyPr/>
        <a:lstStyle/>
        <a:p>
          <a:r>
            <a:rPr lang="tr-TR" dirty="0"/>
            <a:t>Kuvvet</a:t>
          </a:r>
        </a:p>
      </dgm:t>
    </dgm:pt>
    <dgm:pt modelId="{80B0E01F-045D-4F50-B211-94B9EBC6EEA2}" type="parTrans" cxnId="{84303A6D-302F-46CF-B135-2C21DC540396}">
      <dgm:prSet/>
      <dgm:spPr/>
      <dgm:t>
        <a:bodyPr/>
        <a:lstStyle/>
        <a:p>
          <a:endParaRPr lang="tr-TR"/>
        </a:p>
      </dgm:t>
    </dgm:pt>
    <dgm:pt modelId="{7360DB45-8D0E-4FE7-80A7-477C798A0F33}" type="sibTrans" cxnId="{84303A6D-302F-46CF-B135-2C21DC540396}">
      <dgm:prSet/>
      <dgm:spPr/>
      <dgm:t>
        <a:bodyPr/>
        <a:lstStyle/>
        <a:p>
          <a:endParaRPr lang="tr-TR"/>
        </a:p>
      </dgm:t>
    </dgm:pt>
    <dgm:pt modelId="{154B136C-7798-4F59-AEA6-172FF88E3F32}" type="pres">
      <dgm:prSet presAssocID="{00F007E3-A847-4B20-9E42-DC2D85A4CFDF}" presName="Name0" presStyleCnt="0">
        <dgm:presLayoutVars>
          <dgm:chMax val="1"/>
          <dgm:chPref val="1"/>
          <dgm:dir/>
          <dgm:animOne val="branch"/>
          <dgm:animLvl val="lvl"/>
        </dgm:presLayoutVars>
      </dgm:prSet>
      <dgm:spPr/>
    </dgm:pt>
    <dgm:pt modelId="{7CED0AAB-5215-4A05-8C6D-95EAF52B0536}" type="pres">
      <dgm:prSet presAssocID="{EA9BCBA2-0A01-47B7-84E4-89C825B870C5}" presName="Parent" presStyleLbl="node0" presStyleIdx="0" presStyleCnt="1">
        <dgm:presLayoutVars>
          <dgm:chMax val="6"/>
          <dgm:chPref val="6"/>
        </dgm:presLayoutVars>
      </dgm:prSet>
      <dgm:spPr/>
    </dgm:pt>
    <dgm:pt modelId="{332F707B-D026-443F-B100-7D04B1A9CF0D}" type="pres">
      <dgm:prSet presAssocID="{56FAB1EB-21B6-4CB3-8BA4-EE7C563BA652}" presName="Accent1" presStyleCnt="0"/>
      <dgm:spPr/>
    </dgm:pt>
    <dgm:pt modelId="{FA0343D4-62E1-4E44-8BFB-0DEE2DEF5219}" type="pres">
      <dgm:prSet presAssocID="{56FAB1EB-21B6-4CB3-8BA4-EE7C563BA652}" presName="Accent" presStyleLbl="bgShp" presStyleIdx="0" presStyleCnt="6"/>
      <dgm:spPr/>
    </dgm:pt>
    <dgm:pt modelId="{78AC33A8-B44E-469A-B550-1F225D184AD3}" type="pres">
      <dgm:prSet presAssocID="{56FAB1EB-21B6-4CB3-8BA4-EE7C563BA652}" presName="Child1" presStyleLbl="node1" presStyleIdx="0" presStyleCnt="6">
        <dgm:presLayoutVars>
          <dgm:chMax val="0"/>
          <dgm:chPref val="0"/>
          <dgm:bulletEnabled val="1"/>
        </dgm:presLayoutVars>
      </dgm:prSet>
      <dgm:spPr/>
    </dgm:pt>
    <dgm:pt modelId="{F8F5AFB1-D111-4B1B-B975-322DB71D047C}" type="pres">
      <dgm:prSet presAssocID="{BFD1E33B-FE24-4E82-8914-6124612FE075}" presName="Accent2" presStyleCnt="0"/>
      <dgm:spPr/>
    </dgm:pt>
    <dgm:pt modelId="{A7B793ED-C9CE-43B5-967F-D47336F758DE}" type="pres">
      <dgm:prSet presAssocID="{BFD1E33B-FE24-4E82-8914-6124612FE075}" presName="Accent" presStyleLbl="bgShp" presStyleIdx="1" presStyleCnt="6"/>
      <dgm:spPr/>
    </dgm:pt>
    <dgm:pt modelId="{4C113806-08B4-452F-9191-3373BFA83715}" type="pres">
      <dgm:prSet presAssocID="{BFD1E33B-FE24-4E82-8914-6124612FE075}" presName="Child2" presStyleLbl="node1" presStyleIdx="1" presStyleCnt="6">
        <dgm:presLayoutVars>
          <dgm:chMax val="0"/>
          <dgm:chPref val="0"/>
          <dgm:bulletEnabled val="1"/>
        </dgm:presLayoutVars>
      </dgm:prSet>
      <dgm:spPr/>
    </dgm:pt>
    <dgm:pt modelId="{048FE3F0-3991-4BA6-8EE0-769BDC0DB527}" type="pres">
      <dgm:prSet presAssocID="{972FA6B8-83C3-4746-814A-AA0FF00A7BC9}" presName="Accent3" presStyleCnt="0"/>
      <dgm:spPr/>
    </dgm:pt>
    <dgm:pt modelId="{732A3AA7-36A4-4144-B78A-193568E70D8D}" type="pres">
      <dgm:prSet presAssocID="{972FA6B8-83C3-4746-814A-AA0FF00A7BC9}" presName="Accent" presStyleLbl="bgShp" presStyleIdx="2" presStyleCnt="6"/>
      <dgm:spPr/>
    </dgm:pt>
    <dgm:pt modelId="{1DF38108-A96B-4329-8A1F-CB4D0BDDDEF1}" type="pres">
      <dgm:prSet presAssocID="{972FA6B8-83C3-4746-814A-AA0FF00A7BC9}" presName="Child3" presStyleLbl="node1" presStyleIdx="2" presStyleCnt="6">
        <dgm:presLayoutVars>
          <dgm:chMax val="0"/>
          <dgm:chPref val="0"/>
          <dgm:bulletEnabled val="1"/>
        </dgm:presLayoutVars>
      </dgm:prSet>
      <dgm:spPr/>
    </dgm:pt>
    <dgm:pt modelId="{DEAE4446-1AEB-4B52-876B-14874BC2AEBE}" type="pres">
      <dgm:prSet presAssocID="{4FBB1F94-FC43-48B9-8B7C-66917FD0484E}" presName="Accent4" presStyleCnt="0"/>
      <dgm:spPr/>
    </dgm:pt>
    <dgm:pt modelId="{6D674003-2147-4239-A565-7FC2B0D8C5E0}" type="pres">
      <dgm:prSet presAssocID="{4FBB1F94-FC43-48B9-8B7C-66917FD0484E}" presName="Accent" presStyleLbl="bgShp" presStyleIdx="3" presStyleCnt="6"/>
      <dgm:spPr/>
    </dgm:pt>
    <dgm:pt modelId="{976730E0-931D-4BAE-B029-870574AB79A0}" type="pres">
      <dgm:prSet presAssocID="{4FBB1F94-FC43-48B9-8B7C-66917FD0484E}" presName="Child4" presStyleLbl="node1" presStyleIdx="3" presStyleCnt="6">
        <dgm:presLayoutVars>
          <dgm:chMax val="0"/>
          <dgm:chPref val="0"/>
          <dgm:bulletEnabled val="1"/>
        </dgm:presLayoutVars>
      </dgm:prSet>
      <dgm:spPr/>
    </dgm:pt>
    <dgm:pt modelId="{23D64BF1-B608-4891-AC84-63C587C1683A}" type="pres">
      <dgm:prSet presAssocID="{548A214F-6854-4576-B00D-D339C04302D3}" presName="Accent5" presStyleCnt="0"/>
      <dgm:spPr/>
    </dgm:pt>
    <dgm:pt modelId="{25412F0F-E418-4875-A378-2897AF707DBB}" type="pres">
      <dgm:prSet presAssocID="{548A214F-6854-4576-B00D-D339C04302D3}" presName="Accent" presStyleLbl="bgShp" presStyleIdx="4" presStyleCnt="6"/>
      <dgm:spPr/>
    </dgm:pt>
    <dgm:pt modelId="{9F836A38-986F-40F1-9F8C-A7A3423BA3D5}" type="pres">
      <dgm:prSet presAssocID="{548A214F-6854-4576-B00D-D339C04302D3}" presName="Child5" presStyleLbl="node1" presStyleIdx="4" presStyleCnt="6">
        <dgm:presLayoutVars>
          <dgm:chMax val="0"/>
          <dgm:chPref val="0"/>
          <dgm:bulletEnabled val="1"/>
        </dgm:presLayoutVars>
      </dgm:prSet>
      <dgm:spPr/>
    </dgm:pt>
    <dgm:pt modelId="{DDA3F49E-81E5-4D6D-AF81-1B32B36C3941}" type="pres">
      <dgm:prSet presAssocID="{198BC83E-F0DB-4725-A155-8E64AB659167}" presName="Accent6" presStyleCnt="0"/>
      <dgm:spPr/>
    </dgm:pt>
    <dgm:pt modelId="{3A9CAD4A-0910-4DBF-B69B-6B160B08AE03}" type="pres">
      <dgm:prSet presAssocID="{198BC83E-F0DB-4725-A155-8E64AB659167}" presName="Accent" presStyleLbl="bgShp" presStyleIdx="5" presStyleCnt="6"/>
      <dgm:spPr/>
    </dgm:pt>
    <dgm:pt modelId="{72A1F5AF-F70C-4B2D-A634-0CF8BFB1751C}" type="pres">
      <dgm:prSet presAssocID="{198BC83E-F0DB-4725-A155-8E64AB659167}" presName="Child6" presStyleLbl="node1" presStyleIdx="5" presStyleCnt="6">
        <dgm:presLayoutVars>
          <dgm:chMax val="0"/>
          <dgm:chPref val="0"/>
          <dgm:bulletEnabled val="1"/>
        </dgm:presLayoutVars>
      </dgm:prSet>
      <dgm:spPr/>
    </dgm:pt>
  </dgm:ptLst>
  <dgm:cxnLst>
    <dgm:cxn modelId="{A3585F26-056D-46F0-91A1-0E6CC0945817}" srcId="{EA9BCBA2-0A01-47B7-84E4-89C825B870C5}" destId="{548A214F-6854-4576-B00D-D339C04302D3}" srcOrd="4" destOrd="0" parTransId="{C81425CC-36CD-44BD-8DAD-911D18AEDEEB}" sibTransId="{C82AC280-7A8D-443D-9E7C-E2C506D6F75C}"/>
    <dgm:cxn modelId="{04B8BC5C-5F25-415C-9A8B-765846A36253}" srcId="{00F007E3-A847-4B20-9E42-DC2D85A4CFDF}" destId="{EA9BCBA2-0A01-47B7-84E4-89C825B870C5}" srcOrd="0" destOrd="0" parTransId="{C0A94E2E-A66C-4EED-9775-F478FF12EDAE}" sibTransId="{9F031BFA-E3CA-4A9B-8854-5161BAC38D7E}"/>
    <dgm:cxn modelId="{84303A6D-302F-46CF-B135-2C21DC540396}" srcId="{EA9BCBA2-0A01-47B7-84E4-89C825B870C5}" destId="{198BC83E-F0DB-4725-A155-8E64AB659167}" srcOrd="5" destOrd="0" parTransId="{80B0E01F-045D-4F50-B211-94B9EBC6EEA2}" sibTransId="{7360DB45-8D0E-4FE7-80A7-477C798A0F33}"/>
    <dgm:cxn modelId="{0A31F44D-7285-419D-9727-B2343E65F6FF}" type="presOf" srcId="{00F007E3-A847-4B20-9E42-DC2D85A4CFDF}" destId="{154B136C-7798-4F59-AEA6-172FF88E3F32}" srcOrd="0" destOrd="0" presId="urn:microsoft.com/office/officeart/2011/layout/HexagonRadial"/>
    <dgm:cxn modelId="{A4C23476-BF3F-4A0A-8552-8FBA5ED77C8D}" type="presOf" srcId="{4FBB1F94-FC43-48B9-8B7C-66917FD0484E}" destId="{976730E0-931D-4BAE-B029-870574AB79A0}" srcOrd="0" destOrd="0" presId="urn:microsoft.com/office/officeart/2011/layout/HexagonRadial"/>
    <dgm:cxn modelId="{5B479176-1EFE-43CC-B26E-46AF1D2957EF}" type="presOf" srcId="{198BC83E-F0DB-4725-A155-8E64AB659167}" destId="{72A1F5AF-F70C-4B2D-A634-0CF8BFB1751C}" srcOrd="0" destOrd="0" presId="urn:microsoft.com/office/officeart/2011/layout/HexagonRadial"/>
    <dgm:cxn modelId="{87530085-851B-49A1-97FA-072951F038F4}" srcId="{EA9BCBA2-0A01-47B7-84E4-89C825B870C5}" destId="{972FA6B8-83C3-4746-814A-AA0FF00A7BC9}" srcOrd="2" destOrd="0" parTransId="{4A9B0C0A-1B8F-4443-B936-F238CEC4EB66}" sibTransId="{B64C9EC7-E5EB-4178-AC84-14A3BE71F801}"/>
    <dgm:cxn modelId="{0F80328A-27C1-49B4-8D36-C674E4F44298}" type="presOf" srcId="{BFD1E33B-FE24-4E82-8914-6124612FE075}" destId="{4C113806-08B4-452F-9191-3373BFA83715}" srcOrd="0" destOrd="0" presId="urn:microsoft.com/office/officeart/2011/layout/HexagonRadial"/>
    <dgm:cxn modelId="{2F289E98-EA40-4C83-BF5E-53F0D41E312D}" srcId="{EA9BCBA2-0A01-47B7-84E4-89C825B870C5}" destId="{4FBB1F94-FC43-48B9-8B7C-66917FD0484E}" srcOrd="3" destOrd="0" parTransId="{936D8232-4729-4DA0-9A16-D1C700440970}" sibTransId="{288AB2C3-E3F1-4518-9101-A7BA12F8E56A}"/>
    <dgm:cxn modelId="{976168A4-55E2-4E03-AFC9-48DD9639474E}" srcId="{EA9BCBA2-0A01-47B7-84E4-89C825B870C5}" destId="{BFD1E33B-FE24-4E82-8914-6124612FE075}" srcOrd="1" destOrd="0" parTransId="{0E404A30-7BEA-4B39-9AEC-770D3994E3FB}" sibTransId="{3C814F91-896F-45DC-9F98-C8E4AD9826A0}"/>
    <dgm:cxn modelId="{189C94AE-E7DD-4A77-8913-CE6FA6D01D30}" srcId="{EA9BCBA2-0A01-47B7-84E4-89C825B870C5}" destId="{56FAB1EB-21B6-4CB3-8BA4-EE7C563BA652}" srcOrd="0" destOrd="0" parTransId="{9EA81E05-A2B0-4C5B-86BF-CCE419F120D0}" sibTransId="{21373828-D443-4C4D-8197-6FACC092C5A9}"/>
    <dgm:cxn modelId="{20F18BB7-8665-4B86-A76D-DF2BB3204AAC}" type="presOf" srcId="{548A214F-6854-4576-B00D-D339C04302D3}" destId="{9F836A38-986F-40F1-9F8C-A7A3423BA3D5}" srcOrd="0" destOrd="0" presId="urn:microsoft.com/office/officeart/2011/layout/HexagonRadial"/>
    <dgm:cxn modelId="{0CAE2BE7-94D9-4202-BB0F-4971C881F266}" type="presOf" srcId="{56FAB1EB-21B6-4CB3-8BA4-EE7C563BA652}" destId="{78AC33A8-B44E-469A-B550-1F225D184AD3}" srcOrd="0" destOrd="0" presId="urn:microsoft.com/office/officeart/2011/layout/HexagonRadial"/>
    <dgm:cxn modelId="{B98DEDE7-3E1B-4098-BD35-4F790A1732F3}" type="presOf" srcId="{EA9BCBA2-0A01-47B7-84E4-89C825B870C5}" destId="{7CED0AAB-5215-4A05-8C6D-95EAF52B0536}" srcOrd="0" destOrd="0" presId="urn:microsoft.com/office/officeart/2011/layout/HexagonRadial"/>
    <dgm:cxn modelId="{624C15F8-9F3C-471D-9615-B5C60BBF7464}" type="presOf" srcId="{972FA6B8-83C3-4746-814A-AA0FF00A7BC9}" destId="{1DF38108-A96B-4329-8A1F-CB4D0BDDDEF1}" srcOrd="0" destOrd="0" presId="urn:microsoft.com/office/officeart/2011/layout/HexagonRadial"/>
    <dgm:cxn modelId="{FDB09863-057C-4CE9-9006-16BD287F4559}" type="presParOf" srcId="{154B136C-7798-4F59-AEA6-172FF88E3F32}" destId="{7CED0AAB-5215-4A05-8C6D-95EAF52B0536}" srcOrd="0" destOrd="0" presId="urn:microsoft.com/office/officeart/2011/layout/HexagonRadial"/>
    <dgm:cxn modelId="{3E9B6852-6E02-4A99-A58E-F5DF76971F93}" type="presParOf" srcId="{154B136C-7798-4F59-AEA6-172FF88E3F32}" destId="{332F707B-D026-443F-B100-7D04B1A9CF0D}" srcOrd="1" destOrd="0" presId="urn:microsoft.com/office/officeart/2011/layout/HexagonRadial"/>
    <dgm:cxn modelId="{07A2FD21-BCCC-4410-9CFF-A9550EC251C8}" type="presParOf" srcId="{332F707B-D026-443F-B100-7D04B1A9CF0D}" destId="{FA0343D4-62E1-4E44-8BFB-0DEE2DEF5219}" srcOrd="0" destOrd="0" presId="urn:microsoft.com/office/officeart/2011/layout/HexagonRadial"/>
    <dgm:cxn modelId="{48F91689-051E-4FB0-991B-4C40496FA5C8}" type="presParOf" srcId="{154B136C-7798-4F59-AEA6-172FF88E3F32}" destId="{78AC33A8-B44E-469A-B550-1F225D184AD3}" srcOrd="2" destOrd="0" presId="urn:microsoft.com/office/officeart/2011/layout/HexagonRadial"/>
    <dgm:cxn modelId="{1623EDEC-B4E5-4E53-BBF4-F81C4FD5FD8F}" type="presParOf" srcId="{154B136C-7798-4F59-AEA6-172FF88E3F32}" destId="{F8F5AFB1-D111-4B1B-B975-322DB71D047C}" srcOrd="3" destOrd="0" presId="urn:microsoft.com/office/officeart/2011/layout/HexagonRadial"/>
    <dgm:cxn modelId="{CEEF05F4-95C6-4954-BF2A-B761A31B56AA}" type="presParOf" srcId="{F8F5AFB1-D111-4B1B-B975-322DB71D047C}" destId="{A7B793ED-C9CE-43B5-967F-D47336F758DE}" srcOrd="0" destOrd="0" presId="urn:microsoft.com/office/officeart/2011/layout/HexagonRadial"/>
    <dgm:cxn modelId="{1BBCDFEC-3869-4437-9F3B-84756B9007BF}" type="presParOf" srcId="{154B136C-7798-4F59-AEA6-172FF88E3F32}" destId="{4C113806-08B4-452F-9191-3373BFA83715}" srcOrd="4" destOrd="0" presId="urn:microsoft.com/office/officeart/2011/layout/HexagonRadial"/>
    <dgm:cxn modelId="{41C8BDC2-8716-4B18-AD67-C5CCE1E49462}" type="presParOf" srcId="{154B136C-7798-4F59-AEA6-172FF88E3F32}" destId="{048FE3F0-3991-4BA6-8EE0-769BDC0DB527}" srcOrd="5" destOrd="0" presId="urn:microsoft.com/office/officeart/2011/layout/HexagonRadial"/>
    <dgm:cxn modelId="{4F8F9254-DEBE-4523-BBD8-DDA6DD8379A3}" type="presParOf" srcId="{048FE3F0-3991-4BA6-8EE0-769BDC0DB527}" destId="{732A3AA7-36A4-4144-B78A-193568E70D8D}" srcOrd="0" destOrd="0" presId="urn:microsoft.com/office/officeart/2011/layout/HexagonRadial"/>
    <dgm:cxn modelId="{14EB287D-E479-40E1-8D15-8816B3487BAF}" type="presParOf" srcId="{154B136C-7798-4F59-AEA6-172FF88E3F32}" destId="{1DF38108-A96B-4329-8A1F-CB4D0BDDDEF1}" srcOrd="6" destOrd="0" presId="urn:microsoft.com/office/officeart/2011/layout/HexagonRadial"/>
    <dgm:cxn modelId="{B743CB35-BEF7-4809-A0C2-C7BF74397A3F}" type="presParOf" srcId="{154B136C-7798-4F59-AEA6-172FF88E3F32}" destId="{DEAE4446-1AEB-4B52-876B-14874BC2AEBE}" srcOrd="7" destOrd="0" presId="urn:microsoft.com/office/officeart/2011/layout/HexagonRadial"/>
    <dgm:cxn modelId="{F816AD3C-B05A-49AA-9A3C-F5CA6535EC6C}" type="presParOf" srcId="{DEAE4446-1AEB-4B52-876B-14874BC2AEBE}" destId="{6D674003-2147-4239-A565-7FC2B0D8C5E0}" srcOrd="0" destOrd="0" presId="urn:microsoft.com/office/officeart/2011/layout/HexagonRadial"/>
    <dgm:cxn modelId="{1C8BC73E-39B2-4DE9-9044-5A812444D803}" type="presParOf" srcId="{154B136C-7798-4F59-AEA6-172FF88E3F32}" destId="{976730E0-931D-4BAE-B029-870574AB79A0}" srcOrd="8" destOrd="0" presId="urn:microsoft.com/office/officeart/2011/layout/HexagonRadial"/>
    <dgm:cxn modelId="{D1D74D83-AA9B-41ED-8204-885002CB412E}" type="presParOf" srcId="{154B136C-7798-4F59-AEA6-172FF88E3F32}" destId="{23D64BF1-B608-4891-AC84-63C587C1683A}" srcOrd="9" destOrd="0" presId="urn:microsoft.com/office/officeart/2011/layout/HexagonRadial"/>
    <dgm:cxn modelId="{1FC9B7CF-80F9-4093-A84F-2BD5C29341CB}" type="presParOf" srcId="{23D64BF1-B608-4891-AC84-63C587C1683A}" destId="{25412F0F-E418-4875-A378-2897AF707DBB}" srcOrd="0" destOrd="0" presId="urn:microsoft.com/office/officeart/2011/layout/HexagonRadial"/>
    <dgm:cxn modelId="{C91BF8EC-8D81-45DD-908F-23910E4D3D04}" type="presParOf" srcId="{154B136C-7798-4F59-AEA6-172FF88E3F32}" destId="{9F836A38-986F-40F1-9F8C-A7A3423BA3D5}" srcOrd="10" destOrd="0" presId="urn:microsoft.com/office/officeart/2011/layout/HexagonRadial"/>
    <dgm:cxn modelId="{1ED6B8B7-9B2A-46AF-918F-529EA19A9FD9}" type="presParOf" srcId="{154B136C-7798-4F59-AEA6-172FF88E3F32}" destId="{DDA3F49E-81E5-4D6D-AF81-1B32B36C3941}" srcOrd="11" destOrd="0" presId="urn:microsoft.com/office/officeart/2011/layout/HexagonRadial"/>
    <dgm:cxn modelId="{D9A6702B-CCC4-4E13-95AE-2B5166BE70BE}" type="presParOf" srcId="{DDA3F49E-81E5-4D6D-AF81-1B32B36C3941}" destId="{3A9CAD4A-0910-4DBF-B69B-6B160B08AE03}" srcOrd="0" destOrd="0" presId="urn:microsoft.com/office/officeart/2011/layout/HexagonRadial"/>
    <dgm:cxn modelId="{92724C77-96DC-4EDC-BA73-8B2CDB24A002}" type="presParOf" srcId="{154B136C-7798-4F59-AEA6-172FF88E3F32}" destId="{72A1F5AF-F70C-4B2D-A634-0CF8BFB1751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D0AAB-5215-4A05-8C6D-95EAF52B0536}">
      <dsp:nvSpPr>
        <dsp:cNvPr id="0" name=""/>
        <dsp:cNvSpPr/>
      </dsp:nvSpPr>
      <dsp:spPr>
        <a:xfrm>
          <a:off x="3079593" y="1212717"/>
          <a:ext cx="1541417" cy="1333388"/>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Psikomotor yetenekler</a:t>
          </a:r>
        </a:p>
      </dsp:txBody>
      <dsp:txXfrm>
        <a:off x="3335027" y="1433678"/>
        <a:ext cx="1030549" cy="891466"/>
      </dsp:txXfrm>
    </dsp:sp>
    <dsp:sp modelId="{A7B793ED-C9CE-43B5-967F-D47336F758DE}">
      <dsp:nvSpPr>
        <dsp:cNvPr id="0" name=""/>
        <dsp:cNvSpPr/>
      </dsp:nvSpPr>
      <dsp:spPr>
        <a:xfrm>
          <a:off x="4044816" y="574781"/>
          <a:ext cx="581572" cy="50110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AC33A8-B44E-469A-B550-1F225D184AD3}">
      <dsp:nvSpPr>
        <dsp:cNvPr id="0" name=""/>
        <dsp:cNvSpPr/>
      </dsp:nvSpPr>
      <dsp:spPr>
        <a:xfrm>
          <a:off x="3221580" y="0"/>
          <a:ext cx="1263180" cy="109279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Tepki Hızı</a:t>
          </a:r>
        </a:p>
      </dsp:txBody>
      <dsp:txXfrm>
        <a:off x="3430916" y="181100"/>
        <a:ext cx="844508" cy="730599"/>
      </dsp:txXfrm>
    </dsp:sp>
    <dsp:sp modelId="{732A3AA7-36A4-4144-B78A-193568E70D8D}">
      <dsp:nvSpPr>
        <dsp:cNvPr id="0" name=""/>
        <dsp:cNvSpPr/>
      </dsp:nvSpPr>
      <dsp:spPr>
        <a:xfrm>
          <a:off x="4723556" y="1511574"/>
          <a:ext cx="581572" cy="50110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113806-08B4-452F-9191-3373BFA83715}">
      <dsp:nvSpPr>
        <dsp:cNvPr id="0" name=""/>
        <dsp:cNvSpPr/>
      </dsp:nvSpPr>
      <dsp:spPr>
        <a:xfrm>
          <a:off x="4380063" y="672144"/>
          <a:ext cx="1263180" cy="109279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Esneklik</a:t>
          </a:r>
        </a:p>
      </dsp:txBody>
      <dsp:txXfrm>
        <a:off x="4589399" y="853244"/>
        <a:ext cx="844508" cy="730599"/>
      </dsp:txXfrm>
    </dsp:sp>
    <dsp:sp modelId="{6D674003-2147-4239-A565-7FC2B0D8C5E0}">
      <dsp:nvSpPr>
        <dsp:cNvPr id="0" name=""/>
        <dsp:cNvSpPr/>
      </dsp:nvSpPr>
      <dsp:spPr>
        <a:xfrm>
          <a:off x="4252060" y="2569037"/>
          <a:ext cx="581572" cy="50110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F38108-A96B-4329-8A1F-CB4D0BDDDEF1}">
      <dsp:nvSpPr>
        <dsp:cNvPr id="0" name=""/>
        <dsp:cNvSpPr/>
      </dsp:nvSpPr>
      <dsp:spPr>
        <a:xfrm>
          <a:off x="4380063" y="1993503"/>
          <a:ext cx="1263180" cy="109279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Dikkat</a:t>
          </a:r>
        </a:p>
      </dsp:txBody>
      <dsp:txXfrm>
        <a:off x="4589399" y="2174603"/>
        <a:ext cx="844508" cy="730599"/>
      </dsp:txXfrm>
    </dsp:sp>
    <dsp:sp modelId="{25412F0F-E418-4875-A378-2897AF707DBB}">
      <dsp:nvSpPr>
        <dsp:cNvPr id="0" name=""/>
        <dsp:cNvSpPr/>
      </dsp:nvSpPr>
      <dsp:spPr>
        <a:xfrm>
          <a:off x="3082462" y="2678805"/>
          <a:ext cx="581572" cy="50110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730E0-931D-4BAE-B029-870574AB79A0}">
      <dsp:nvSpPr>
        <dsp:cNvPr id="0" name=""/>
        <dsp:cNvSpPr/>
      </dsp:nvSpPr>
      <dsp:spPr>
        <a:xfrm>
          <a:off x="3221580" y="2666400"/>
          <a:ext cx="1263180" cy="109279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Koordinasyon</a:t>
          </a:r>
        </a:p>
      </dsp:txBody>
      <dsp:txXfrm>
        <a:off x="3430916" y="2847500"/>
        <a:ext cx="844508" cy="730599"/>
      </dsp:txXfrm>
    </dsp:sp>
    <dsp:sp modelId="{3A9CAD4A-0910-4DBF-B69B-6B160B08AE03}">
      <dsp:nvSpPr>
        <dsp:cNvPr id="0" name=""/>
        <dsp:cNvSpPr/>
      </dsp:nvSpPr>
      <dsp:spPr>
        <a:xfrm>
          <a:off x="2392607" y="1742389"/>
          <a:ext cx="581572" cy="50110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36A38-986F-40F1-9F8C-A7A3423BA3D5}">
      <dsp:nvSpPr>
        <dsp:cNvPr id="0" name=""/>
        <dsp:cNvSpPr/>
      </dsp:nvSpPr>
      <dsp:spPr>
        <a:xfrm>
          <a:off x="2057719" y="1994255"/>
          <a:ext cx="1263180" cy="109279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Denge</a:t>
          </a:r>
        </a:p>
      </dsp:txBody>
      <dsp:txXfrm>
        <a:off x="2267055" y="2175355"/>
        <a:ext cx="844508" cy="730599"/>
      </dsp:txXfrm>
    </dsp:sp>
    <dsp:sp modelId="{72A1F5AF-F70C-4B2D-A634-0CF8BFB1751C}">
      <dsp:nvSpPr>
        <dsp:cNvPr id="0" name=""/>
        <dsp:cNvSpPr/>
      </dsp:nvSpPr>
      <dsp:spPr>
        <a:xfrm>
          <a:off x="2057719" y="670641"/>
          <a:ext cx="1263180" cy="1092799"/>
        </a:xfrm>
        <a:prstGeom prst="hexagon">
          <a:avLst>
            <a:gd name="adj" fmla="val 28570"/>
            <a:gd name="vf" fmla="val 11547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tr-TR" sz="1100" kern="1200" dirty="0"/>
            <a:t>Kuvvet</a:t>
          </a:r>
        </a:p>
      </dsp:txBody>
      <dsp:txXfrm>
        <a:off x="2267055" y="851741"/>
        <a:ext cx="844508" cy="73059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6FC954EB-C3B3-9B4D-BC09-1649471D2A12}" type="datetimeFigureOut">
              <a:rPr lang="en-US" altLang="x-none"/>
              <a:pPr/>
              <a:t>4/9/2020</a:t>
            </a:fld>
            <a:endParaRPr lang="en-US" altLang="x-non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4966C1E9-C4E2-BB4F-8732-1F0A2DB7CC00}" type="slidenum">
              <a:rPr lang="en-US" altLang="x-none"/>
              <a:pPr/>
              <a:t>‹#›</a:t>
            </a:fld>
            <a:endParaRPr lang="en-US" altLang="x-none"/>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3513A3EB-E21B-2B4A-96AF-0CD37090352B}" type="datetimeFigureOut">
              <a:rPr lang="en-US" altLang="x-none"/>
              <a:pPr/>
              <a:t>4/9/2020</a:t>
            </a:fld>
            <a:endParaRPr lang="en-US" altLang="x-non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2328D7F-DAAF-5A42-B0FB-64620ACAC992}" type="slidenum">
              <a:rPr lang="en-US" altLang="x-none"/>
              <a:pPr/>
              <a:t>‹#›</a:t>
            </a:fld>
            <a:endParaRPr lang="en-US" altLang="x-none"/>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91797"/>
            <a:ext cx="8229600" cy="618473"/>
          </a:xfrm>
          <a:prstGeom prst="rect">
            <a:avLst/>
          </a:prstGeom>
        </p:spPr>
        <p:txBody>
          <a:bodyPr>
            <a:noAutofit/>
          </a:bodyPr>
          <a:lstStyle>
            <a:lvl1pPr algn="ctr">
              <a:defRPr sz="3600">
                <a:solidFill>
                  <a:schemeClr val="tx1"/>
                </a:solidFill>
              </a:defRPr>
            </a:lvl1pPr>
          </a:lstStyle>
          <a:p>
            <a:r>
              <a:rPr lang="en-US" dirty="0"/>
              <a:t>Click to edit Master title style</a:t>
            </a:r>
          </a:p>
        </p:txBody>
      </p:sp>
      <p:sp>
        <p:nvSpPr>
          <p:cNvPr id="12" name="Text Placeholder 33"/>
          <p:cNvSpPr>
            <a:spLocks noGrp="1"/>
          </p:cNvSpPr>
          <p:nvPr>
            <p:ph type="body" sz="quarter" idx="18"/>
          </p:nvPr>
        </p:nvSpPr>
        <p:spPr>
          <a:xfrm>
            <a:off x="1603375" y="3398302"/>
            <a:ext cx="6059488" cy="205740"/>
          </a:xfrm>
          <a:prstGeom prst="rect">
            <a:avLst/>
          </a:prstGeom>
        </p:spPr>
        <p:txBody>
          <a:bodyPr wrap="none" anchor="ctr" anchorCtr="1">
            <a:noAutofit/>
          </a:bodyPr>
          <a:lstStyle>
            <a:lvl1pPr algn="ctr">
              <a:buNone/>
              <a:defRPr sz="1800" cap="none" spc="0" baseline="0">
                <a:solidFill>
                  <a:schemeClr val="tx1">
                    <a:lumMod val="65000"/>
                    <a:lumOff val="35000"/>
                  </a:schemeClr>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3" name="Subtitle 2"/>
          <p:cNvSpPr>
            <a:spLocks noGrp="1"/>
          </p:cNvSpPr>
          <p:nvPr>
            <p:ph type="subTitle" idx="1"/>
          </p:nvPr>
        </p:nvSpPr>
        <p:spPr>
          <a:xfrm>
            <a:off x="457200" y="2210270"/>
            <a:ext cx="8229600" cy="461897"/>
          </a:xfrm>
          <a:prstGeom prst="rect">
            <a:avLst/>
          </a:prstGeom>
        </p:spPr>
        <p:txBody>
          <a:bodyPr>
            <a:noAutofit/>
          </a:bodyPr>
          <a:lstStyle>
            <a:lvl1pPr marL="0" indent="0" algn="ctr">
              <a:buNone/>
              <a:defRPr sz="2100" cap="small" spc="300">
                <a:solidFill>
                  <a:srgbClr val="8F2A4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7" name="Picture 3">
            <a:extLst>
              <a:ext uri="{FF2B5EF4-FFF2-40B4-BE49-F238E27FC236}">
                <a16:creationId xmlns:a16="http://schemas.microsoft.com/office/drawing/2014/main" id="{FAB08F98-F61E-40AF-8314-06F44BDF63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261" y="4772026"/>
            <a:ext cx="841072" cy="299873"/>
          </a:xfrm>
          <a:prstGeom prst="rect">
            <a:avLst/>
          </a:prstGeom>
        </p:spPr>
      </p:pic>
      <p:sp>
        <p:nvSpPr>
          <p:cNvPr id="20" name="Rectangle 9">
            <a:extLst>
              <a:ext uri="{FF2B5EF4-FFF2-40B4-BE49-F238E27FC236}">
                <a16:creationId xmlns:a16="http://schemas.microsoft.com/office/drawing/2014/main" id="{6200EDCF-FC5F-4B19-ADA1-CABE8278545D}"/>
              </a:ext>
            </a:extLst>
          </p:cNvPr>
          <p:cNvSpPr/>
          <p:nvPr userDrawn="1"/>
        </p:nvSpPr>
        <p:spPr>
          <a:xfrm>
            <a:off x="0" y="0"/>
            <a:ext cx="457200" cy="5149850"/>
          </a:xfrm>
          <a:prstGeom prst="rect">
            <a:avLst/>
          </a:prstGeom>
          <a:solidFill>
            <a:srgbClr val="8F2A46"/>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grpSp>
        <p:nvGrpSpPr>
          <p:cNvPr id="19" name="Grup 18">
            <a:extLst>
              <a:ext uri="{FF2B5EF4-FFF2-40B4-BE49-F238E27FC236}">
                <a16:creationId xmlns:a16="http://schemas.microsoft.com/office/drawing/2014/main" id="{9A46D32B-A235-45EC-9AE8-5FCFD3D34BFB}"/>
              </a:ext>
            </a:extLst>
          </p:cNvPr>
          <p:cNvGrpSpPr/>
          <p:nvPr userDrawn="1"/>
        </p:nvGrpSpPr>
        <p:grpSpPr>
          <a:xfrm>
            <a:off x="7159042" y="4721106"/>
            <a:ext cx="1856787" cy="364390"/>
            <a:chOff x="6939878" y="4721106"/>
            <a:chExt cx="2003494" cy="364390"/>
          </a:xfrm>
        </p:grpSpPr>
        <p:pic>
          <p:nvPicPr>
            <p:cNvPr id="21" name="Resim 20">
              <a:extLst>
                <a:ext uri="{FF2B5EF4-FFF2-40B4-BE49-F238E27FC236}">
                  <a16:creationId xmlns:a16="http://schemas.microsoft.com/office/drawing/2014/main" id="{F7AD87F5-2B69-4684-89E7-501874DBBCA4}"/>
                </a:ext>
              </a:extLst>
            </p:cNvPr>
            <p:cNvPicPr>
              <a:picLocks noChangeAspect="1"/>
            </p:cNvPicPr>
            <p:nvPr userDrawn="1"/>
          </p:nvPicPr>
          <p:blipFill>
            <a:blip r:embed="rId3"/>
            <a:stretch>
              <a:fillRect/>
            </a:stretch>
          </p:blipFill>
          <p:spPr>
            <a:xfrm>
              <a:off x="6939878" y="4772026"/>
              <a:ext cx="312127" cy="299873"/>
            </a:xfrm>
            <a:prstGeom prst="rect">
              <a:avLst/>
            </a:prstGeom>
          </p:spPr>
        </p:pic>
        <p:sp>
          <p:nvSpPr>
            <p:cNvPr id="22" name="Subtitle 2">
              <a:extLst>
                <a:ext uri="{FF2B5EF4-FFF2-40B4-BE49-F238E27FC236}">
                  <a16:creationId xmlns:a16="http://schemas.microsoft.com/office/drawing/2014/main" id="{707B1B62-DABF-4FC2-9097-4336394C6182}"/>
                </a:ext>
              </a:extLst>
            </p:cNvPr>
            <p:cNvSpPr txBox="1">
              <a:spLocks/>
            </p:cNvSpPr>
            <p:nvPr userDrawn="1"/>
          </p:nvSpPr>
          <p:spPr>
            <a:xfrm>
              <a:off x="7279540" y="4721106"/>
              <a:ext cx="1663832" cy="364390"/>
            </a:xfrm>
            <a:prstGeom prst="rect">
              <a:avLst/>
            </a:prstGeom>
          </p:spPr>
          <p:txBody>
            <a:bodyPr vert="horz" lIns="0" tIns="45720" rIns="0" bIns="45720" rtlCol="0">
              <a:noAutofit/>
            </a:bodyPr>
            <a:lstStyle>
              <a:lvl1pPr marL="0" indent="0" algn="ctr" defTabSz="457200" rtl="0" eaLnBrk="1" fontAlgn="base" hangingPunct="1">
                <a:spcBef>
                  <a:spcPct val="20000"/>
                </a:spcBef>
                <a:spcAft>
                  <a:spcPct val="0"/>
                </a:spcAft>
                <a:buClr>
                  <a:schemeClr val="bg2"/>
                </a:buClr>
                <a:buFont typeface="Wingdings" charset="2"/>
                <a:buNone/>
                <a:defRPr sz="2100" kern="1200" cap="small" spc="300">
                  <a:solidFill>
                    <a:srgbClr val="8F2A46"/>
                  </a:solidFill>
                  <a:latin typeface="Arial"/>
                  <a:ea typeface="ＭＳ Ｐゴシック" charset="0"/>
                  <a:cs typeface="ＭＳ Ｐゴシック" charset="0"/>
                </a:defRPr>
              </a:lvl1pPr>
              <a:lvl2pPr marL="457200" indent="0" algn="ctr" defTabSz="457200" rtl="0" eaLnBrk="1" fontAlgn="base" hangingPunct="1">
                <a:spcBef>
                  <a:spcPct val="20000"/>
                </a:spcBef>
                <a:spcAft>
                  <a:spcPct val="0"/>
                </a:spcAft>
                <a:buClr>
                  <a:schemeClr val="bg2"/>
                </a:buClr>
                <a:buFont typeface="Wingdings" charset="2"/>
                <a:buNone/>
                <a:defRPr kern="1200">
                  <a:solidFill>
                    <a:schemeClr val="tx1">
                      <a:tint val="75000"/>
                    </a:schemeClr>
                  </a:solidFill>
                  <a:latin typeface="Arial"/>
                  <a:ea typeface="ＭＳ Ｐゴシック" charset="0"/>
                  <a:cs typeface="+mn-cs"/>
                </a:defRPr>
              </a:lvl2pPr>
              <a:lvl3pPr marL="914400" indent="0" algn="ctr" defTabSz="457200" rtl="0" eaLnBrk="1" fontAlgn="base" hangingPunct="1">
                <a:spcBef>
                  <a:spcPct val="20000"/>
                </a:spcBef>
                <a:spcAft>
                  <a:spcPct val="0"/>
                </a:spcAft>
                <a:buClr>
                  <a:schemeClr val="bg2"/>
                </a:buClr>
                <a:buSzPct val="102000"/>
                <a:buFont typeface="Source Sans Pro" charset="0"/>
                <a:buNone/>
                <a:defRPr kern="1200">
                  <a:solidFill>
                    <a:schemeClr val="tx1">
                      <a:tint val="75000"/>
                    </a:schemeClr>
                  </a:solidFill>
                  <a:latin typeface="Arial"/>
                  <a:ea typeface="ＭＳ Ｐゴシック" charset="0"/>
                  <a:cs typeface="+mn-cs"/>
                </a:defRPr>
              </a:lvl3pPr>
              <a:lvl4pPr marL="1371600" indent="0" algn="ctr" defTabSz="457200" rtl="0" eaLnBrk="1" fontAlgn="base" hangingPunct="1">
                <a:spcBef>
                  <a:spcPct val="20000"/>
                </a:spcBef>
                <a:spcAft>
                  <a:spcPct val="0"/>
                </a:spcAft>
                <a:buClr>
                  <a:schemeClr val="bg2"/>
                </a:buClr>
                <a:buFont typeface="Arial" charset="0"/>
                <a:buNone/>
                <a:defRPr kern="1200">
                  <a:solidFill>
                    <a:schemeClr val="tx1">
                      <a:tint val="75000"/>
                    </a:schemeClr>
                  </a:solidFill>
                  <a:latin typeface="Arial"/>
                  <a:ea typeface="ＭＳ Ｐゴシック" charset="0"/>
                  <a:cs typeface="+mn-cs"/>
                </a:defRPr>
              </a:lvl4pPr>
              <a:lvl5pPr marL="1828800" indent="0" algn="ctr" defTabSz="457200" rtl="0" eaLnBrk="1" fontAlgn="base" hangingPunct="1">
                <a:spcBef>
                  <a:spcPct val="20000"/>
                </a:spcBef>
                <a:spcAft>
                  <a:spcPct val="0"/>
                </a:spcAft>
                <a:buClr>
                  <a:schemeClr val="bg2"/>
                </a:buClr>
                <a:buFont typeface="Source Sans Pro" charset="0"/>
                <a:buNone/>
                <a:defRPr kern="1200">
                  <a:solidFill>
                    <a:schemeClr val="tx1">
                      <a:tint val="75000"/>
                    </a:schemeClr>
                  </a:solidFill>
                  <a:latin typeface="Arial"/>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0"/>
                </a:spcAft>
              </a:pPr>
              <a:r>
                <a:rPr lang="en-US" sz="1000" b="0" kern="400" spc="0" baseline="0" dirty="0">
                  <a:solidFill>
                    <a:srgbClr val="8F2A46"/>
                  </a:solidFill>
                  <a:effectLst>
                    <a:outerShdw blurRad="38100" dist="38100" dir="2700000" algn="tl">
                      <a:srgbClr val="000000">
                        <a:alpha val="43137"/>
                      </a:srgbClr>
                    </a:outerShdw>
                  </a:effectLst>
                </a:rPr>
                <a:t>NEAR EAST UNIVERSITY</a:t>
              </a:r>
            </a:p>
            <a:p>
              <a:pPr algn="l">
                <a:spcBef>
                  <a:spcPts val="0"/>
                </a:spcBef>
                <a:spcAft>
                  <a:spcPts val="0"/>
                </a:spcAft>
              </a:pPr>
              <a:r>
                <a:rPr lang="en-US" sz="990" b="0" kern="400" spc="0" baseline="0" dirty="0">
                  <a:solidFill>
                    <a:srgbClr val="8F2A46"/>
                  </a:solidFill>
                  <a:effectLst>
                    <a:outerShdw blurRad="38100" dist="38100" dir="2700000" algn="tl">
                      <a:srgbClr val="000000">
                        <a:alpha val="43137"/>
                      </a:srgbClr>
                    </a:outerShdw>
                  </a:effectLst>
                </a:rPr>
                <a:t>Open-Courses.neu.edu.tr</a:t>
              </a:r>
            </a:p>
          </p:txBody>
        </p:sp>
      </p:grpSp>
    </p:spTree>
    <p:extLst>
      <p:ext uri="{BB962C8B-B14F-4D97-AF65-F5344CB8AC3E}">
        <p14:creationId xmlns:p14="http://schemas.microsoft.com/office/powerpoint/2010/main" val="98419314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dirty="0"/>
              <a:t>Click to edit Master title style</a:t>
            </a:r>
          </a:p>
        </p:txBody>
      </p:sp>
      <p:sp>
        <p:nvSpPr>
          <p:cNvPr id="7" name="Content Placeholder 6"/>
          <p:cNvSpPr>
            <a:spLocks noGrp="1"/>
          </p:cNvSpPr>
          <p:nvPr>
            <p:ph sz="quarter" idx="10" hasCustomPrompt="1"/>
          </p:nvPr>
        </p:nvSpPr>
        <p:spPr>
          <a:xfrm>
            <a:off x="955677" y="908685"/>
            <a:ext cx="7700963" cy="37590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429877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7" name="Content Placeholder 6"/>
          <p:cNvSpPr>
            <a:spLocks noGrp="1"/>
          </p:cNvSpPr>
          <p:nvPr>
            <p:ph sz="quarter" idx="10"/>
          </p:nvPr>
        </p:nvSpPr>
        <p:spPr>
          <a:xfrm>
            <a:off x="955677" y="908685"/>
            <a:ext cx="7700963" cy="3759042"/>
          </a:xfrm>
        </p:spPr>
        <p:txBody>
          <a:bodyPr/>
          <a:lstStyle>
            <a:lvl2pPr marL="0" indent="0">
              <a:buFont typeface="Arial"/>
              <a:buNone/>
              <a:defRPr baseline="0"/>
            </a:lvl2pPr>
            <a:lvl3pPr marL="344488" indent="0">
              <a:buNone/>
              <a:defRPr/>
            </a:lvl3pPr>
            <a:lvl4pPr marL="687387" indent="0">
              <a:buNone/>
              <a:defRPr/>
            </a:lvl4pPr>
            <a:lvl5pPr marL="1031875" indent="0">
              <a:buNone/>
              <a:defRPr/>
            </a:lvl5pPr>
          </a:lstStyle>
          <a:p>
            <a:pPr lvl="0"/>
            <a:r>
              <a:rPr lang="en-US"/>
              <a:t>Click to edit Master text styles</a:t>
            </a:r>
          </a:p>
        </p:txBody>
      </p:sp>
    </p:spTree>
    <p:extLst>
      <p:ext uri="{BB962C8B-B14F-4D97-AF65-F5344CB8AC3E}">
        <p14:creationId xmlns:p14="http://schemas.microsoft.com/office/powerpoint/2010/main" val="144796819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4" name="Content Placeholder 13"/>
          <p:cNvSpPr>
            <a:spLocks noGrp="1"/>
          </p:cNvSpPr>
          <p:nvPr>
            <p:ph sz="quarter" idx="10"/>
          </p:nvPr>
        </p:nvSpPr>
        <p:spPr>
          <a:xfrm>
            <a:off x="949327" y="908685"/>
            <a:ext cx="3787775"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1"/>
          </p:nvPr>
        </p:nvSpPr>
        <p:spPr>
          <a:xfrm>
            <a:off x="4876800" y="908685"/>
            <a:ext cx="3779838"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73194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12" name="Content Placeholder 11"/>
          <p:cNvSpPr>
            <a:spLocks noGrp="1"/>
          </p:cNvSpPr>
          <p:nvPr>
            <p:ph sz="quarter" idx="10"/>
          </p:nvPr>
        </p:nvSpPr>
        <p:spPr>
          <a:xfrm>
            <a:off x="948777" y="908685"/>
            <a:ext cx="7707862" cy="1816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1"/>
          </p:nvPr>
        </p:nvSpPr>
        <p:spPr>
          <a:xfrm>
            <a:off x="949327" y="2841313"/>
            <a:ext cx="7707313" cy="1816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805720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949327" y="908685"/>
            <a:ext cx="3787775" cy="37590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11"/>
          </p:nvPr>
        </p:nvSpPr>
        <p:spPr>
          <a:xfrm>
            <a:off x="4876800" y="908686"/>
            <a:ext cx="3779838"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2"/>
          </p:nvPr>
        </p:nvSpPr>
        <p:spPr>
          <a:xfrm>
            <a:off x="4876800" y="2837497"/>
            <a:ext cx="3779838" cy="1830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32270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1"/>
          <p:cNvSpPr>
            <a:spLocks noGrp="1"/>
          </p:cNvSpPr>
          <p:nvPr>
            <p:ph type="title"/>
          </p:nvPr>
        </p:nvSpPr>
        <p:spPr>
          <a:xfrm>
            <a:off x="948776" y="359541"/>
            <a:ext cx="7707862" cy="488024"/>
          </a:xfrm>
          <a:prstGeom prst="rect">
            <a:avLst/>
          </a:prstGeom>
        </p:spPr>
        <p:txBody>
          <a:bodyPr/>
          <a:lstStyle>
            <a:lvl1pPr algn="l">
              <a:defRPr sz="2400">
                <a:solidFill>
                  <a:schemeClr val="bg2"/>
                </a:solidFill>
              </a:defRPr>
            </a:lvl1pPr>
          </a:lstStyle>
          <a:p>
            <a:r>
              <a:rPr lang="en-US"/>
              <a:t>Click to edit Master title style</a:t>
            </a:r>
            <a:endParaRPr lang="en-US" dirty="0"/>
          </a:p>
        </p:txBody>
      </p:sp>
      <p:sp>
        <p:nvSpPr>
          <p:cNvPr id="4" name="Content Placeholder 3"/>
          <p:cNvSpPr>
            <a:spLocks noGrp="1"/>
          </p:cNvSpPr>
          <p:nvPr>
            <p:ph sz="quarter" idx="10"/>
          </p:nvPr>
        </p:nvSpPr>
        <p:spPr>
          <a:xfrm>
            <a:off x="949327" y="908686"/>
            <a:ext cx="3787775"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1"/>
          </p:nvPr>
        </p:nvSpPr>
        <p:spPr>
          <a:xfrm>
            <a:off x="955677" y="2840613"/>
            <a:ext cx="3781425" cy="1827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876800" y="908686"/>
            <a:ext cx="3779838" cy="18230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4876800" y="2840613"/>
            <a:ext cx="3779838" cy="1827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01510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
          <p:cNvSpPr>
            <a:spLocks noGrp="1"/>
          </p:cNvSpPr>
          <p:nvPr>
            <p:ph type="title"/>
          </p:nvPr>
        </p:nvSpPr>
        <p:spPr bwMode="auto">
          <a:xfrm>
            <a:off x="949325" y="358775"/>
            <a:ext cx="77073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b" anchorCtr="0" compatLnSpc="1">
            <a:prstTxWarp prst="textNoShape">
              <a:avLst/>
            </a:prstTxWarp>
          </a:bodyPr>
          <a:lstStyle/>
          <a:p>
            <a:pPr lvl="0"/>
            <a:r>
              <a:rPr lang="en-US" altLang="x-none" dirty="0"/>
              <a:t>Click to edit Master title style</a:t>
            </a:r>
          </a:p>
        </p:txBody>
      </p:sp>
      <p:sp>
        <p:nvSpPr>
          <p:cNvPr id="4" name="Text Placeholder 3"/>
          <p:cNvSpPr>
            <a:spLocks noGrp="1"/>
          </p:cNvSpPr>
          <p:nvPr>
            <p:ph type="body" idx="1"/>
          </p:nvPr>
        </p:nvSpPr>
        <p:spPr>
          <a:xfrm>
            <a:off x="949325" y="903288"/>
            <a:ext cx="7707313" cy="376396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4"/>
          </p:nvPr>
        </p:nvSpPr>
        <p:spPr>
          <a:xfrm>
            <a:off x="109538" y="4811713"/>
            <a:ext cx="846137" cy="271462"/>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Arial" charset="0"/>
              </a:defRPr>
            </a:lvl1pPr>
          </a:lstStyle>
          <a:p>
            <a:fld id="{55F788F5-986A-0649-AD29-17C9730CDBEC}" type="slidenum">
              <a:rPr lang="en-US" altLang="x-none"/>
              <a:pPr/>
              <a:t>‹#›</a:t>
            </a:fld>
            <a:endParaRPr lang="en-US" altLang="x-none"/>
          </a:p>
        </p:txBody>
      </p:sp>
      <p:sp>
        <p:nvSpPr>
          <p:cNvPr id="10" name="Rectangle 9"/>
          <p:cNvSpPr/>
          <p:nvPr/>
        </p:nvSpPr>
        <p:spPr>
          <a:xfrm>
            <a:off x="0" y="0"/>
            <a:ext cx="457200" cy="5149850"/>
          </a:xfrm>
          <a:prstGeom prst="rect">
            <a:avLst/>
          </a:prstGeom>
          <a:solidFill>
            <a:srgbClr val="8F2A46"/>
          </a:solidFill>
          <a:ln>
            <a:solidFill>
              <a:srgbClr val="8C151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grpSp>
        <p:nvGrpSpPr>
          <p:cNvPr id="16" name="Grup 15">
            <a:extLst>
              <a:ext uri="{FF2B5EF4-FFF2-40B4-BE49-F238E27FC236}">
                <a16:creationId xmlns:a16="http://schemas.microsoft.com/office/drawing/2014/main" id="{5CDC8E6F-C32D-45BB-B6AC-CEF9453EA9ED}"/>
              </a:ext>
            </a:extLst>
          </p:cNvPr>
          <p:cNvGrpSpPr/>
          <p:nvPr userDrawn="1"/>
        </p:nvGrpSpPr>
        <p:grpSpPr>
          <a:xfrm>
            <a:off x="7159042" y="4721106"/>
            <a:ext cx="1856787" cy="364390"/>
            <a:chOff x="6939878" y="4721106"/>
            <a:chExt cx="2003494" cy="364390"/>
          </a:xfrm>
        </p:grpSpPr>
        <p:pic>
          <p:nvPicPr>
            <p:cNvPr id="17" name="Resim 16">
              <a:extLst>
                <a:ext uri="{FF2B5EF4-FFF2-40B4-BE49-F238E27FC236}">
                  <a16:creationId xmlns:a16="http://schemas.microsoft.com/office/drawing/2014/main" id="{B8A1C9FE-0BA3-4BDD-AB41-1E039FF3997A}"/>
                </a:ext>
              </a:extLst>
            </p:cNvPr>
            <p:cNvPicPr>
              <a:picLocks noChangeAspect="1"/>
            </p:cNvPicPr>
            <p:nvPr userDrawn="1"/>
          </p:nvPicPr>
          <p:blipFill>
            <a:blip r:embed="rId9"/>
            <a:stretch>
              <a:fillRect/>
            </a:stretch>
          </p:blipFill>
          <p:spPr>
            <a:xfrm>
              <a:off x="6939878" y="4772026"/>
              <a:ext cx="312127" cy="299873"/>
            </a:xfrm>
            <a:prstGeom prst="rect">
              <a:avLst/>
            </a:prstGeom>
          </p:spPr>
        </p:pic>
        <p:sp>
          <p:nvSpPr>
            <p:cNvPr id="21" name="Subtitle 2">
              <a:extLst>
                <a:ext uri="{FF2B5EF4-FFF2-40B4-BE49-F238E27FC236}">
                  <a16:creationId xmlns:a16="http://schemas.microsoft.com/office/drawing/2014/main" id="{13C53163-E91D-4984-9463-997D864E622C}"/>
                </a:ext>
              </a:extLst>
            </p:cNvPr>
            <p:cNvSpPr txBox="1">
              <a:spLocks/>
            </p:cNvSpPr>
            <p:nvPr userDrawn="1"/>
          </p:nvSpPr>
          <p:spPr>
            <a:xfrm>
              <a:off x="7279540" y="4721106"/>
              <a:ext cx="1663832" cy="364390"/>
            </a:xfrm>
            <a:prstGeom prst="rect">
              <a:avLst/>
            </a:prstGeom>
          </p:spPr>
          <p:txBody>
            <a:bodyPr vert="horz" lIns="0" tIns="45720" rIns="0" bIns="45720" rtlCol="0">
              <a:noAutofit/>
            </a:bodyPr>
            <a:lstStyle>
              <a:lvl1pPr marL="0" indent="0" algn="ctr" defTabSz="457200" rtl="0" eaLnBrk="1" fontAlgn="base" hangingPunct="1">
                <a:spcBef>
                  <a:spcPct val="20000"/>
                </a:spcBef>
                <a:spcAft>
                  <a:spcPct val="0"/>
                </a:spcAft>
                <a:buClr>
                  <a:schemeClr val="bg2"/>
                </a:buClr>
                <a:buFont typeface="Wingdings" charset="2"/>
                <a:buNone/>
                <a:defRPr sz="2100" kern="1200" cap="small" spc="300">
                  <a:solidFill>
                    <a:srgbClr val="8F2A46"/>
                  </a:solidFill>
                  <a:latin typeface="Arial"/>
                  <a:ea typeface="ＭＳ Ｐゴシック" charset="0"/>
                  <a:cs typeface="ＭＳ Ｐゴシック" charset="0"/>
                </a:defRPr>
              </a:lvl1pPr>
              <a:lvl2pPr marL="457200" indent="0" algn="ctr" defTabSz="457200" rtl="0" eaLnBrk="1" fontAlgn="base" hangingPunct="1">
                <a:spcBef>
                  <a:spcPct val="20000"/>
                </a:spcBef>
                <a:spcAft>
                  <a:spcPct val="0"/>
                </a:spcAft>
                <a:buClr>
                  <a:schemeClr val="bg2"/>
                </a:buClr>
                <a:buFont typeface="Wingdings" charset="2"/>
                <a:buNone/>
                <a:defRPr kern="1200">
                  <a:solidFill>
                    <a:schemeClr val="tx1">
                      <a:tint val="75000"/>
                    </a:schemeClr>
                  </a:solidFill>
                  <a:latin typeface="Arial"/>
                  <a:ea typeface="ＭＳ Ｐゴシック" charset="0"/>
                  <a:cs typeface="+mn-cs"/>
                </a:defRPr>
              </a:lvl2pPr>
              <a:lvl3pPr marL="914400" indent="0" algn="ctr" defTabSz="457200" rtl="0" eaLnBrk="1" fontAlgn="base" hangingPunct="1">
                <a:spcBef>
                  <a:spcPct val="20000"/>
                </a:spcBef>
                <a:spcAft>
                  <a:spcPct val="0"/>
                </a:spcAft>
                <a:buClr>
                  <a:schemeClr val="bg2"/>
                </a:buClr>
                <a:buSzPct val="102000"/>
                <a:buFont typeface="Source Sans Pro" charset="0"/>
                <a:buNone/>
                <a:defRPr kern="1200">
                  <a:solidFill>
                    <a:schemeClr val="tx1">
                      <a:tint val="75000"/>
                    </a:schemeClr>
                  </a:solidFill>
                  <a:latin typeface="Arial"/>
                  <a:ea typeface="ＭＳ Ｐゴシック" charset="0"/>
                  <a:cs typeface="+mn-cs"/>
                </a:defRPr>
              </a:lvl3pPr>
              <a:lvl4pPr marL="1371600" indent="0" algn="ctr" defTabSz="457200" rtl="0" eaLnBrk="1" fontAlgn="base" hangingPunct="1">
                <a:spcBef>
                  <a:spcPct val="20000"/>
                </a:spcBef>
                <a:spcAft>
                  <a:spcPct val="0"/>
                </a:spcAft>
                <a:buClr>
                  <a:schemeClr val="bg2"/>
                </a:buClr>
                <a:buFont typeface="Arial" charset="0"/>
                <a:buNone/>
                <a:defRPr kern="1200">
                  <a:solidFill>
                    <a:schemeClr val="tx1">
                      <a:tint val="75000"/>
                    </a:schemeClr>
                  </a:solidFill>
                  <a:latin typeface="Arial"/>
                  <a:ea typeface="ＭＳ Ｐゴシック" charset="0"/>
                  <a:cs typeface="+mn-cs"/>
                </a:defRPr>
              </a:lvl4pPr>
              <a:lvl5pPr marL="1828800" indent="0" algn="ctr" defTabSz="457200" rtl="0" eaLnBrk="1" fontAlgn="base" hangingPunct="1">
                <a:spcBef>
                  <a:spcPct val="20000"/>
                </a:spcBef>
                <a:spcAft>
                  <a:spcPct val="0"/>
                </a:spcAft>
                <a:buClr>
                  <a:schemeClr val="bg2"/>
                </a:buClr>
                <a:buFont typeface="Source Sans Pro" charset="0"/>
                <a:buNone/>
                <a:defRPr kern="1200">
                  <a:solidFill>
                    <a:schemeClr val="tx1">
                      <a:tint val="75000"/>
                    </a:schemeClr>
                  </a:solidFill>
                  <a:latin typeface="Arial"/>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0"/>
                </a:spcAft>
              </a:pPr>
              <a:r>
                <a:rPr lang="en-US" sz="1000" b="0" kern="400" spc="0" baseline="0" dirty="0">
                  <a:solidFill>
                    <a:srgbClr val="8F2A46"/>
                  </a:solidFill>
                  <a:effectLst>
                    <a:outerShdw blurRad="38100" dist="38100" dir="2700000" algn="tl">
                      <a:srgbClr val="000000">
                        <a:alpha val="43137"/>
                      </a:srgbClr>
                    </a:outerShdw>
                  </a:effectLst>
                </a:rPr>
                <a:t>NEAR EAST UNIVERSITY</a:t>
              </a:r>
            </a:p>
            <a:p>
              <a:pPr algn="l">
                <a:spcBef>
                  <a:spcPts val="0"/>
                </a:spcBef>
                <a:spcAft>
                  <a:spcPts val="0"/>
                </a:spcAft>
              </a:pPr>
              <a:r>
                <a:rPr lang="en-US" sz="990" b="0" kern="400" spc="0" baseline="0" dirty="0">
                  <a:solidFill>
                    <a:srgbClr val="8F2A46"/>
                  </a:solidFill>
                  <a:effectLst>
                    <a:outerShdw blurRad="38100" dist="38100" dir="2700000" algn="tl">
                      <a:srgbClr val="000000">
                        <a:alpha val="43137"/>
                      </a:srgbClr>
                    </a:outerShdw>
                  </a:effectLst>
                </a:rPr>
                <a:t>Open-Courses.neu.edu.tr</a:t>
              </a:r>
            </a:p>
          </p:txBody>
        </p:sp>
      </p:grpSp>
    </p:spTree>
  </p:cSld>
  <p:clrMap bg1="lt1" tx1="dk1" bg2="lt2" tx2="dk2" accent1="accent1" accent2="accent2" accent3="accent3" accent4="accent4" accent5="accent5" accent6="accent6" hlink="hlink" folHlink="folHlink"/>
  <p:sldLayoutIdLst>
    <p:sldLayoutId id="2147484084" r:id="rId1"/>
    <p:sldLayoutId id="2147484086" r:id="rId2"/>
    <p:sldLayoutId id="2147484087" r:id="rId3"/>
    <p:sldLayoutId id="2147484088" r:id="rId4"/>
    <p:sldLayoutId id="2147484089" r:id="rId5"/>
    <p:sldLayoutId id="2147484090" r:id="rId6"/>
    <p:sldLayoutId id="2147484091" r:id="rId7"/>
  </p:sldLayoutIdLst>
  <p:transition spd="slow">
    <p:fade/>
  </p:transition>
  <p:hf hdr="0" ftr="0" dt="0"/>
  <p:txStyles>
    <p:titleStyle>
      <a:lvl1pPr algn="l" defTabSz="457200" rtl="0" eaLnBrk="1" fontAlgn="base" hangingPunct="1">
        <a:lnSpc>
          <a:spcPct val="85000"/>
        </a:lnSpc>
        <a:spcBef>
          <a:spcPct val="0"/>
        </a:spcBef>
        <a:spcAft>
          <a:spcPct val="0"/>
        </a:spcAft>
        <a:defRPr sz="2400" kern="1200">
          <a:solidFill>
            <a:schemeClr val="bg2"/>
          </a:solidFill>
          <a:latin typeface="Arial"/>
          <a:ea typeface="ＭＳ Ｐゴシック" charset="0"/>
          <a:cs typeface="ＭＳ Ｐゴシック" charset="0"/>
        </a:defRPr>
      </a:lvl1pPr>
      <a:lvl2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2pPr>
      <a:lvl3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3pPr>
      <a:lvl4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4pPr>
      <a:lvl5pPr algn="l" defTabSz="457200" rtl="0" eaLnBrk="1" fontAlgn="base" hangingPunct="1">
        <a:lnSpc>
          <a:spcPct val="85000"/>
        </a:lnSpc>
        <a:spcBef>
          <a:spcPct val="0"/>
        </a:spcBef>
        <a:spcAft>
          <a:spcPct val="0"/>
        </a:spcAft>
        <a:defRPr sz="2400">
          <a:solidFill>
            <a:schemeClr val="bg2"/>
          </a:solidFill>
          <a:latin typeface="Arial" charset="0"/>
          <a:ea typeface="ＭＳ Ｐゴシック" charset="0"/>
          <a:cs typeface="ＭＳ Ｐゴシック" charset="0"/>
        </a:defRPr>
      </a:lvl5pPr>
      <a:lvl6pPr marL="4572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6pPr>
      <a:lvl7pPr marL="9144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7pPr>
      <a:lvl8pPr marL="13716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8pPr>
      <a:lvl9pPr marL="1828800" algn="l" defTabSz="457200" rtl="0" eaLnBrk="1" fontAlgn="base" hangingPunct="1">
        <a:lnSpc>
          <a:spcPct val="85000"/>
        </a:lnSpc>
        <a:spcBef>
          <a:spcPct val="0"/>
        </a:spcBef>
        <a:spcAft>
          <a:spcPct val="0"/>
        </a:spcAft>
        <a:defRPr sz="2400">
          <a:solidFill>
            <a:schemeClr val="bg2"/>
          </a:solidFill>
          <a:latin typeface="Source Sans Pro Semibold"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bg2"/>
        </a:buClr>
        <a:buFont typeface="Wingdings" charset="2"/>
        <a:defRPr kern="1200" spc="20">
          <a:solidFill>
            <a:schemeClr val="tx1"/>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charset="2"/>
        <a:buChar char="§"/>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charset="0"/>
        <a:buChar char="›"/>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charset="0"/>
        <a:buChar char="•"/>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charset="0"/>
        <a:buChar char="–"/>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ctrTitle"/>
          </p:nvPr>
        </p:nvSpPr>
        <p:spPr>
          <a:xfrm>
            <a:off x="457200" y="1540031"/>
            <a:ext cx="8229600" cy="619125"/>
          </a:xfrm>
        </p:spPr>
        <p:txBody>
          <a:bodyPr/>
          <a:lstStyle/>
          <a:p>
            <a:pPr eaLnBrk="1" hangingPunct="1"/>
            <a:r>
              <a:rPr lang="tr-TR" altLang="x-none" b="1" dirty="0">
                <a:latin typeface="Arial" charset="0"/>
                <a:ea typeface="Arial" charset="0"/>
                <a:cs typeface="Arial" charset="0"/>
              </a:rPr>
              <a:t>4.HAFTA</a:t>
            </a:r>
            <a:endParaRPr lang="en-US" altLang="x-none" b="1" dirty="0">
              <a:latin typeface="Arial" charset="0"/>
              <a:ea typeface="Arial" charset="0"/>
              <a:cs typeface="Arial" charset="0"/>
            </a:endParaRPr>
          </a:p>
        </p:txBody>
      </p:sp>
      <p:sp>
        <p:nvSpPr>
          <p:cNvPr id="11266" name="Text Placeholder 2"/>
          <p:cNvSpPr>
            <a:spLocks noGrp="1"/>
          </p:cNvSpPr>
          <p:nvPr>
            <p:ph type="body" sz="quarter" idx="18"/>
          </p:nvPr>
        </p:nvSpPr>
        <p:spPr bwMode="auto">
          <a:xfrm>
            <a:off x="1603375" y="3166190"/>
            <a:ext cx="6059488" cy="587375"/>
          </a:xfrm>
        </p:spPr>
        <p:txBody>
          <a:bodyPr numCol="1" compatLnSpc="1">
            <a:prstTxWarp prst="textNoShape">
              <a:avLst/>
            </a:prstTxWarp>
          </a:bodyPr>
          <a:lstStyle/>
          <a:p>
            <a:pPr marL="0" indent="0" eaLnBrk="1" hangingPunct="1"/>
            <a:r>
              <a:rPr lang="tr-TR" altLang="x-none" dirty="0">
                <a:solidFill>
                  <a:srgbClr val="595959"/>
                </a:solidFill>
                <a:latin typeface="Source Sans Pro" charset="0"/>
                <a:ea typeface="Source Sans Pro" charset="0"/>
                <a:cs typeface="Source Sans Pro" charset="0"/>
              </a:rPr>
              <a:t>OZO201-ERKEN ÇOCUKLUKTA ÖZEL EĞİTİM</a:t>
            </a:r>
            <a:endParaRPr lang="en-US" altLang="x-none" dirty="0">
              <a:solidFill>
                <a:srgbClr val="595959"/>
              </a:solidFill>
              <a:latin typeface="Source Sans Pro" charset="0"/>
              <a:ea typeface="Source Sans Pro" charset="0"/>
              <a:cs typeface="Source Sans Pro" charset="0"/>
            </a:endParaRPr>
          </a:p>
        </p:txBody>
      </p:sp>
      <p:sp>
        <p:nvSpPr>
          <p:cNvPr id="4" name="Subtitle 3"/>
          <p:cNvSpPr>
            <a:spLocks noGrp="1"/>
          </p:cNvSpPr>
          <p:nvPr>
            <p:ph type="subTitle" idx="1"/>
          </p:nvPr>
        </p:nvSpPr>
        <p:spPr>
          <a:xfrm>
            <a:off x="457200" y="2159156"/>
            <a:ext cx="8229600" cy="461963"/>
          </a:xfrm>
        </p:spPr>
        <p:txBody>
          <a:bodyPr/>
          <a:lstStyle/>
          <a:p>
            <a:pPr eaLnBrk="1" fontAlgn="auto" hangingPunct="1">
              <a:spcAft>
                <a:spcPts val="0"/>
              </a:spcAft>
              <a:buFont typeface="Wingdings" charset="0"/>
              <a:buNone/>
              <a:defRPr/>
            </a:pPr>
            <a:r>
              <a:rPr lang="tr-TR" dirty="0">
                <a:latin typeface="Source Sans Pro" charset="0"/>
                <a:ea typeface="Source Sans Pro" charset="0"/>
                <a:cs typeface="Source Sans Pro" charset="0"/>
              </a:rPr>
              <a:t>UZ. AYŞEGÜL AKÇAM</a:t>
            </a:r>
            <a:endParaRPr lang="en-US" dirty="0">
              <a:latin typeface="Source Sans Pro" charset="0"/>
              <a:ea typeface="Source Sans Pro" charset="0"/>
              <a:cs typeface="Source Sans Pro" charset="0"/>
            </a:endParaRPr>
          </a:p>
        </p:txBody>
      </p:sp>
      <p:sp>
        <p:nvSpPr>
          <p:cNvPr id="5" name="Text Placeholder 2">
            <a:extLst>
              <a:ext uri="{FF2B5EF4-FFF2-40B4-BE49-F238E27FC236}">
                <a16:creationId xmlns:a16="http://schemas.microsoft.com/office/drawing/2014/main" id="{0143C1C4-2B94-4799-A616-1C82CB756499}"/>
              </a:ext>
            </a:extLst>
          </p:cNvPr>
          <p:cNvSpPr txBox="1">
            <a:spLocks/>
          </p:cNvSpPr>
          <p:nvPr/>
        </p:nvSpPr>
        <p:spPr bwMode="auto">
          <a:xfrm>
            <a:off x="1534302" y="2516492"/>
            <a:ext cx="6059488" cy="587375"/>
          </a:xfrm>
          <a:prstGeom prst="rect">
            <a:avLst/>
          </a:prstGeom>
        </p:spPr>
        <p:txBody>
          <a:bodyPr vert="horz" wrap="none" lIns="0" tIns="45720" rIns="0" bIns="45720" numCol="1" rtlCol="0" anchor="ctr" anchorCtr="1" compatLnSpc="1">
            <a:prstTxWarp prst="textNoShape">
              <a:avLst/>
            </a:prstTxWarp>
            <a:noAutofit/>
          </a:bodyPr>
          <a:lstStyle>
            <a:lvl1pPr marL="342900" indent="-342900" algn="ctr" defTabSz="457200" rtl="0" eaLnBrk="1" fontAlgn="base" hangingPunct="1">
              <a:spcBef>
                <a:spcPct val="20000"/>
              </a:spcBef>
              <a:spcAft>
                <a:spcPct val="0"/>
              </a:spcAft>
              <a:buClr>
                <a:schemeClr val="bg2"/>
              </a:buClr>
              <a:buFont typeface="Wingdings" charset="2"/>
              <a:buNone/>
              <a:defRPr sz="1800" kern="1200" cap="none" spc="0" baseline="0">
                <a:solidFill>
                  <a:schemeClr val="tx1">
                    <a:lumMod val="65000"/>
                    <a:lumOff val="35000"/>
                  </a:schemeClr>
                </a:solidFill>
                <a:latin typeface="Arial"/>
                <a:ea typeface="ＭＳ Ｐゴシック" charset="0"/>
                <a:cs typeface="ＭＳ Ｐゴシック" charset="0"/>
              </a:defRPr>
            </a:lvl1pPr>
            <a:lvl2pPr marL="288925" indent="-288925" algn="l" defTabSz="457200" rtl="0" eaLnBrk="1" fontAlgn="base" hangingPunct="1">
              <a:spcBef>
                <a:spcPct val="20000"/>
              </a:spcBef>
              <a:spcAft>
                <a:spcPct val="0"/>
              </a:spcAft>
              <a:buClr>
                <a:schemeClr val="bg2"/>
              </a:buClr>
              <a:buFont typeface="Wingdings" charset="2"/>
              <a:buNone/>
              <a:defRPr kern="1200">
                <a:solidFill>
                  <a:srgbClr val="595959"/>
                </a:solidFill>
                <a:latin typeface="Arial"/>
                <a:ea typeface="ＭＳ Ｐゴシック" charset="0"/>
                <a:cs typeface="+mn-cs"/>
              </a:defRPr>
            </a:lvl2pPr>
            <a:lvl3pPr marL="569913" indent="-225425" algn="l" defTabSz="457200" rtl="0" eaLnBrk="1" fontAlgn="base" hangingPunct="1">
              <a:spcBef>
                <a:spcPct val="20000"/>
              </a:spcBef>
              <a:spcAft>
                <a:spcPct val="0"/>
              </a:spcAft>
              <a:buClr>
                <a:schemeClr val="bg2"/>
              </a:buClr>
              <a:buSzPct val="102000"/>
              <a:buFont typeface="Source Sans Pro" charset="0"/>
              <a:buNone/>
              <a:defRPr kern="1200">
                <a:solidFill>
                  <a:srgbClr val="595959"/>
                </a:solidFill>
                <a:latin typeface="Arial"/>
                <a:ea typeface="ＭＳ Ｐゴシック" charset="0"/>
                <a:cs typeface="+mn-cs"/>
              </a:defRPr>
            </a:lvl3pPr>
            <a:lvl4pPr marL="914400" indent="-227013" algn="l" defTabSz="457200" rtl="0" eaLnBrk="1" fontAlgn="base" hangingPunct="1">
              <a:spcBef>
                <a:spcPct val="20000"/>
              </a:spcBef>
              <a:spcAft>
                <a:spcPct val="0"/>
              </a:spcAft>
              <a:buClr>
                <a:schemeClr val="bg2"/>
              </a:buClr>
              <a:buFont typeface="Arial" charset="0"/>
              <a:buNone/>
              <a:defRPr kern="1200">
                <a:solidFill>
                  <a:srgbClr val="595959"/>
                </a:solidFill>
                <a:latin typeface="Arial"/>
                <a:ea typeface="ＭＳ Ｐゴシック" charset="0"/>
                <a:cs typeface="+mn-cs"/>
              </a:defRPr>
            </a:lvl4pPr>
            <a:lvl5pPr marL="1258888" indent="-227013" algn="l" defTabSz="457200" rtl="0" eaLnBrk="1" fontAlgn="base" hangingPunct="1">
              <a:spcBef>
                <a:spcPct val="20000"/>
              </a:spcBef>
              <a:spcAft>
                <a:spcPct val="0"/>
              </a:spcAft>
              <a:buClr>
                <a:schemeClr val="bg2"/>
              </a:buClr>
              <a:buFont typeface="Source Sans Pro" charset="0"/>
              <a:buNone/>
              <a:defRPr kern="1200">
                <a:solidFill>
                  <a:srgbClr val="595959"/>
                </a:solidFill>
                <a:latin typeface="Arial"/>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tr-TR" altLang="x-none" dirty="0" err="1">
                <a:solidFill>
                  <a:srgbClr val="595959"/>
                </a:solidFill>
                <a:latin typeface="Source Sans Pro" charset="0"/>
                <a:ea typeface="Source Sans Pro" charset="0"/>
                <a:cs typeface="Source Sans Pro" charset="0"/>
              </a:rPr>
              <a:t>aysegul.akcam</a:t>
            </a:r>
            <a:r>
              <a:rPr lang="en-US" altLang="x-none" dirty="0">
                <a:solidFill>
                  <a:srgbClr val="595959"/>
                </a:solidFill>
                <a:latin typeface="Source Sans Pro" charset="0"/>
                <a:ea typeface="Source Sans Pro" charset="0"/>
                <a:cs typeface="Source Sans Pro" charset="0"/>
              </a:rPr>
              <a:t>@neu.edu.tr</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CEADDA-F862-41C1-950A-CAF012D03F77}"/>
              </a:ext>
            </a:extLst>
          </p:cNvPr>
          <p:cNvSpPr>
            <a:spLocks noGrp="1"/>
          </p:cNvSpPr>
          <p:nvPr>
            <p:ph sz="quarter" idx="10"/>
          </p:nvPr>
        </p:nvSpPr>
        <p:spPr/>
        <p:txBody>
          <a:bodyPr/>
          <a:lstStyle/>
          <a:p>
            <a:pPr>
              <a:buFont typeface="Wingdings" panose="05000000000000000000" pitchFamily="2" charset="2"/>
              <a:buChar char="§"/>
            </a:pPr>
            <a:r>
              <a:rPr lang="tr-TR" altLang="tr-TR" dirty="0">
                <a:solidFill>
                  <a:schemeClr val="tx1">
                    <a:lumMod val="65000"/>
                    <a:lumOff val="35000"/>
                  </a:schemeClr>
                </a:solidFill>
              </a:rPr>
              <a:t>Çocuk için yaptığı her motor hareket, sözsüz iletişim anlamındadır. Motor davranışlar yolu ile dış dünya ile iletişim kurar. Kazandığı her yeni beceri ile de kendi dünyasının genişlemesine ve yeni deneyler yapmasına yardımcı olur.</a:t>
            </a:r>
          </a:p>
          <a:p>
            <a:pPr>
              <a:buFont typeface="Wingdings" panose="05000000000000000000" pitchFamily="2" charset="2"/>
              <a:buChar char="§"/>
            </a:pPr>
            <a:r>
              <a:rPr lang="tr-TR" altLang="tr-TR" dirty="0" err="1">
                <a:solidFill>
                  <a:schemeClr val="tx1">
                    <a:lumMod val="65000"/>
                    <a:lumOff val="35000"/>
                  </a:schemeClr>
                </a:solidFill>
              </a:rPr>
              <a:t>Psikomotor</a:t>
            </a:r>
            <a:r>
              <a:rPr lang="tr-TR" altLang="tr-TR" dirty="0">
                <a:solidFill>
                  <a:schemeClr val="tx1">
                    <a:lumMod val="65000"/>
                    <a:lumOff val="35000"/>
                  </a:schemeClr>
                </a:solidFill>
              </a:rPr>
              <a:t> gelişimin sağlıklı olması, fiziksel gelişiminin yanı sıra zihinsel, duygusal ve sosyal gelişimlerine de önemli katkı sağlar.</a:t>
            </a:r>
          </a:p>
          <a:p>
            <a:pPr>
              <a:buFont typeface="Wingdings" panose="05000000000000000000" pitchFamily="2" charset="2"/>
              <a:buChar char="§"/>
            </a:pPr>
            <a:r>
              <a:rPr lang="tr-TR" altLang="tr-TR" dirty="0" err="1">
                <a:solidFill>
                  <a:schemeClr val="tx1">
                    <a:lumMod val="65000"/>
                    <a:lumOff val="35000"/>
                  </a:schemeClr>
                </a:solidFill>
              </a:rPr>
              <a:t>Psikomotor</a:t>
            </a:r>
            <a:r>
              <a:rPr lang="tr-TR" altLang="tr-TR" dirty="0">
                <a:solidFill>
                  <a:schemeClr val="tx1">
                    <a:lumMod val="65000"/>
                    <a:lumOff val="35000"/>
                  </a:schemeClr>
                </a:solidFill>
              </a:rPr>
              <a:t> davranışla, yaşam boyu devam eder. </a:t>
            </a:r>
            <a:r>
              <a:rPr lang="tr-TR" altLang="tr-TR" dirty="0" err="1">
                <a:solidFill>
                  <a:schemeClr val="tx1">
                    <a:lumMod val="65000"/>
                    <a:lumOff val="35000"/>
                  </a:schemeClr>
                </a:solidFill>
              </a:rPr>
              <a:t>Psikomotor</a:t>
            </a:r>
            <a:r>
              <a:rPr lang="tr-TR" altLang="tr-TR" dirty="0">
                <a:solidFill>
                  <a:schemeClr val="tx1">
                    <a:lumMod val="65000"/>
                    <a:lumOff val="35000"/>
                  </a:schemeClr>
                </a:solidFill>
              </a:rPr>
              <a:t> öğrenme belli başlı  yeteneklerin gelişimine bağlıdır.</a:t>
            </a:r>
          </a:p>
          <a:p>
            <a:endParaRPr lang="tr-TR" dirty="0"/>
          </a:p>
        </p:txBody>
      </p:sp>
    </p:spTree>
    <p:extLst>
      <p:ext uri="{BB962C8B-B14F-4D97-AF65-F5344CB8AC3E}">
        <p14:creationId xmlns:p14="http://schemas.microsoft.com/office/powerpoint/2010/main" val="2000037664"/>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a:extLst>
              <a:ext uri="{FF2B5EF4-FFF2-40B4-BE49-F238E27FC236}">
                <a16:creationId xmlns:a16="http://schemas.microsoft.com/office/drawing/2014/main" id="{86E5DCEB-0DEA-4B2E-ADC0-589E58D28A0A}"/>
              </a:ext>
            </a:extLst>
          </p:cNvPr>
          <p:cNvGraphicFramePr>
            <a:graphicFrameLocks noGrp="1"/>
          </p:cNvGraphicFramePr>
          <p:nvPr>
            <p:ph sz="quarter" idx="10"/>
            <p:extLst>
              <p:ext uri="{D42A27DB-BD31-4B8C-83A1-F6EECF244321}">
                <p14:modId xmlns:p14="http://schemas.microsoft.com/office/powerpoint/2010/main" val="3433066937"/>
              </p:ext>
            </p:extLst>
          </p:nvPr>
        </p:nvGraphicFramePr>
        <p:xfrm>
          <a:off x="955675" y="782320"/>
          <a:ext cx="7700963"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4073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B6C1A01-D1C9-4066-9EB6-757DCBAA3CAD}"/>
              </a:ext>
            </a:extLst>
          </p:cNvPr>
          <p:cNvSpPr>
            <a:spLocks noGrp="1"/>
          </p:cNvSpPr>
          <p:nvPr>
            <p:ph sz="quarter" idx="10"/>
          </p:nvPr>
        </p:nvSpPr>
        <p:spPr/>
        <p:txBody>
          <a:bodyPr/>
          <a:lstStyle/>
          <a:p>
            <a:pPr>
              <a:buFont typeface="Wingdings" panose="05000000000000000000" pitchFamily="2" charset="2"/>
              <a:buChar char="§"/>
            </a:pPr>
            <a:r>
              <a:rPr lang="tr-TR" altLang="tr-TR" b="1" dirty="0">
                <a:solidFill>
                  <a:schemeClr val="tx1">
                    <a:lumMod val="65000"/>
                    <a:lumOff val="35000"/>
                  </a:schemeClr>
                </a:solidFill>
              </a:rPr>
              <a:t>Tepki Hızı: </a:t>
            </a:r>
            <a:r>
              <a:rPr lang="tr-TR" altLang="tr-TR" dirty="0">
                <a:solidFill>
                  <a:schemeClr val="tx1">
                    <a:lumMod val="65000"/>
                    <a:lumOff val="35000"/>
                  </a:schemeClr>
                </a:solidFill>
              </a:rPr>
              <a:t>İnsanların duyu organlarını harekete geçiren ve insanda bir tepkiye yol açan iç ve dış durum değişikliğine uyarıcı; dışarıdan ya da içeriden gelen uyarıcılara karşı organizmanın gösterdiği davranış tepki olarak tanımlanır.</a:t>
            </a:r>
          </a:p>
          <a:p>
            <a:pPr>
              <a:buFont typeface="Wingdings" panose="05000000000000000000" pitchFamily="2" charset="2"/>
              <a:buChar char="§"/>
            </a:pPr>
            <a:r>
              <a:rPr lang="tr-TR" altLang="tr-TR" dirty="0">
                <a:solidFill>
                  <a:schemeClr val="tx1">
                    <a:lumMod val="65000"/>
                    <a:lumOff val="35000"/>
                  </a:schemeClr>
                </a:solidFill>
              </a:rPr>
              <a:t>‘Harekete hazır olma’ şeklinde ifade edilebilecek olan tepki hızı için vücudun, dışarıdan aldığı uyarıcılara karşı tepki göstermeye hazır olması gereklidir;</a:t>
            </a:r>
          </a:p>
          <a:p>
            <a:endParaRPr lang="tr-TR" dirty="0"/>
          </a:p>
        </p:txBody>
      </p:sp>
    </p:spTree>
    <p:extLst>
      <p:ext uri="{BB962C8B-B14F-4D97-AF65-F5344CB8AC3E}">
        <p14:creationId xmlns:p14="http://schemas.microsoft.com/office/powerpoint/2010/main" val="138657845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B693E1B-6003-4550-B2BA-C12D0F1AA31C}"/>
              </a:ext>
            </a:extLst>
          </p:cNvPr>
          <p:cNvSpPr>
            <a:spLocks noGrp="1"/>
          </p:cNvSpPr>
          <p:nvPr>
            <p:ph sz="quarter" idx="10"/>
          </p:nvPr>
        </p:nvSpPr>
        <p:spPr>
          <a:xfrm>
            <a:off x="949327" y="748664"/>
            <a:ext cx="4011293" cy="4097655"/>
          </a:xfrm>
        </p:spPr>
        <p:txBody>
          <a:bodyPr>
            <a:normAutofit fontScale="92500" lnSpcReduction="10000"/>
          </a:bodyPr>
          <a:lstStyle/>
          <a:p>
            <a:pPr>
              <a:lnSpc>
                <a:spcPct val="110000"/>
              </a:lnSpc>
              <a:buFont typeface="Wingdings" panose="05000000000000000000" pitchFamily="2" charset="2"/>
              <a:buChar char="§"/>
            </a:pPr>
            <a:r>
              <a:rPr lang="tr-TR" altLang="tr-TR" sz="1900" dirty="0" err="1">
                <a:solidFill>
                  <a:schemeClr val="tx1">
                    <a:lumMod val="65000"/>
                    <a:lumOff val="35000"/>
                  </a:schemeClr>
                </a:solidFill>
              </a:rPr>
              <a:t>Psikomotor</a:t>
            </a:r>
            <a:r>
              <a:rPr lang="tr-TR" altLang="tr-TR" sz="1900" dirty="0">
                <a:solidFill>
                  <a:schemeClr val="tx1">
                    <a:lumMod val="65000"/>
                    <a:lumOff val="35000"/>
                  </a:schemeClr>
                </a:solidFill>
              </a:rPr>
              <a:t> davranışların, kendine özgü bir yapılış hızı vardır. Bir davranışın gerektiğinden az hızda veya çok hızda yapılması hâlinde organizma tehlikeye girebilir.</a:t>
            </a:r>
          </a:p>
          <a:p>
            <a:pPr>
              <a:lnSpc>
                <a:spcPct val="110000"/>
              </a:lnSpc>
              <a:buFont typeface="Wingdings" panose="05000000000000000000" pitchFamily="2" charset="2"/>
              <a:buChar char="§"/>
            </a:pPr>
            <a:r>
              <a:rPr lang="tr-TR" altLang="tr-TR" sz="1900" b="1" dirty="0">
                <a:solidFill>
                  <a:schemeClr val="tx1">
                    <a:lumMod val="65000"/>
                    <a:lumOff val="35000"/>
                  </a:schemeClr>
                </a:solidFill>
              </a:rPr>
              <a:t>Esneklik: </a:t>
            </a:r>
            <a:r>
              <a:rPr lang="tr-TR" altLang="tr-TR" sz="1900" dirty="0">
                <a:solidFill>
                  <a:schemeClr val="tx1">
                    <a:lumMod val="65000"/>
                    <a:lumOff val="35000"/>
                  </a:schemeClr>
                </a:solidFill>
              </a:rPr>
              <a:t>Vücudun gerektiği zaman öne, yana, geriye ve istenen yönlere eğilmesi; yani esnek olması gereklidir.</a:t>
            </a:r>
          </a:p>
          <a:p>
            <a:pPr>
              <a:lnSpc>
                <a:spcPct val="110000"/>
              </a:lnSpc>
              <a:buFont typeface="Wingdings" panose="05000000000000000000" pitchFamily="2" charset="2"/>
              <a:buChar char="§"/>
            </a:pPr>
            <a:r>
              <a:rPr lang="tr-TR" altLang="tr-TR" sz="1900" dirty="0">
                <a:solidFill>
                  <a:schemeClr val="tx1">
                    <a:lumMod val="65000"/>
                    <a:lumOff val="35000"/>
                  </a:schemeClr>
                </a:solidFill>
              </a:rPr>
              <a:t>Özellikle ilk çocukluk döneminde kemikler kıkırdaksı yapıda olduklarından vücut daha da esnektir. Kemikler geliştikçe vücut esnekliği azalır.</a:t>
            </a:r>
          </a:p>
          <a:p>
            <a:pPr>
              <a:buFont typeface="Wingdings" panose="05000000000000000000" pitchFamily="2" charset="2"/>
              <a:buChar char="§"/>
            </a:pPr>
            <a:endParaRPr lang="tr-TR" altLang="tr-TR" dirty="0">
              <a:solidFill>
                <a:schemeClr val="tx1">
                  <a:lumMod val="65000"/>
                  <a:lumOff val="35000"/>
                </a:schemeClr>
              </a:solidFill>
            </a:endParaRPr>
          </a:p>
          <a:p>
            <a:endParaRPr lang="tr-TR" dirty="0"/>
          </a:p>
        </p:txBody>
      </p:sp>
      <p:pic>
        <p:nvPicPr>
          <p:cNvPr id="5" name="Picture 3">
            <a:extLst>
              <a:ext uri="{FF2B5EF4-FFF2-40B4-BE49-F238E27FC236}">
                <a16:creationId xmlns:a16="http://schemas.microsoft.com/office/drawing/2014/main" id="{92300816-169F-42FC-8F49-2D3D171561F0}"/>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5719504" y="748665"/>
            <a:ext cx="2582804" cy="182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A13E262A-335F-4429-AD20-5C0D953D7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934" y="2788206"/>
            <a:ext cx="2582804" cy="184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976100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281ACC6-6BB1-4D43-8F07-EE13EA6212C8}"/>
              </a:ext>
            </a:extLst>
          </p:cNvPr>
          <p:cNvSpPr>
            <a:spLocks noGrp="1"/>
          </p:cNvSpPr>
          <p:nvPr>
            <p:ph sz="quarter" idx="10"/>
          </p:nvPr>
        </p:nvSpPr>
        <p:spPr/>
        <p:txBody>
          <a:bodyPr/>
          <a:lstStyle/>
          <a:p>
            <a:pPr>
              <a:buFont typeface="Wingdings" panose="05000000000000000000" pitchFamily="2" charset="2"/>
              <a:buChar char="§"/>
              <a:defRPr/>
            </a:pPr>
            <a:r>
              <a:rPr lang="tr-TR" dirty="0">
                <a:solidFill>
                  <a:schemeClr val="tx1">
                    <a:lumMod val="65000"/>
                    <a:lumOff val="35000"/>
                  </a:schemeClr>
                </a:solidFill>
              </a:rPr>
              <a:t>Esneklik 5-8 yaşlarda sabit kalır. Özellikle 12-13 yaşlarda doruk noktaya ulaşır. </a:t>
            </a:r>
          </a:p>
          <a:p>
            <a:pPr>
              <a:buFont typeface="Wingdings" panose="05000000000000000000" pitchFamily="2" charset="2"/>
              <a:buChar char="§"/>
              <a:defRPr/>
            </a:pPr>
            <a:r>
              <a:rPr lang="tr-TR" dirty="0">
                <a:solidFill>
                  <a:schemeClr val="tx1">
                    <a:lumMod val="65000"/>
                    <a:lumOff val="35000"/>
                  </a:schemeClr>
                </a:solidFill>
              </a:rPr>
              <a:t>Cinsiyet esneklikte önemlidir. Kız çocuklar, erkek çocuklara oranla daha esnektir.</a:t>
            </a:r>
          </a:p>
          <a:p>
            <a:endParaRPr lang="tr-TR" dirty="0"/>
          </a:p>
        </p:txBody>
      </p:sp>
      <p:pic>
        <p:nvPicPr>
          <p:cNvPr id="5" name="Picture 3">
            <a:extLst>
              <a:ext uri="{FF2B5EF4-FFF2-40B4-BE49-F238E27FC236}">
                <a16:creationId xmlns:a16="http://schemas.microsoft.com/office/drawing/2014/main" id="{62A9EBDA-EDD9-49B9-8A79-62CF9DD36B7F}"/>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5132070" y="2468372"/>
            <a:ext cx="3581559" cy="203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55639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B2DF76-F1A9-48B5-91BD-A6DDD0B0BF64}"/>
              </a:ext>
            </a:extLst>
          </p:cNvPr>
          <p:cNvSpPr>
            <a:spLocks noGrp="1"/>
          </p:cNvSpPr>
          <p:nvPr>
            <p:ph type="title"/>
          </p:nvPr>
        </p:nvSpPr>
        <p:spPr/>
        <p:txBody>
          <a:bodyPr/>
          <a:lstStyle/>
          <a:p>
            <a:r>
              <a:rPr lang="tr-TR" dirty="0" err="1"/>
              <a:t>Psikomotor</a:t>
            </a:r>
            <a:r>
              <a:rPr lang="tr-TR" dirty="0"/>
              <a:t> Yetenekler </a:t>
            </a:r>
          </a:p>
        </p:txBody>
      </p:sp>
      <p:sp>
        <p:nvSpPr>
          <p:cNvPr id="3" name="İçerik Yer Tutucusu 2">
            <a:extLst>
              <a:ext uri="{FF2B5EF4-FFF2-40B4-BE49-F238E27FC236}">
                <a16:creationId xmlns:a16="http://schemas.microsoft.com/office/drawing/2014/main" id="{7E2E7A05-5D44-4F69-A54F-AFA2F1741B0C}"/>
              </a:ext>
            </a:extLst>
          </p:cNvPr>
          <p:cNvSpPr>
            <a:spLocks noGrp="1"/>
          </p:cNvSpPr>
          <p:nvPr>
            <p:ph sz="quarter" idx="10"/>
          </p:nvPr>
        </p:nvSpPr>
        <p:spPr>
          <a:xfrm>
            <a:off x="949327" y="908684"/>
            <a:ext cx="3965573" cy="4051935"/>
          </a:xfrm>
        </p:spPr>
        <p:txBody>
          <a:bodyPr>
            <a:normAutofit/>
          </a:bodyPr>
          <a:lstStyle/>
          <a:p>
            <a:pPr>
              <a:buFont typeface="Wingdings" panose="05000000000000000000" pitchFamily="2" charset="2"/>
              <a:buChar char="§"/>
            </a:pPr>
            <a:r>
              <a:rPr lang="tr-TR" altLang="tr-TR" b="1" dirty="0">
                <a:solidFill>
                  <a:schemeClr val="tx1">
                    <a:lumMod val="65000"/>
                    <a:lumOff val="35000"/>
                  </a:schemeClr>
                </a:solidFill>
              </a:rPr>
              <a:t>Dikkat</a:t>
            </a:r>
            <a:r>
              <a:rPr lang="tr-TR" altLang="tr-TR" dirty="0">
                <a:solidFill>
                  <a:schemeClr val="tx1">
                    <a:lumMod val="65000"/>
                    <a:lumOff val="35000"/>
                  </a:schemeClr>
                </a:solidFill>
              </a:rPr>
              <a:t>, kelime anlamı ile ‘duygularla düşünceyi, bir olay ve bir nesne üzerinde toplama’ olarak tanımlanır.</a:t>
            </a:r>
          </a:p>
          <a:p>
            <a:pPr>
              <a:buFont typeface="Wingdings" panose="05000000000000000000" pitchFamily="2" charset="2"/>
              <a:buChar char="§"/>
              <a:defRPr/>
            </a:pPr>
            <a:r>
              <a:rPr lang="tr-TR" b="1" dirty="0">
                <a:solidFill>
                  <a:schemeClr val="tx1">
                    <a:lumMod val="65000"/>
                    <a:lumOff val="35000"/>
                  </a:schemeClr>
                </a:solidFill>
              </a:rPr>
              <a:t>Koordinasyon (Eş güdüm): </a:t>
            </a:r>
            <a:r>
              <a:rPr lang="tr-TR" dirty="0">
                <a:solidFill>
                  <a:schemeClr val="tx1">
                    <a:lumMod val="65000"/>
                    <a:lumOff val="35000"/>
                  </a:schemeClr>
                </a:solidFill>
              </a:rPr>
              <a:t>belli bir amaca ulaşmak için; bilinçli motor hareketlerin devamlılığı, ahenkli ve uyumlu çalışması olarak tanımlanabilir.</a:t>
            </a:r>
          </a:p>
          <a:p>
            <a:pPr>
              <a:buFont typeface="Wingdings" panose="05000000000000000000" pitchFamily="2" charset="2"/>
              <a:buChar char="§"/>
            </a:pPr>
            <a:endParaRPr lang="tr-TR" altLang="tr-TR" dirty="0">
              <a:solidFill>
                <a:schemeClr val="tx1">
                  <a:lumMod val="65000"/>
                  <a:lumOff val="35000"/>
                </a:schemeClr>
              </a:solidFill>
            </a:endParaRPr>
          </a:p>
          <a:p>
            <a:endParaRPr lang="tr-TR" dirty="0"/>
          </a:p>
        </p:txBody>
      </p:sp>
      <p:pic>
        <p:nvPicPr>
          <p:cNvPr id="5" name="Picture 3">
            <a:extLst>
              <a:ext uri="{FF2B5EF4-FFF2-40B4-BE49-F238E27FC236}">
                <a16:creationId xmlns:a16="http://schemas.microsoft.com/office/drawing/2014/main" id="{0BE061D6-3876-4A95-9641-724B92639647}"/>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5698805" y="2750320"/>
            <a:ext cx="2702245" cy="180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0F234B63-B999-4D0C-9C71-699A05BCCC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879" y="625439"/>
            <a:ext cx="2411093" cy="187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631399"/>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AC2D830-7CF7-4E16-B28A-0CC3070DE25B}"/>
              </a:ext>
            </a:extLst>
          </p:cNvPr>
          <p:cNvSpPr>
            <a:spLocks noGrp="1"/>
          </p:cNvSpPr>
          <p:nvPr>
            <p:ph sz="quarter" idx="10"/>
          </p:nvPr>
        </p:nvSpPr>
        <p:spPr>
          <a:xfrm>
            <a:off x="949327" y="388620"/>
            <a:ext cx="4205603" cy="4366260"/>
          </a:xfrm>
        </p:spPr>
        <p:txBody>
          <a:bodyPr>
            <a:normAutofit lnSpcReduction="10000"/>
          </a:bodyPr>
          <a:lstStyle/>
          <a:p>
            <a:pPr>
              <a:lnSpc>
                <a:spcPct val="110000"/>
              </a:lnSpc>
              <a:buFont typeface="Wingdings" panose="05000000000000000000" pitchFamily="2" charset="2"/>
              <a:buChar char="§"/>
              <a:defRPr/>
            </a:pPr>
            <a:r>
              <a:rPr lang="tr-TR" b="1" dirty="0">
                <a:solidFill>
                  <a:schemeClr val="tx1">
                    <a:lumMod val="65000"/>
                    <a:lumOff val="35000"/>
                  </a:schemeClr>
                </a:solidFill>
              </a:rPr>
              <a:t>Koordinasyon (Eş güdüm): </a:t>
            </a:r>
            <a:r>
              <a:rPr lang="tr-TR" dirty="0">
                <a:solidFill>
                  <a:schemeClr val="tx1">
                    <a:lumMod val="65000"/>
                    <a:lumOff val="35000"/>
                  </a:schemeClr>
                </a:solidFill>
              </a:rPr>
              <a:t>belli bir amaca ulaşmak için; bilinçli motor hareketlerin devamlılığı, ahenkli ve uyumlu çalışması olarak tanımlanabilir.</a:t>
            </a:r>
          </a:p>
          <a:p>
            <a:pPr>
              <a:lnSpc>
                <a:spcPct val="110000"/>
              </a:lnSpc>
              <a:buFont typeface="Wingdings" panose="05000000000000000000" pitchFamily="2" charset="2"/>
              <a:buChar char="§"/>
              <a:defRPr/>
            </a:pPr>
            <a:r>
              <a:rPr lang="tr-TR" dirty="0" err="1">
                <a:solidFill>
                  <a:schemeClr val="tx1">
                    <a:lumMod val="65000"/>
                    <a:lumOff val="35000"/>
                  </a:schemeClr>
                </a:solidFill>
              </a:rPr>
              <a:t>Psikomotor</a:t>
            </a:r>
            <a:r>
              <a:rPr lang="tr-TR" dirty="0">
                <a:solidFill>
                  <a:schemeClr val="tx1">
                    <a:lumMod val="65000"/>
                    <a:lumOff val="35000"/>
                  </a:schemeClr>
                </a:solidFill>
              </a:rPr>
              <a:t> öğrenmenin pek çoğu birden fazla organların çalışmasını gerektirir. En yalın bir davranışta bile göz, el, kol veya ayak, gövde ile ayağın veya iki elin bir düzen içinde çalışması oldukça zordur.</a:t>
            </a:r>
          </a:p>
          <a:p>
            <a:pPr>
              <a:lnSpc>
                <a:spcPct val="110000"/>
              </a:lnSpc>
              <a:buFont typeface="Wingdings" panose="05000000000000000000" pitchFamily="2" charset="2"/>
              <a:buChar char="§"/>
            </a:pPr>
            <a:r>
              <a:rPr lang="tr-TR" altLang="tr-TR" dirty="0">
                <a:solidFill>
                  <a:schemeClr val="tx1">
                    <a:lumMod val="65000"/>
                    <a:lumOff val="35000"/>
                  </a:schemeClr>
                </a:solidFill>
              </a:rPr>
              <a:t>Öğrenilecek davranışları yapacak organları arasında yeterli koordinasyonu kuramıyorsa çocuk, o davranışı öğrenemez.</a:t>
            </a:r>
          </a:p>
          <a:p>
            <a:endParaRPr lang="tr-TR" dirty="0"/>
          </a:p>
        </p:txBody>
      </p:sp>
      <p:pic>
        <p:nvPicPr>
          <p:cNvPr id="6" name="Picture 4">
            <a:extLst>
              <a:ext uri="{FF2B5EF4-FFF2-40B4-BE49-F238E27FC236}">
                <a16:creationId xmlns:a16="http://schemas.microsoft.com/office/drawing/2014/main" id="{2FDEDDD8-9030-4001-9A03-F4AD6C57B813}"/>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5840730" y="697230"/>
            <a:ext cx="2598187" cy="356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04600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C363E347-1358-4A96-9C46-710D86A51F60}"/>
              </a:ext>
            </a:extLst>
          </p:cNvPr>
          <p:cNvSpPr>
            <a:spLocks noGrp="1"/>
          </p:cNvSpPr>
          <p:nvPr>
            <p:ph sz="quarter" idx="10"/>
          </p:nvPr>
        </p:nvSpPr>
        <p:spPr>
          <a:xfrm>
            <a:off x="955675" y="908050"/>
            <a:ext cx="7700963" cy="3759200"/>
          </a:xfrm>
        </p:spPr>
        <p:txBody>
          <a:bodyPr/>
          <a:lstStyle/>
          <a:p>
            <a:pPr>
              <a:buFont typeface="Wingdings" panose="05000000000000000000" pitchFamily="2" charset="2"/>
              <a:buChar char="§"/>
            </a:pPr>
            <a:r>
              <a:rPr lang="tr-TR" b="1" dirty="0">
                <a:solidFill>
                  <a:schemeClr val="tx1">
                    <a:lumMod val="65000"/>
                    <a:lumOff val="35000"/>
                  </a:schemeClr>
                </a:solidFill>
              </a:rPr>
              <a:t>Denge: </a:t>
            </a:r>
            <a:r>
              <a:rPr lang="tr-TR" dirty="0">
                <a:solidFill>
                  <a:schemeClr val="tx1">
                    <a:lumMod val="65000"/>
                    <a:lumOff val="35000"/>
                  </a:schemeClr>
                </a:solidFill>
              </a:rPr>
              <a:t>Yürüme, koşma, e atlama becerilerinin kazandırılmasında önemli bir faktördür. Çocuklar ortalama 3 yaş civarında denge kontrolünü sağlamaktadır. Özellikle işitme problemi olan çocuklarda denge problemlerinin görüldüğü unutulmamalıdır.</a:t>
            </a:r>
          </a:p>
          <a:p>
            <a:pPr>
              <a:buFont typeface="Wingdings" panose="05000000000000000000" pitchFamily="2" charset="2"/>
              <a:buChar char="§"/>
            </a:pPr>
            <a:r>
              <a:rPr lang="tr-TR" b="1" dirty="0">
                <a:solidFill>
                  <a:schemeClr val="tx1">
                    <a:lumMod val="65000"/>
                    <a:lumOff val="35000"/>
                  </a:schemeClr>
                </a:solidFill>
              </a:rPr>
              <a:t>Kuvvet: </a:t>
            </a:r>
            <a:r>
              <a:rPr lang="tr-TR" dirty="0">
                <a:solidFill>
                  <a:schemeClr val="tx1">
                    <a:lumMod val="65000"/>
                    <a:lumOff val="35000"/>
                  </a:schemeClr>
                </a:solidFill>
              </a:rPr>
              <a:t>Çocuklarda kas kuvvetinin yoğunlaşması : yaşa, cinsiyete, olgunlaşma düzeyine, daha önceki fiziksel etkinlik aşamalarına ve bedensel ölçülere bağlıdır. </a:t>
            </a:r>
          </a:p>
          <a:p>
            <a:endParaRPr lang="tr-TR" dirty="0"/>
          </a:p>
        </p:txBody>
      </p:sp>
    </p:spTree>
    <p:extLst>
      <p:ext uri="{BB962C8B-B14F-4D97-AF65-F5344CB8AC3E}">
        <p14:creationId xmlns:p14="http://schemas.microsoft.com/office/powerpoint/2010/main" val="91412912"/>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3A258A-EE04-43F5-82EB-022619C48465}"/>
              </a:ext>
            </a:extLst>
          </p:cNvPr>
          <p:cNvSpPr>
            <a:spLocks noGrp="1"/>
          </p:cNvSpPr>
          <p:nvPr>
            <p:ph type="title"/>
          </p:nvPr>
        </p:nvSpPr>
        <p:spPr/>
        <p:txBody>
          <a:bodyPr/>
          <a:lstStyle/>
          <a:p>
            <a:r>
              <a:rPr lang="tr-TR" dirty="0"/>
              <a:t>Erken Çocukluk Döneminde Psiko-motor Gelişim </a:t>
            </a:r>
          </a:p>
        </p:txBody>
      </p:sp>
      <p:sp>
        <p:nvSpPr>
          <p:cNvPr id="3" name="İçerik Yer Tutucusu 2">
            <a:extLst>
              <a:ext uri="{FF2B5EF4-FFF2-40B4-BE49-F238E27FC236}">
                <a16:creationId xmlns:a16="http://schemas.microsoft.com/office/drawing/2014/main" id="{A190E391-A0F4-42F9-9AEF-A4D002867A73}"/>
              </a:ext>
            </a:extLst>
          </p:cNvPr>
          <p:cNvSpPr>
            <a:spLocks noGrp="1"/>
          </p:cNvSpPr>
          <p:nvPr>
            <p:ph sz="quarter" idx="10"/>
          </p:nvPr>
        </p:nvSpPr>
        <p:spPr/>
        <p:txBody>
          <a:bodyPr/>
          <a:lstStyle/>
          <a:p>
            <a:pPr>
              <a:buFont typeface="Wingdings" panose="05000000000000000000" pitchFamily="2" charset="2"/>
              <a:buChar char="§"/>
            </a:pPr>
            <a:r>
              <a:rPr lang="tr-TR" altLang="tr-TR" dirty="0" err="1">
                <a:solidFill>
                  <a:schemeClr val="tx1">
                    <a:lumMod val="65000"/>
                    <a:lumOff val="35000"/>
                  </a:schemeClr>
                </a:solidFill>
              </a:rPr>
              <a:t>Gallahue</a:t>
            </a:r>
            <a:r>
              <a:rPr lang="tr-TR" altLang="tr-TR" dirty="0">
                <a:solidFill>
                  <a:schemeClr val="tx1">
                    <a:lumMod val="65000"/>
                    <a:lumOff val="35000"/>
                  </a:schemeClr>
                </a:solidFill>
              </a:rPr>
              <a:t> (1982), motor gelişimini çocukluk dönemi ile sınırlayarak incelemiş ve kuramını piramit modeli ile açıklamıştır.</a:t>
            </a:r>
          </a:p>
          <a:p>
            <a:endParaRPr lang="tr-TR" dirty="0"/>
          </a:p>
        </p:txBody>
      </p:sp>
      <p:pic>
        <p:nvPicPr>
          <p:cNvPr id="5" name="Content Placeholder 3">
            <a:extLst>
              <a:ext uri="{FF2B5EF4-FFF2-40B4-BE49-F238E27FC236}">
                <a16:creationId xmlns:a16="http://schemas.microsoft.com/office/drawing/2014/main" id="{F3A10625-D51C-43A3-9C50-7B792367068C}"/>
              </a:ext>
            </a:extLst>
          </p:cNvPr>
          <p:cNvPicPr>
            <a:picLocks noGrp="1" noChangeAspect="1" noChangeArrowheads="1"/>
          </p:cNvPicPr>
          <p:nvPr>
            <p:ph sz="quarter" idx="11"/>
          </p:nvPr>
        </p:nvPicPr>
        <p:blipFill>
          <a:blip r:embed="rId2">
            <a:extLst>
              <a:ext uri="{28A0092B-C50C-407E-A947-70E740481C1C}">
                <a14:useLocalDpi xmlns:a14="http://schemas.microsoft.com/office/drawing/2010/main" val="0"/>
              </a:ext>
            </a:extLst>
          </a:blip>
          <a:srcRect/>
          <a:stretch>
            <a:fillRect/>
          </a:stretch>
        </p:blipFill>
        <p:spPr bwMode="auto">
          <a:xfrm>
            <a:off x="4652010" y="1062990"/>
            <a:ext cx="4004628" cy="34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0994271"/>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DCA37F6-7987-4351-A758-D581B739B82D}"/>
              </a:ext>
            </a:extLst>
          </p:cNvPr>
          <p:cNvSpPr>
            <a:spLocks noGrp="1"/>
          </p:cNvSpPr>
          <p:nvPr>
            <p:ph sz="quarter" idx="10"/>
          </p:nvPr>
        </p:nvSpPr>
        <p:spPr/>
        <p:txBody>
          <a:bodyPr/>
          <a:lstStyle/>
          <a:p>
            <a:r>
              <a:rPr lang="tr-TR" b="1" dirty="0" err="1">
                <a:solidFill>
                  <a:schemeClr val="tx1">
                    <a:lumMod val="65000"/>
                    <a:lumOff val="35000"/>
                  </a:schemeClr>
                </a:solidFill>
              </a:rPr>
              <a:t>Refleksif</a:t>
            </a:r>
            <a:r>
              <a:rPr lang="tr-TR" b="1" dirty="0">
                <a:solidFill>
                  <a:schemeClr val="tx1">
                    <a:lumMod val="65000"/>
                    <a:lumOff val="35000"/>
                  </a:schemeClr>
                </a:solidFill>
              </a:rPr>
              <a:t> Hareketler Dönemi (0 – 1 Yaş)</a:t>
            </a:r>
          </a:p>
          <a:p>
            <a:pPr>
              <a:buFont typeface="Wingdings" panose="05000000000000000000" pitchFamily="2" charset="2"/>
              <a:buChar char="Ø"/>
            </a:pPr>
            <a:r>
              <a:rPr lang="tr-TR" b="1" dirty="0">
                <a:solidFill>
                  <a:schemeClr val="tx1">
                    <a:lumMod val="65000"/>
                    <a:lumOff val="35000"/>
                  </a:schemeClr>
                </a:solidFill>
              </a:rPr>
              <a:t> </a:t>
            </a:r>
            <a:r>
              <a:rPr lang="tr-TR" altLang="tr-TR" dirty="0">
                <a:solidFill>
                  <a:schemeClr val="tx1">
                    <a:lumMod val="65000"/>
                    <a:lumOff val="35000"/>
                  </a:schemeClr>
                </a:solidFill>
              </a:rPr>
              <a:t>Refleksin kelime anlamı “dıştan gelen bir uyarı sonucu doğan, irade dışı fiziksel yanıt”.</a:t>
            </a:r>
          </a:p>
          <a:p>
            <a:pPr>
              <a:buFont typeface="Wingdings" panose="05000000000000000000" pitchFamily="2" charset="2"/>
              <a:buChar char="Ø"/>
            </a:pPr>
            <a:r>
              <a:rPr lang="tr-TR" altLang="tr-TR" dirty="0">
                <a:solidFill>
                  <a:schemeClr val="tx1">
                    <a:lumMod val="65000"/>
                    <a:lumOff val="35000"/>
                  </a:schemeClr>
                </a:solidFill>
              </a:rPr>
              <a:t> Yeni doğan, dünyaya pek çok refleksle gelir.</a:t>
            </a:r>
          </a:p>
          <a:p>
            <a:pPr marL="0" indent="0">
              <a:buNone/>
              <a:defRPr/>
            </a:pPr>
            <a:r>
              <a:rPr lang="tr-TR" b="1" dirty="0" err="1">
                <a:solidFill>
                  <a:schemeClr val="tx1">
                    <a:lumMod val="65000"/>
                    <a:lumOff val="35000"/>
                  </a:schemeClr>
                </a:solidFill>
              </a:rPr>
              <a:t>Moro</a:t>
            </a:r>
            <a:r>
              <a:rPr lang="tr-TR" b="1" dirty="0">
                <a:solidFill>
                  <a:schemeClr val="tx1">
                    <a:lumMod val="65000"/>
                    <a:lumOff val="35000"/>
                  </a:schemeClr>
                </a:solidFill>
              </a:rPr>
              <a:t> Refleksi (Sıçrama refleksi)</a:t>
            </a:r>
          </a:p>
          <a:p>
            <a:pPr>
              <a:buFont typeface="Wingdings" panose="05000000000000000000" pitchFamily="2" charset="2"/>
              <a:buChar char="Ø"/>
              <a:defRPr/>
            </a:pPr>
            <a:r>
              <a:rPr lang="tr-TR" dirty="0">
                <a:solidFill>
                  <a:schemeClr val="tx1">
                    <a:lumMod val="65000"/>
                    <a:lumOff val="35000"/>
                  </a:schemeClr>
                </a:solidFill>
              </a:rPr>
              <a:t>Bebeği ani olarak sarsmak veya kollarından tutup kaldırıp tekrar yatağa bırakmak.</a:t>
            </a:r>
          </a:p>
          <a:p>
            <a:pPr>
              <a:buFont typeface="Wingdings" panose="05000000000000000000" pitchFamily="2" charset="2"/>
              <a:buChar char="Ø"/>
              <a:defRPr/>
            </a:pPr>
            <a:r>
              <a:rPr lang="tr-TR" dirty="0">
                <a:solidFill>
                  <a:schemeClr val="tx1">
                    <a:lumMod val="65000"/>
                    <a:lumOff val="35000"/>
                  </a:schemeClr>
                </a:solidFill>
              </a:rPr>
              <a:t>Kollarını elleriyle birlikte açar ve sonra kucaklama hareketi yapar gibi kapar.</a:t>
            </a:r>
          </a:p>
          <a:p>
            <a:pPr>
              <a:buFont typeface="Wingdings" panose="05000000000000000000" pitchFamily="2" charset="2"/>
              <a:buChar char="Ø"/>
              <a:defRPr/>
            </a:pPr>
            <a:r>
              <a:rPr lang="tr-TR" dirty="0">
                <a:solidFill>
                  <a:schemeClr val="tx1">
                    <a:lumMod val="65000"/>
                    <a:lumOff val="35000"/>
                  </a:schemeClr>
                </a:solidFill>
              </a:rPr>
              <a:t>Yaklaşık 3-6. aylarda kaybolur.</a:t>
            </a:r>
          </a:p>
          <a:p>
            <a:endParaRPr lang="tr-TR" dirty="0"/>
          </a:p>
        </p:txBody>
      </p:sp>
    </p:spTree>
    <p:extLst>
      <p:ext uri="{BB962C8B-B14F-4D97-AF65-F5344CB8AC3E}">
        <p14:creationId xmlns:p14="http://schemas.microsoft.com/office/powerpoint/2010/main" val="355717262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3"/>
          <p:cNvSpPr>
            <a:spLocks noGrp="1"/>
          </p:cNvSpPr>
          <p:nvPr>
            <p:ph type="title"/>
          </p:nvPr>
        </p:nvSpPr>
        <p:spPr>
          <a:xfrm>
            <a:off x="955675" y="1155064"/>
            <a:ext cx="7707313" cy="753745"/>
          </a:xfrm>
        </p:spPr>
        <p:txBody>
          <a:bodyPr/>
          <a:lstStyle/>
          <a:p>
            <a:r>
              <a:rPr lang="tr-TR" dirty="0"/>
              <a:t>0-6 Yaş Arası Çocukların Temel Gelişimsel Özellikleri:</a:t>
            </a:r>
            <a:br>
              <a:rPr lang="tr-TR" dirty="0"/>
            </a:br>
            <a:r>
              <a:rPr lang="tr-TR" dirty="0"/>
              <a:t> </a:t>
            </a:r>
            <a:br>
              <a:rPr lang="tr-TR" dirty="0"/>
            </a:br>
            <a:r>
              <a:rPr lang="tr-TR" dirty="0"/>
              <a:t>Fiziksel ve Sosyal-Duygusal Gelişim</a:t>
            </a:r>
            <a:endParaRPr lang="en-US" altLang="x-none" dirty="0">
              <a:latin typeface="Arial" charset="0"/>
              <a:ea typeface="ＭＳ Ｐゴシック" charset="-128"/>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C32D218-BD50-44C4-81A0-3358A352BCDE}"/>
              </a:ext>
            </a:extLst>
          </p:cNvPr>
          <p:cNvSpPr>
            <a:spLocks noGrp="1"/>
          </p:cNvSpPr>
          <p:nvPr>
            <p:ph sz="quarter" idx="10"/>
          </p:nvPr>
        </p:nvSpPr>
        <p:spPr>
          <a:xfrm>
            <a:off x="955677" y="908685"/>
            <a:ext cx="3479163" cy="3759042"/>
          </a:xfrm>
        </p:spPr>
        <p:txBody>
          <a:bodyPr/>
          <a:lstStyle/>
          <a:p>
            <a:pPr marL="0" indent="0">
              <a:buNone/>
              <a:defRPr/>
            </a:pPr>
            <a:r>
              <a:rPr lang="tr-TR" b="1" dirty="0">
                <a:solidFill>
                  <a:schemeClr val="tx1">
                    <a:lumMod val="65000"/>
                    <a:lumOff val="35000"/>
                  </a:schemeClr>
                </a:solidFill>
              </a:rPr>
              <a:t>Tonik Boyun Refleksi</a:t>
            </a:r>
          </a:p>
          <a:p>
            <a:pPr>
              <a:buFont typeface="Wingdings" panose="05000000000000000000" pitchFamily="2" charset="2"/>
              <a:buChar char="Ø"/>
              <a:defRPr/>
            </a:pPr>
            <a:r>
              <a:rPr lang="tr-TR" dirty="0">
                <a:solidFill>
                  <a:schemeClr val="tx1">
                    <a:lumMod val="65000"/>
                    <a:lumOff val="35000"/>
                  </a:schemeClr>
                </a:solidFill>
              </a:rPr>
              <a:t>Bebek sırt üstü yatar pozisyondayken kafasını aniden bir tarafa çevirmek</a:t>
            </a:r>
          </a:p>
          <a:p>
            <a:pPr>
              <a:buFont typeface="Wingdings" panose="05000000000000000000" pitchFamily="2" charset="2"/>
              <a:buChar char="Ø"/>
              <a:defRPr/>
            </a:pPr>
            <a:r>
              <a:rPr lang="tr-TR" dirty="0">
                <a:solidFill>
                  <a:schemeClr val="tx1">
                    <a:lumMod val="65000"/>
                    <a:lumOff val="35000"/>
                  </a:schemeClr>
                </a:solidFill>
              </a:rPr>
              <a:t>O taraftaki bacak ve kolda dışa açılma ve gerilme, karşı taraftakilerde ise çekilme ve kapatma</a:t>
            </a:r>
          </a:p>
          <a:p>
            <a:pPr>
              <a:buFont typeface="Wingdings" panose="05000000000000000000" pitchFamily="2" charset="2"/>
              <a:buChar char="Ø"/>
              <a:defRPr/>
            </a:pPr>
            <a:r>
              <a:rPr lang="tr-TR" dirty="0">
                <a:solidFill>
                  <a:schemeClr val="tx1">
                    <a:lumMod val="65000"/>
                    <a:lumOff val="35000"/>
                  </a:schemeClr>
                </a:solidFill>
              </a:rPr>
              <a:t>Doğumdan 4 hafta sonra başla 6 aylıkken kaybolur.</a:t>
            </a:r>
          </a:p>
          <a:p>
            <a:endParaRPr lang="tr-TR" dirty="0"/>
          </a:p>
        </p:txBody>
      </p:sp>
      <p:pic>
        <p:nvPicPr>
          <p:cNvPr id="4" name="Picture 3">
            <a:extLst>
              <a:ext uri="{FF2B5EF4-FFF2-40B4-BE49-F238E27FC236}">
                <a16:creationId xmlns:a16="http://schemas.microsoft.com/office/drawing/2014/main" id="{E6634850-7C29-4FA2-A182-9867AF8E5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01" y="908685"/>
            <a:ext cx="2627292" cy="309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24436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F576D5D-5247-477A-88AA-72109C426378}"/>
              </a:ext>
            </a:extLst>
          </p:cNvPr>
          <p:cNvSpPr>
            <a:spLocks noGrp="1"/>
          </p:cNvSpPr>
          <p:nvPr>
            <p:ph sz="quarter" idx="10"/>
          </p:nvPr>
        </p:nvSpPr>
        <p:spPr/>
        <p:txBody>
          <a:bodyPr/>
          <a:lstStyle/>
          <a:p>
            <a:pPr marL="0" indent="0">
              <a:defRPr/>
            </a:pPr>
            <a:r>
              <a:rPr lang="tr-TR" b="1" dirty="0">
                <a:solidFill>
                  <a:schemeClr val="tx1">
                    <a:lumMod val="65000"/>
                    <a:lumOff val="35000"/>
                  </a:schemeClr>
                </a:solidFill>
              </a:rPr>
              <a:t>Adımlama Refleksi</a:t>
            </a:r>
          </a:p>
          <a:p>
            <a:pPr marL="285750" indent="-285750">
              <a:buFont typeface="Wingdings" panose="05000000000000000000" pitchFamily="2" charset="2"/>
              <a:buChar char="Ø"/>
              <a:defRPr/>
            </a:pPr>
            <a:r>
              <a:rPr lang="tr-TR" dirty="0">
                <a:solidFill>
                  <a:schemeClr val="tx1">
                    <a:lumMod val="65000"/>
                    <a:lumOff val="35000"/>
                  </a:schemeClr>
                </a:solidFill>
              </a:rPr>
              <a:t>Yeni doğanı koltukaltlarından </a:t>
            </a:r>
          </a:p>
          <a:p>
            <a:pPr marL="0" indent="0">
              <a:defRPr/>
            </a:pPr>
            <a:r>
              <a:rPr lang="tr-TR" dirty="0">
                <a:solidFill>
                  <a:schemeClr val="tx1">
                    <a:lumMod val="65000"/>
                    <a:lumOff val="35000"/>
                  </a:schemeClr>
                </a:solidFill>
              </a:rPr>
              <a:t>     kavrayıp ayakta tutmak. </a:t>
            </a:r>
          </a:p>
          <a:p>
            <a:pPr marL="285750" indent="-285750">
              <a:buFont typeface="Wingdings" panose="05000000000000000000" pitchFamily="2" charset="2"/>
              <a:buChar char="Ø"/>
              <a:defRPr/>
            </a:pPr>
            <a:r>
              <a:rPr lang="tr-TR" dirty="0">
                <a:solidFill>
                  <a:schemeClr val="tx1">
                    <a:lumMod val="65000"/>
                    <a:lumOff val="35000"/>
                  </a:schemeClr>
                </a:solidFill>
              </a:rPr>
              <a:t>Yürüyormuş gibi adım atar.</a:t>
            </a:r>
          </a:p>
          <a:p>
            <a:pPr marL="285750" indent="-285750">
              <a:buFont typeface="Wingdings" panose="05000000000000000000" pitchFamily="2" charset="2"/>
              <a:buChar char="Ø"/>
              <a:defRPr/>
            </a:pPr>
            <a:r>
              <a:rPr lang="tr-TR" dirty="0">
                <a:solidFill>
                  <a:schemeClr val="tx1">
                    <a:lumMod val="65000"/>
                    <a:lumOff val="35000"/>
                  </a:schemeClr>
                </a:solidFill>
              </a:rPr>
              <a:t>3-4. hafta kaybolur</a:t>
            </a:r>
          </a:p>
          <a:p>
            <a:endParaRPr lang="tr-TR" dirty="0"/>
          </a:p>
        </p:txBody>
      </p:sp>
      <p:pic>
        <p:nvPicPr>
          <p:cNvPr id="4" name="Picture 3">
            <a:extLst>
              <a:ext uri="{FF2B5EF4-FFF2-40B4-BE49-F238E27FC236}">
                <a16:creationId xmlns:a16="http://schemas.microsoft.com/office/drawing/2014/main" id="{980D11B5-80AC-4787-A162-B1FC3800D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423" y="720090"/>
            <a:ext cx="3177217" cy="330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452569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A502963-6CE8-4CF2-B174-705B06748459}"/>
              </a:ext>
            </a:extLst>
          </p:cNvPr>
          <p:cNvSpPr>
            <a:spLocks noGrp="1"/>
          </p:cNvSpPr>
          <p:nvPr>
            <p:ph sz="quarter" idx="10"/>
          </p:nvPr>
        </p:nvSpPr>
        <p:spPr>
          <a:xfrm>
            <a:off x="955677" y="719507"/>
            <a:ext cx="7700963" cy="3759042"/>
          </a:xfrm>
        </p:spPr>
        <p:txBody>
          <a:bodyPr/>
          <a:lstStyle/>
          <a:p>
            <a:pPr marL="0" indent="0" fontAlgn="auto">
              <a:spcAft>
                <a:spcPts val="0"/>
              </a:spcAft>
              <a:buFont typeface="Arial" panose="020B0604020202020204" pitchFamily="34" charset="0"/>
              <a:buNone/>
              <a:defRPr/>
            </a:pPr>
            <a:r>
              <a:rPr lang="tr-TR" b="1" dirty="0">
                <a:solidFill>
                  <a:schemeClr val="tx1">
                    <a:lumMod val="65000"/>
                    <a:lumOff val="35000"/>
                  </a:schemeClr>
                </a:solidFill>
              </a:rPr>
              <a:t>Arama Refleksi</a:t>
            </a:r>
          </a:p>
          <a:p>
            <a:pPr fontAlgn="auto">
              <a:spcAft>
                <a:spcPts val="0"/>
              </a:spcAft>
              <a:buFont typeface="Wingdings" panose="05000000000000000000" pitchFamily="2" charset="2"/>
              <a:buChar char="Ø"/>
              <a:defRPr/>
            </a:pPr>
            <a:r>
              <a:rPr lang="tr-TR" dirty="0">
                <a:solidFill>
                  <a:schemeClr val="tx1">
                    <a:lumMod val="65000"/>
                    <a:lumOff val="35000"/>
                  </a:schemeClr>
                </a:solidFill>
              </a:rPr>
              <a:t>Bebeğin yanağına veya dudağına dokunmak.</a:t>
            </a:r>
          </a:p>
          <a:p>
            <a:pPr fontAlgn="auto">
              <a:spcAft>
                <a:spcPts val="0"/>
              </a:spcAft>
              <a:buFont typeface="Wingdings" panose="05000000000000000000" pitchFamily="2" charset="2"/>
              <a:buChar char="Ø"/>
              <a:defRPr/>
            </a:pPr>
            <a:r>
              <a:rPr lang="tr-TR" dirty="0">
                <a:solidFill>
                  <a:schemeClr val="tx1">
                    <a:lumMod val="65000"/>
                    <a:lumOff val="35000"/>
                  </a:schemeClr>
                </a:solidFill>
              </a:rPr>
              <a:t>Başını uyarıldığı yöne çevirir ve ağzını açarak meme arar.</a:t>
            </a:r>
          </a:p>
          <a:p>
            <a:pPr fontAlgn="auto">
              <a:spcAft>
                <a:spcPts val="0"/>
              </a:spcAft>
              <a:buFont typeface="Wingdings" panose="05000000000000000000" pitchFamily="2" charset="2"/>
              <a:buChar char="Ø"/>
              <a:defRPr/>
            </a:pPr>
            <a:r>
              <a:rPr lang="tr-TR" dirty="0">
                <a:solidFill>
                  <a:schemeClr val="tx1">
                    <a:lumMod val="65000"/>
                    <a:lumOff val="35000"/>
                  </a:schemeClr>
                </a:solidFill>
              </a:rPr>
              <a:t>3. ayda kaybolur</a:t>
            </a:r>
          </a:p>
          <a:p>
            <a:endParaRPr lang="tr-TR" dirty="0"/>
          </a:p>
        </p:txBody>
      </p:sp>
      <p:pic>
        <p:nvPicPr>
          <p:cNvPr id="4" name="Picture 4">
            <a:extLst>
              <a:ext uri="{FF2B5EF4-FFF2-40B4-BE49-F238E27FC236}">
                <a16:creationId xmlns:a16="http://schemas.microsoft.com/office/drawing/2014/main" id="{6C3E125F-FA1D-440B-A0F5-BA873ECC0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7890" y="1970921"/>
            <a:ext cx="2958624" cy="2353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67591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26E3323-6E88-4B65-AD73-80A054F4F179}"/>
              </a:ext>
            </a:extLst>
          </p:cNvPr>
          <p:cNvSpPr>
            <a:spLocks noGrp="1"/>
          </p:cNvSpPr>
          <p:nvPr>
            <p:ph sz="quarter" idx="10"/>
          </p:nvPr>
        </p:nvSpPr>
        <p:spPr/>
        <p:txBody>
          <a:bodyPr/>
          <a:lstStyle/>
          <a:p>
            <a:pPr marL="0" indent="0">
              <a:buNone/>
              <a:defRPr/>
            </a:pPr>
            <a:r>
              <a:rPr lang="tr-TR" b="1" dirty="0">
                <a:solidFill>
                  <a:schemeClr val="tx1">
                    <a:lumMod val="65000"/>
                    <a:lumOff val="35000"/>
                  </a:schemeClr>
                </a:solidFill>
              </a:rPr>
              <a:t>Yakalama/Kavrama Refleksi</a:t>
            </a:r>
          </a:p>
          <a:p>
            <a:pPr>
              <a:buFont typeface="Wingdings" panose="05000000000000000000" pitchFamily="2" charset="2"/>
              <a:buChar char="Ø"/>
              <a:defRPr/>
            </a:pPr>
            <a:r>
              <a:rPr lang="tr-TR" dirty="0">
                <a:solidFill>
                  <a:schemeClr val="tx1">
                    <a:lumMod val="65000"/>
                    <a:lumOff val="35000"/>
                  </a:schemeClr>
                </a:solidFill>
              </a:rPr>
              <a:t>Bebeğin avuç içine parmak veya</a:t>
            </a:r>
          </a:p>
          <a:p>
            <a:pPr marL="0" indent="0">
              <a:defRPr/>
            </a:pPr>
            <a:r>
              <a:rPr lang="tr-TR" dirty="0">
                <a:solidFill>
                  <a:schemeClr val="tx1">
                    <a:lumMod val="65000"/>
                    <a:lumOff val="35000"/>
                  </a:schemeClr>
                </a:solidFill>
              </a:rPr>
              <a:t>     herhangi bir nesneyle dokunmak.</a:t>
            </a:r>
          </a:p>
          <a:p>
            <a:pPr>
              <a:buFont typeface="Wingdings" panose="05000000000000000000" pitchFamily="2" charset="2"/>
              <a:buChar char="Ø"/>
              <a:defRPr/>
            </a:pPr>
            <a:r>
              <a:rPr lang="tr-TR" dirty="0">
                <a:solidFill>
                  <a:schemeClr val="tx1">
                    <a:lumMod val="65000"/>
                    <a:lumOff val="35000"/>
                  </a:schemeClr>
                </a:solidFill>
              </a:rPr>
              <a:t>Parmakları kapar. parmağı ya da </a:t>
            </a:r>
          </a:p>
          <a:p>
            <a:pPr marL="0" indent="0">
              <a:defRPr/>
            </a:pPr>
            <a:r>
              <a:rPr lang="tr-TR" dirty="0">
                <a:solidFill>
                  <a:schemeClr val="tx1">
                    <a:lumMod val="65000"/>
                    <a:lumOff val="35000"/>
                  </a:schemeClr>
                </a:solidFill>
              </a:rPr>
              <a:t>     çubuğu yakalayarak kavrar.</a:t>
            </a:r>
          </a:p>
          <a:p>
            <a:pPr>
              <a:buFont typeface="Wingdings" panose="05000000000000000000" pitchFamily="2" charset="2"/>
              <a:buChar char="Ø"/>
              <a:defRPr/>
            </a:pPr>
            <a:r>
              <a:rPr lang="tr-TR" dirty="0">
                <a:solidFill>
                  <a:schemeClr val="tx1">
                    <a:lumMod val="65000"/>
                    <a:lumOff val="35000"/>
                  </a:schemeClr>
                </a:solidFill>
              </a:rPr>
              <a:t>3-4 ayda kaybolur.</a:t>
            </a:r>
          </a:p>
          <a:p>
            <a:endParaRPr lang="tr-TR" dirty="0"/>
          </a:p>
        </p:txBody>
      </p:sp>
      <p:pic>
        <p:nvPicPr>
          <p:cNvPr id="4" name="Picture 3">
            <a:extLst>
              <a:ext uri="{FF2B5EF4-FFF2-40B4-BE49-F238E27FC236}">
                <a16:creationId xmlns:a16="http://schemas.microsoft.com/office/drawing/2014/main" id="{C3904C5A-5473-4BD6-B7D4-6B38A14F2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738" y="2245709"/>
            <a:ext cx="2976364" cy="242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916079"/>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BBD914E-7408-4DC0-B23E-65BDFD937556}"/>
              </a:ext>
            </a:extLst>
          </p:cNvPr>
          <p:cNvSpPr>
            <a:spLocks noGrp="1"/>
          </p:cNvSpPr>
          <p:nvPr>
            <p:ph sz="quarter" idx="10"/>
          </p:nvPr>
        </p:nvSpPr>
        <p:spPr/>
        <p:txBody>
          <a:bodyPr/>
          <a:lstStyle/>
          <a:p>
            <a:pPr marL="0" indent="0">
              <a:buNone/>
              <a:defRPr/>
            </a:pPr>
            <a:r>
              <a:rPr lang="tr-TR" b="1" dirty="0">
                <a:solidFill>
                  <a:schemeClr val="tx1">
                    <a:lumMod val="65000"/>
                    <a:lumOff val="35000"/>
                  </a:schemeClr>
                </a:solidFill>
              </a:rPr>
              <a:t>Emme Refleksi</a:t>
            </a:r>
          </a:p>
          <a:p>
            <a:pPr>
              <a:buFont typeface="Wingdings" panose="05000000000000000000" pitchFamily="2" charset="2"/>
              <a:buChar char="Ø"/>
              <a:defRPr/>
            </a:pPr>
            <a:r>
              <a:rPr lang="tr-TR" dirty="0">
                <a:solidFill>
                  <a:schemeClr val="tx1">
                    <a:lumMod val="65000"/>
                    <a:lumOff val="35000"/>
                  </a:schemeClr>
                </a:solidFill>
              </a:rPr>
              <a:t>Parmağı yeni doğanın ağzına </a:t>
            </a:r>
          </a:p>
          <a:p>
            <a:pPr marL="0" indent="0">
              <a:defRPr/>
            </a:pPr>
            <a:r>
              <a:rPr lang="tr-TR" dirty="0">
                <a:solidFill>
                  <a:schemeClr val="tx1">
                    <a:lumMod val="65000"/>
                    <a:lumOff val="35000"/>
                  </a:schemeClr>
                </a:solidFill>
              </a:rPr>
              <a:t>     sokmak ve dudaklara dokunmak. </a:t>
            </a:r>
          </a:p>
          <a:p>
            <a:pPr>
              <a:buFont typeface="Wingdings" panose="05000000000000000000" pitchFamily="2" charset="2"/>
              <a:buChar char="Ø"/>
              <a:defRPr/>
            </a:pPr>
            <a:r>
              <a:rPr lang="tr-TR" dirty="0">
                <a:solidFill>
                  <a:schemeClr val="tx1">
                    <a:lumMod val="65000"/>
                    <a:lumOff val="35000"/>
                  </a:schemeClr>
                </a:solidFill>
              </a:rPr>
              <a:t>Ritmik bir şekilde emer.</a:t>
            </a:r>
          </a:p>
          <a:p>
            <a:pPr>
              <a:buFont typeface="Wingdings" panose="05000000000000000000" pitchFamily="2" charset="2"/>
              <a:buChar char="Ø"/>
              <a:defRPr/>
            </a:pPr>
            <a:r>
              <a:rPr lang="tr-TR" dirty="0">
                <a:solidFill>
                  <a:schemeClr val="tx1">
                    <a:lumMod val="65000"/>
                    <a:lumOff val="35000"/>
                  </a:schemeClr>
                </a:solidFill>
              </a:rPr>
              <a:t>Uyanık durumda 4, uykuda </a:t>
            </a:r>
          </a:p>
          <a:p>
            <a:pPr marL="0" indent="0">
              <a:defRPr/>
            </a:pPr>
            <a:r>
              <a:rPr lang="tr-TR" dirty="0">
                <a:solidFill>
                  <a:schemeClr val="tx1">
                    <a:lumMod val="65000"/>
                    <a:lumOff val="35000"/>
                  </a:schemeClr>
                </a:solidFill>
              </a:rPr>
              <a:t>     7. aya kadar sürer.</a:t>
            </a:r>
          </a:p>
          <a:p>
            <a:endParaRPr lang="tr-TR" dirty="0"/>
          </a:p>
        </p:txBody>
      </p:sp>
      <p:pic>
        <p:nvPicPr>
          <p:cNvPr id="4" name="Picture 2">
            <a:extLst>
              <a:ext uri="{FF2B5EF4-FFF2-40B4-BE49-F238E27FC236}">
                <a16:creationId xmlns:a16="http://schemas.microsoft.com/office/drawing/2014/main" id="{E5EB24F3-57BD-4356-A7A9-5C946ED915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509" y="2057400"/>
            <a:ext cx="3326131" cy="217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625520"/>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85743B3-6BE0-44F7-941F-0FBF5F3D67DF}"/>
              </a:ext>
            </a:extLst>
          </p:cNvPr>
          <p:cNvSpPr>
            <a:spLocks noGrp="1"/>
          </p:cNvSpPr>
          <p:nvPr>
            <p:ph sz="quarter" idx="10"/>
          </p:nvPr>
        </p:nvSpPr>
        <p:spPr/>
        <p:txBody>
          <a:bodyPr/>
          <a:lstStyle/>
          <a:p>
            <a:pPr marL="0" indent="0">
              <a:buNone/>
              <a:defRPr/>
            </a:pPr>
            <a:r>
              <a:rPr lang="tr-TR" b="1" dirty="0">
                <a:solidFill>
                  <a:schemeClr val="tx1">
                    <a:lumMod val="65000"/>
                    <a:lumOff val="35000"/>
                  </a:schemeClr>
                </a:solidFill>
              </a:rPr>
              <a:t>Göz Kırpma Refleksi</a:t>
            </a:r>
          </a:p>
          <a:p>
            <a:pPr>
              <a:buFont typeface="Wingdings" panose="05000000000000000000" pitchFamily="2" charset="2"/>
              <a:buChar char="Ø"/>
              <a:defRPr/>
            </a:pPr>
            <a:r>
              <a:rPr lang="tr-TR" dirty="0">
                <a:solidFill>
                  <a:schemeClr val="tx1">
                    <a:lumMod val="65000"/>
                    <a:lumOff val="35000"/>
                  </a:schemeClr>
                </a:solidFill>
              </a:rPr>
              <a:t>Yeni doğanın gözlerine parlak ışık tutmak.</a:t>
            </a:r>
          </a:p>
          <a:p>
            <a:pPr>
              <a:buFont typeface="Wingdings" panose="05000000000000000000" pitchFamily="2" charset="2"/>
              <a:buChar char="Ø"/>
              <a:defRPr/>
            </a:pPr>
            <a:r>
              <a:rPr lang="tr-TR" dirty="0">
                <a:solidFill>
                  <a:schemeClr val="tx1">
                    <a:lumMod val="65000"/>
                    <a:lumOff val="35000"/>
                  </a:schemeClr>
                </a:solidFill>
              </a:rPr>
              <a:t>Hemen gözlerini kapatır. </a:t>
            </a:r>
          </a:p>
          <a:p>
            <a:pPr>
              <a:buFont typeface="Wingdings" panose="05000000000000000000" pitchFamily="2" charset="2"/>
              <a:buChar char="Ø"/>
              <a:defRPr/>
            </a:pPr>
            <a:r>
              <a:rPr lang="tr-TR" dirty="0">
                <a:solidFill>
                  <a:schemeClr val="tx1">
                    <a:lumMod val="65000"/>
                    <a:lumOff val="35000"/>
                  </a:schemeClr>
                </a:solidFill>
              </a:rPr>
              <a:t>Kalıcıdır</a:t>
            </a:r>
          </a:p>
          <a:p>
            <a:pPr>
              <a:buFont typeface="Wingdings" panose="05000000000000000000" pitchFamily="2" charset="2"/>
              <a:buChar char="Ø"/>
            </a:pPr>
            <a:r>
              <a:rPr lang="tr-TR" altLang="tr-TR" dirty="0">
                <a:solidFill>
                  <a:schemeClr val="tx1">
                    <a:lumMod val="65000"/>
                    <a:lumOff val="35000"/>
                  </a:schemeClr>
                </a:solidFill>
              </a:rPr>
              <a:t>Refleksler, çocuğun ilk bilgi edinme</a:t>
            </a:r>
          </a:p>
          <a:p>
            <a:pPr marL="0" indent="0"/>
            <a:r>
              <a:rPr lang="tr-TR" altLang="tr-TR" dirty="0">
                <a:solidFill>
                  <a:schemeClr val="tx1">
                    <a:lumMod val="65000"/>
                    <a:lumOff val="35000"/>
                  </a:schemeClr>
                </a:solidFill>
              </a:rPr>
              <a:t>  kaynaklarıdır.</a:t>
            </a:r>
          </a:p>
          <a:p>
            <a:pPr>
              <a:buFont typeface="Wingdings" panose="05000000000000000000" pitchFamily="2" charset="2"/>
              <a:buChar char="Ø"/>
            </a:pPr>
            <a:r>
              <a:rPr lang="tr-TR" altLang="tr-TR" dirty="0">
                <a:solidFill>
                  <a:schemeClr val="tx1">
                    <a:lumMod val="65000"/>
                    <a:lumOff val="35000"/>
                  </a:schemeClr>
                </a:solidFill>
              </a:rPr>
              <a:t>Sinir sisteminin olgunlaşmasıyla</a:t>
            </a:r>
          </a:p>
          <a:p>
            <a:pPr marL="0" indent="0"/>
            <a:r>
              <a:rPr lang="tr-TR" altLang="tr-TR" dirty="0">
                <a:solidFill>
                  <a:schemeClr val="tx1">
                    <a:lumMod val="65000"/>
                    <a:lumOff val="35000"/>
                  </a:schemeClr>
                </a:solidFill>
              </a:rPr>
              <a:t> refleksler, yerlerini istemli davranışlara bırakır. </a:t>
            </a:r>
          </a:p>
          <a:p>
            <a:endParaRPr lang="tr-TR" dirty="0"/>
          </a:p>
        </p:txBody>
      </p:sp>
      <p:pic>
        <p:nvPicPr>
          <p:cNvPr id="4" name="Picture 3">
            <a:extLst>
              <a:ext uri="{FF2B5EF4-FFF2-40B4-BE49-F238E27FC236}">
                <a16:creationId xmlns:a16="http://schemas.microsoft.com/office/drawing/2014/main" id="{D9769F4E-0475-47C2-91A1-B40BEB17B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787" y="1161519"/>
            <a:ext cx="2458853" cy="261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561861"/>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5CF7B7-0BCE-4B17-849F-8786E5F1FEBA}"/>
              </a:ext>
            </a:extLst>
          </p:cNvPr>
          <p:cNvSpPr>
            <a:spLocks noGrp="1"/>
          </p:cNvSpPr>
          <p:nvPr>
            <p:ph sz="quarter" idx="10"/>
          </p:nvPr>
        </p:nvSpPr>
        <p:spPr/>
        <p:txBody>
          <a:bodyPr/>
          <a:lstStyle/>
          <a:p>
            <a:pPr algn="just">
              <a:buFont typeface="Wingdings" panose="05000000000000000000" pitchFamily="2" charset="2"/>
              <a:buChar char="§"/>
            </a:pPr>
            <a:r>
              <a:rPr lang="tr-TR" b="1" spc="0" dirty="0">
                <a:solidFill>
                  <a:schemeClr val="tx1">
                    <a:lumMod val="65000"/>
                    <a:lumOff val="35000"/>
                  </a:schemeClr>
                </a:solidFill>
              </a:rPr>
              <a:t>İlkel Hareketler Dönemi ( 1 – 2 Yaş ): </a:t>
            </a:r>
            <a:r>
              <a:rPr lang="tr-TR" altLang="tr-TR" spc="0" dirty="0">
                <a:solidFill>
                  <a:schemeClr val="tx1">
                    <a:lumMod val="65000"/>
                    <a:lumOff val="35000"/>
                  </a:schemeClr>
                </a:solidFill>
              </a:rPr>
              <a:t>Bu döneme ait hareket yeteneklerinin gelişmesi, hem çevresel faktörlere hem de olgunlaşma faktörlerine bağlıdır. </a:t>
            </a:r>
          </a:p>
          <a:p>
            <a:pPr marL="285750" indent="-285750" algn="just">
              <a:buFont typeface="Wingdings" panose="05000000000000000000" pitchFamily="2" charset="2"/>
              <a:buChar char="Ø"/>
            </a:pPr>
            <a:r>
              <a:rPr lang="tr-TR" altLang="tr-TR" spc="0" dirty="0">
                <a:solidFill>
                  <a:schemeClr val="tx1">
                    <a:lumMod val="65000"/>
                    <a:lumOff val="35000"/>
                  </a:schemeClr>
                </a:solidFill>
              </a:rPr>
              <a:t>İlkel hareketler döneminin üç temel ögesi; </a:t>
            </a:r>
            <a:r>
              <a:rPr lang="tr-TR" altLang="tr-TR" u="sng" spc="0" dirty="0">
                <a:solidFill>
                  <a:schemeClr val="tx1">
                    <a:lumMod val="65000"/>
                    <a:lumOff val="35000"/>
                  </a:schemeClr>
                </a:solidFill>
              </a:rPr>
              <a:t>denge</a:t>
            </a:r>
            <a:r>
              <a:rPr lang="tr-TR" altLang="tr-TR" spc="0" dirty="0">
                <a:solidFill>
                  <a:schemeClr val="tx1">
                    <a:lumMod val="65000"/>
                    <a:lumOff val="35000"/>
                  </a:schemeClr>
                </a:solidFill>
              </a:rPr>
              <a:t>, </a:t>
            </a:r>
            <a:r>
              <a:rPr lang="tr-TR" altLang="tr-TR" u="sng" spc="0" dirty="0">
                <a:solidFill>
                  <a:schemeClr val="tx1">
                    <a:lumMod val="65000"/>
                    <a:lumOff val="35000"/>
                  </a:schemeClr>
                </a:solidFill>
              </a:rPr>
              <a:t>yer değiştirme </a:t>
            </a:r>
            <a:r>
              <a:rPr lang="tr-TR" altLang="tr-TR" spc="0" dirty="0">
                <a:solidFill>
                  <a:schemeClr val="tx1">
                    <a:lumMod val="65000"/>
                    <a:lumOff val="35000"/>
                  </a:schemeClr>
                </a:solidFill>
              </a:rPr>
              <a:t>ve </a:t>
            </a:r>
            <a:r>
              <a:rPr lang="tr-TR" altLang="tr-TR" u="sng" spc="0" dirty="0">
                <a:solidFill>
                  <a:schemeClr val="tx1">
                    <a:lumMod val="65000"/>
                    <a:lumOff val="35000"/>
                  </a:schemeClr>
                </a:solidFill>
              </a:rPr>
              <a:t>el becerileridir</a:t>
            </a:r>
            <a:r>
              <a:rPr lang="tr-TR" altLang="tr-TR" spc="0" dirty="0">
                <a:solidFill>
                  <a:schemeClr val="tx1">
                    <a:lumMod val="65000"/>
                    <a:lumOff val="35000"/>
                  </a:schemeClr>
                </a:solidFill>
              </a:rPr>
              <a:t>.</a:t>
            </a:r>
          </a:p>
          <a:p>
            <a:pPr marL="285750" indent="-285750" algn="just">
              <a:buFont typeface="Wingdings" panose="05000000000000000000" pitchFamily="2" charset="2"/>
              <a:buChar char="Ø"/>
            </a:pPr>
            <a:r>
              <a:rPr lang="tr-TR" altLang="tr-TR" spc="0" dirty="0">
                <a:solidFill>
                  <a:schemeClr val="tx1">
                    <a:lumMod val="65000"/>
                    <a:lumOff val="35000"/>
                  </a:schemeClr>
                </a:solidFill>
              </a:rPr>
              <a:t>İlkel hareketler döneminde bireysel farklılıklar olabilmesine karşın belli bir sıra dahilinde gelişim gerçekleşmektedir.</a:t>
            </a:r>
          </a:p>
          <a:p>
            <a:endParaRPr lang="tr-TR" dirty="0"/>
          </a:p>
        </p:txBody>
      </p:sp>
    </p:spTree>
    <p:extLst>
      <p:ext uri="{BB962C8B-B14F-4D97-AF65-F5344CB8AC3E}">
        <p14:creationId xmlns:p14="http://schemas.microsoft.com/office/powerpoint/2010/main" val="163465420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8A26A5-0FA6-4C52-B0EE-179CB4242D37}"/>
              </a:ext>
            </a:extLst>
          </p:cNvPr>
          <p:cNvSpPr>
            <a:spLocks noGrp="1"/>
          </p:cNvSpPr>
          <p:nvPr>
            <p:ph type="title"/>
          </p:nvPr>
        </p:nvSpPr>
        <p:spPr>
          <a:xfrm>
            <a:off x="1051646" y="1169180"/>
            <a:ext cx="7707862" cy="488024"/>
          </a:xfrm>
        </p:spPr>
        <p:txBody>
          <a:bodyPr/>
          <a:lstStyle/>
          <a:p>
            <a:pPr marL="285750" indent="-285750">
              <a:buFont typeface="Wingdings" panose="05000000000000000000" pitchFamily="2" charset="2"/>
              <a:buChar char="Ø"/>
            </a:pPr>
            <a:r>
              <a:rPr lang="tr-TR" altLang="tr-TR" sz="1800" dirty="0">
                <a:solidFill>
                  <a:schemeClr val="tx1">
                    <a:lumMod val="65000"/>
                    <a:lumOff val="35000"/>
                  </a:schemeClr>
                </a:solidFill>
              </a:rPr>
              <a:t>Bu dönemde kazanılan hareketler, çok fazla kontrol gerektirir. Yürümede yeterli hale gelen çocuk; dikkatini hareketinden, çevreye yöneltir.</a:t>
            </a:r>
            <a:br>
              <a:rPr lang="tr-TR" altLang="tr-TR" dirty="0"/>
            </a:br>
            <a:endParaRPr lang="tr-TR" dirty="0"/>
          </a:p>
        </p:txBody>
      </p:sp>
      <p:pic>
        <p:nvPicPr>
          <p:cNvPr id="4" name="Picture 2">
            <a:extLst>
              <a:ext uri="{FF2B5EF4-FFF2-40B4-BE49-F238E27FC236}">
                <a16:creationId xmlns:a16="http://schemas.microsoft.com/office/drawing/2014/main" id="{DDF550D1-2313-4030-A65D-D70A9C17CEAA}"/>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1651476" y="1531474"/>
            <a:ext cx="6286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6617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755BD68-45E4-4EFB-A004-921ACDCE0BA8}"/>
              </a:ext>
            </a:extLst>
          </p:cNvPr>
          <p:cNvSpPr>
            <a:spLocks noGrp="1"/>
          </p:cNvSpPr>
          <p:nvPr>
            <p:ph sz="quarter" idx="10"/>
          </p:nvPr>
        </p:nvSpPr>
        <p:spPr/>
        <p:txBody>
          <a:bodyPr/>
          <a:lstStyle/>
          <a:p>
            <a:pPr>
              <a:buFont typeface="Wingdings" panose="05000000000000000000" pitchFamily="2" charset="2"/>
              <a:buChar char="§"/>
            </a:pPr>
            <a:r>
              <a:rPr lang="tr-TR" altLang="tr-TR" b="1" dirty="0">
                <a:solidFill>
                  <a:schemeClr val="tx1">
                    <a:lumMod val="65000"/>
                    <a:lumOff val="35000"/>
                  </a:schemeClr>
                </a:solidFill>
              </a:rPr>
              <a:t>Temel Hareketler Dönemi (2-6 Yaş): </a:t>
            </a:r>
            <a:r>
              <a:rPr lang="tr-TR" altLang="tr-TR" dirty="0">
                <a:solidFill>
                  <a:schemeClr val="tx1">
                    <a:lumMod val="65000"/>
                    <a:lumOff val="35000"/>
                  </a:schemeClr>
                </a:solidFill>
              </a:rPr>
              <a:t>Tüm çocukların ortak özellik taşıması ve yaşam için gerekli beceriler olduğundan ‘temel beceriler’ ismini almıştır. Bunlar </a:t>
            </a:r>
            <a:r>
              <a:rPr lang="tr-TR" altLang="tr-TR" u="sng" dirty="0">
                <a:solidFill>
                  <a:schemeClr val="tx1">
                    <a:lumMod val="65000"/>
                    <a:lumOff val="35000"/>
                  </a:schemeClr>
                </a:solidFill>
              </a:rPr>
              <a:t>koşma, atlama, sıçrama, sekme, yakalama, fırlatma, topa ayakla vurma </a:t>
            </a:r>
            <a:r>
              <a:rPr lang="tr-TR" altLang="tr-TR" dirty="0">
                <a:solidFill>
                  <a:schemeClr val="tx1">
                    <a:lumMod val="65000"/>
                    <a:lumOff val="35000"/>
                  </a:schemeClr>
                </a:solidFill>
              </a:rPr>
              <a:t>gibi hareketlerdir.</a:t>
            </a:r>
          </a:p>
          <a:p>
            <a:pPr>
              <a:buFont typeface="Wingdings" panose="05000000000000000000" pitchFamily="2" charset="2"/>
              <a:buChar char="§"/>
            </a:pPr>
            <a:r>
              <a:rPr lang="tr-TR" altLang="tr-TR" b="1" dirty="0">
                <a:solidFill>
                  <a:schemeClr val="tx1">
                    <a:lumMod val="65000"/>
                    <a:lumOff val="35000"/>
                  </a:schemeClr>
                </a:solidFill>
              </a:rPr>
              <a:t>Öğretim</a:t>
            </a:r>
            <a:r>
              <a:rPr lang="tr-TR" altLang="tr-TR" dirty="0">
                <a:solidFill>
                  <a:schemeClr val="tx1">
                    <a:lumMod val="65000"/>
                    <a:lumOff val="35000"/>
                  </a:schemeClr>
                </a:solidFill>
              </a:rPr>
              <a:t>: Bu dönemde kazanılan becerilerin doğru öğretilmesi çok önemlidir. Yanlış öğrenilmiş hareketin düzeltilmesi, hareketin ilk kez öğrenilmesinden daha zordur.</a:t>
            </a:r>
          </a:p>
          <a:p>
            <a:pPr>
              <a:buFont typeface="Wingdings" panose="05000000000000000000" pitchFamily="2" charset="2"/>
              <a:buChar char="§"/>
            </a:pPr>
            <a:r>
              <a:rPr lang="tr-TR" altLang="tr-TR" b="1" dirty="0">
                <a:solidFill>
                  <a:schemeClr val="tx1">
                    <a:lumMod val="65000"/>
                    <a:lumOff val="35000"/>
                  </a:schemeClr>
                </a:solidFill>
              </a:rPr>
              <a:t>Cesaretlendirme (Motivasyon): </a:t>
            </a:r>
            <a:r>
              <a:rPr lang="tr-TR" altLang="tr-TR" dirty="0">
                <a:solidFill>
                  <a:schemeClr val="tx1">
                    <a:lumMod val="65000"/>
                    <a:lumOff val="35000"/>
                  </a:schemeClr>
                </a:solidFill>
              </a:rPr>
              <a:t>Bu dönemde çocuk, övülmekten hoşlanır. Akranlarının alay etmesi, yaralanmaktan korkması, kaygı taşıması nedeniyle hareket becerilerini kazanırken korku duyar. </a:t>
            </a:r>
          </a:p>
          <a:p>
            <a:endParaRPr lang="tr-TR" dirty="0"/>
          </a:p>
        </p:txBody>
      </p:sp>
    </p:spTree>
    <p:extLst>
      <p:ext uri="{BB962C8B-B14F-4D97-AF65-F5344CB8AC3E}">
        <p14:creationId xmlns:p14="http://schemas.microsoft.com/office/powerpoint/2010/main" val="2675078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991C920-1931-47CF-B8E1-452D8EF32ECB}"/>
              </a:ext>
            </a:extLst>
          </p:cNvPr>
          <p:cNvSpPr>
            <a:spLocks noGrp="1"/>
          </p:cNvSpPr>
          <p:nvPr>
            <p:ph sz="quarter" idx="10"/>
          </p:nvPr>
        </p:nvSpPr>
        <p:spPr/>
        <p:txBody>
          <a:bodyPr/>
          <a:lstStyle/>
          <a:p>
            <a:pPr>
              <a:buFont typeface="Wingdings" panose="05000000000000000000" pitchFamily="2" charset="2"/>
              <a:buChar char="§"/>
            </a:pPr>
            <a:r>
              <a:rPr lang="tr-TR" altLang="tr-TR" b="1" dirty="0">
                <a:solidFill>
                  <a:schemeClr val="tx1">
                    <a:lumMod val="65000"/>
                    <a:lumOff val="35000"/>
                  </a:schemeClr>
                </a:solidFill>
              </a:rPr>
              <a:t>Alıştırma ortamı: </a:t>
            </a:r>
            <a:r>
              <a:rPr lang="tr-TR" altLang="tr-TR" dirty="0">
                <a:solidFill>
                  <a:schemeClr val="tx1">
                    <a:lumMod val="65000"/>
                    <a:lumOff val="35000"/>
                  </a:schemeClr>
                </a:solidFill>
              </a:rPr>
              <a:t>Çocukların hareket becerilerini kazanmalarında ortam, araç, zaman gereksinimi de önemli rol oynar. Bu dönemde çocuk yapacağı etkinlikler ne kadar çok ve bilinçli hazırlanmışsa, bir o kadar hareket becerisi kazanımı çoğalır.</a:t>
            </a:r>
          </a:p>
          <a:p>
            <a:endParaRPr lang="tr-TR" dirty="0"/>
          </a:p>
        </p:txBody>
      </p:sp>
    </p:spTree>
    <p:extLst>
      <p:ext uri="{BB962C8B-B14F-4D97-AF65-F5344CB8AC3E}">
        <p14:creationId xmlns:p14="http://schemas.microsoft.com/office/powerpoint/2010/main" val="341270265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r>
              <a:rPr lang="tr-TR" dirty="0"/>
              <a:t>Erken Çocukluk Döneminde Fiziksel Gelişim</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3759200"/>
          </a:xfrm>
        </p:spPr>
        <p:txBody>
          <a:bodyPr/>
          <a:lstStyle/>
          <a:p>
            <a:pPr>
              <a:buFont typeface="Wingdings" panose="05000000000000000000" pitchFamily="2" charset="2"/>
              <a:buChar char="§"/>
            </a:pPr>
            <a:r>
              <a:rPr lang="tr-TR" dirty="0">
                <a:solidFill>
                  <a:schemeClr val="tx1">
                    <a:lumMod val="65000"/>
                    <a:lumOff val="35000"/>
                  </a:schemeClr>
                </a:solidFill>
              </a:rPr>
              <a:t>Motor gelişim: Bebeklik döneminde açıkça görüle bilen bir gelişim alanıdır ve hızlı bir gelişim söz konusudur.</a:t>
            </a:r>
          </a:p>
          <a:p>
            <a:pPr>
              <a:buFont typeface="Wingdings" panose="05000000000000000000" pitchFamily="2" charset="2"/>
              <a:buChar char="§"/>
            </a:pPr>
            <a:r>
              <a:rPr lang="tr-TR" dirty="0">
                <a:solidFill>
                  <a:schemeClr val="tx1">
                    <a:lumMod val="65000"/>
                    <a:lumOff val="35000"/>
                  </a:schemeClr>
                </a:solidFill>
              </a:rPr>
              <a:t>Yeni doğan döneminde algısal açıdan  bebekler görsel uyarı izler, ancak görme alanları oldukça sınırlı olduğu için izleme de kısadır.</a:t>
            </a:r>
          </a:p>
          <a:p>
            <a:pPr>
              <a:buFont typeface="Wingdings" panose="05000000000000000000" pitchFamily="2" charset="2"/>
              <a:buChar char="§"/>
            </a:pPr>
            <a:r>
              <a:rPr lang="tr-TR" dirty="0">
                <a:solidFill>
                  <a:schemeClr val="tx1">
                    <a:lumMod val="65000"/>
                    <a:lumOff val="35000"/>
                  </a:schemeClr>
                </a:solidFill>
              </a:rPr>
              <a:t>Çocuklarda  görme alanı ortalama 6 ay-12 aylık olduğunda yetişkin düzeyine erişir.</a:t>
            </a:r>
          </a:p>
          <a:p>
            <a:pPr>
              <a:buFont typeface="Wingdings" panose="05000000000000000000" pitchFamily="2" charset="2"/>
              <a:buChar char="§"/>
            </a:pPr>
            <a:r>
              <a:rPr lang="tr-TR" dirty="0">
                <a:solidFill>
                  <a:schemeClr val="tx1">
                    <a:lumMod val="65000"/>
                    <a:lumOff val="35000"/>
                  </a:schemeClr>
                </a:solidFill>
              </a:rPr>
              <a:t>Çocuklar insan yüzünde en çok gözlere bakar. Renk algısı da gelişmiştir. Siyah-beyaz renkler en çok ilgisini çeken renkler arasındadır. Canlı renklerde, hareket eden nesneyi gözleri ile takip eder.</a:t>
            </a:r>
          </a:p>
          <a:p>
            <a:pPr>
              <a:buFont typeface="Wingdings" panose="05000000000000000000" pitchFamily="2" charset="2"/>
              <a:buChar char="§"/>
            </a:pPr>
            <a:r>
              <a:rPr lang="tr-TR" dirty="0">
                <a:solidFill>
                  <a:schemeClr val="tx1">
                    <a:lumMod val="65000"/>
                    <a:lumOff val="35000"/>
                  </a:schemeClr>
                </a:solidFill>
              </a:rPr>
              <a:t>Fiziksel gelişim denildiğinde aklımıza iki alan gelmeli: Bedensel ve Motor gelişim.</a:t>
            </a:r>
          </a:p>
          <a:p>
            <a:pPr lvl="1" eaLnBrk="1" fontAlgn="auto" hangingPunct="1">
              <a:spcAft>
                <a:spcPts val="0"/>
              </a:spcAft>
              <a:buFont typeface="Wingdings" pitchFamily="2" charset="2"/>
              <a:buChar char="§"/>
              <a:defRPr/>
            </a:pPr>
            <a:endParaRPr lang="en-US" dirty="0">
              <a:solidFill>
                <a:schemeClr val="tx1">
                  <a:lumMod val="65000"/>
                  <a:lumOff val="35000"/>
                </a:schemeClr>
              </a:solidFill>
              <a:ea typeface="+mn-ea"/>
            </a:endParaRPr>
          </a:p>
          <a:p>
            <a:pPr lvl="1" eaLnBrk="1" fontAlgn="auto" hangingPunct="1">
              <a:spcAft>
                <a:spcPts val="0"/>
              </a:spcAft>
              <a:buFont typeface="Wingdings" pitchFamily="2" charset="2"/>
              <a:buChar char="§"/>
              <a:defRPr/>
            </a:pPr>
            <a:endParaRPr lang="en-US" dirty="0">
              <a:solidFill>
                <a:schemeClr val="tx1">
                  <a:lumMod val="65000"/>
                  <a:lumOff val="35000"/>
                </a:schemeClr>
              </a:solidFill>
              <a:ea typeface="+mn-ea"/>
            </a:endParaRPr>
          </a:p>
        </p:txBody>
      </p:sp>
    </p:spTree>
    <p:extLst>
      <p:ext uri="{BB962C8B-B14F-4D97-AF65-F5344CB8AC3E}">
        <p14:creationId xmlns:p14="http://schemas.microsoft.com/office/powerpoint/2010/main" val="2589882704"/>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01EEC7-056D-4CB3-BF9C-48EB41FACF64}"/>
              </a:ext>
            </a:extLst>
          </p:cNvPr>
          <p:cNvSpPr>
            <a:spLocks noGrp="1"/>
          </p:cNvSpPr>
          <p:nvPr>
            <p:ph sz="quarter" idx="10"/>
          </p:nvPr>
        </p:nvSpPr>
        <p:spPr/>
        <p:txBody>
          <a:bodyPr/>
          <a:lstStyle/>
          <a:p>
            <a:pPr>
              <a:buFont typeface="Wingdings" panose="05000000000000000000" pitchFamily="2" charset="2"/>
              <a:buChar char="§"/>
            </a:pPr>
            <a:r>
              <a:rPr lang="tr-TR" b="1" dirty="0">
                <a:solidFill>
                  <a:schemeClr val="tx1">
                    <a:lumMod val="65000"/>
                    <a:lumOff val="35000"/>
                  </a:schemeClr>
                </a:solidFill>
              </a:rPr>
              <a:t>Sporla İlgili Hareketler Dönemi (7-12 Yaş): </a:t>
            </a:r>
            <a:r>
              <a:rPr lang="tr-TR" altLang="tr-TR" dirty="0">
                <a:solidFill>
                  <a:schemeClr val="tx1">
                    <a:lumMod val="65000"/>
                    <a:lumOff val="35000"/>
                  </a:schemeClr>
                </a:solidFill>
              </a:rPr>
              <a:t>İlkokul çocukları, yeni beceriler kazanmaktan çok daha önce kazandıkları temel becerileri daha akıcı ve doğru olarak ortaya koyarlar. Burada ’spor’ terimi geniş anlamıyla kullanılmıştır.</a:t>
            </a:r>
          </a:p>
          <a:p>
            <a:endParaRPr lang="tr-TR" dirty="0"/>
          </a:p>
        </p:txBody>
      </p:sp>
    </p:spTree>
    <p:extLst>
      <p:ext uri="{BB962C8B-B14F-4D97-AF65-F5344CB8AC3E}">
        <p14:creationId xmlns:p14="http://schemas.microsoft.com/office/powerpoint/2010/main" val="364088818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1DE0A7-A9EF-4F76-997C-4DA30AC14EC8}"/>
              </a:ext>
            </a:extLst>
          </p:cNvPr>
          <p:cNvSpPr>
            <a:spLocks noGrp="1"/>
          </p:cNvSpPr>
          <p:nvPr>
            <p:ph type="title"/>
          </p:nvPr>
        </p:nvSpPr>
        <p:spPr/>
        <p:txBody>
          <a:bodyPr/>
          <a:lstStyle/>
          <a:p>
            <a:r>
              <a:rPr lang="tr-TR" dirty="0"/>
              <a:t>Erken Çocukluk Döneminde Sosyal-Duygusal Gelişim </a:t>
            </a:r>
          </a:p>
        </p:txBody>
      </p:sp>
      <p:sp>
        <p:nvSpPr>
          <p:cNvPr id="3" name="İçerik Yer Tutucusu 2">
            <a:extLst>
              <a:ext uri="{FF2B5EF4-FFF2-40B4-BE49-F238E27FC236}">
                <a16:creationId xmlns:a16="http://schemas.microsoft.com/office/drawing/2014/main" id="{DD812D27-CAC8-4BF8-9D9A-4EB50B217AFB}"/>
              </a:ext>
            </a:extLst>
          </p:cNvPr>
          <p:cNvSpPr>
            <a:spLocks noGrp="1"/>
          </p:cNvSpPr>
          <p:nvPr>
            <p:ph sz="quarter" idx="10"/>
          </p:nvPr>
        </p:nvSpPr>
        <p:spPr/>
        <p:txBody>
          <a:bodyPr/>
          <a:lstStyle/>
          <a:p>
            <a:pPr>
              <a:buFont typeface="Wingdings" panose="05000000000000000000" pitchFamily="2" charset="2"/>
              <a:buChar char="§"/>
            </a:pPr>
            <a:r>
              <a:rPr lang="tr-TR" b="1" dirty="0">
                <a:solidFill>
                  <a:schemeClr val="tx1">
                    <a:lumMod val="65000"/>
                    <a:lumOff val="35000"/>
                  </a:schemeClr>
                </a:solidFill>
              </a:rPr>
              <a:t>Sosyal Gelişim: </a:t>
            </a:r>
            <a:r>
              <a:rPr lang="tr-TR" dirty="0" err="1">
                <a:solidFill>
                  <a:schemeClr val="tx1">
                    <a:lumMod val="65000"/>
                    <a:lumOff val="35000"/>
                  </a:schemeClr>
                </a:solidFill>
              </a:rPr>
              <a:t>Çocukarın</a:t>
            </a:r>
            <a:r>
              <a:rPr lang="tr-TR" dirty="0">
                <a:solidFill>
                  <a:schemeClr val="tx1">
                    <a:lumMod val="65000"/>
                    <a:lumOff val="35000"/>
                  </a:schemeClr>
                </a:solidFill>
              </a:rPr>
              <a:t> yaşama uyum sağlamasında sosyal ve duygusal gelişim önemlidir. Burada sosyal beceriler çok önemlidir.</a:t>
            </a:r>
          </a:p>
          <a:p>
            <a:pPr>
              <a:buFont typeface="Wingdings" panose="05000000000000000000" pitchFamily="2" charset="2"/>
              <a:buChar char="§"/>
            </a:pPr>
            <a:r>
              <a:rPr lang="tr-TR" b="1" dirty="0">
                <a:solidFill>
                  <a:schemeClr val="tx1">
                    <a:lumMod val="65000"/>
                    <a:lumOff val="35000"/>
                  </a:schemeClr>
                </a:solidFill>
              </a:rPr>
              <a:t>Sosyal beceriler: </a:t>
            </a:r>
            <a:r>
              <a:rPr lang="tr-TR" dirty="0">
                <a:solidFill>
                  <a:schemeClr val="tx1">
                    <a:lumMod val="65000"/>
                    <a:lumOff val="35000"/>
                  </a:schemeClr>
                </a:solidFill>
              </a:rPr>
              <a:t>İletişim, problem çözme, karar verme, kendini yönetme ve akran ilişkileri. </a:t>
            </a:r>
          </a:p>
          <a:p>
            <a:pPr>
              <a:buFont typeface="Wingdings" panose="05000000000000000000" pitchFamily="2" charset="2"/>
              <a:buChar char="§"/>
            </a:pPr>
            <a:r>
              <a:rPr lang="tr-TR" dirty="0">
                <a:solidFill>
                  <a:schemeClr val="tx1">
                    <a:lumMod val="65000"/>
                    <a:lumOff val="35000"/>
                  </a:schemeClr>
                </a:solidFill>
              </a:rPr>
              <a:t>Çocuklar gelişim sürecinde; aile, arkadaşlar, okul ve diğer toplumsallaşma kaynaklarından doğrudan ya da dolaylı etkilenerek bu becerileri kazanır. </a:t>
            </a:r>
          </a:p>
          <a:p>
            <a:pPr>
              <a:buFont typeface="Wingdings" panose="05000000000000000000" pitchFamily="2" charset="2"/>
              <a:buChar char="§"/>
            </a:pPr>
            <a:r>
              <a:rPr lang="tr-TR" dirty="0">
                <a:solidFill>
                  <a:schemeClr val="tx1">
                    <a:lumMod val="65000"/>
                    <a:lumOff val="35000"/>
                  </a:schemeClr>
                </a:solidFill>
              </a:rPr>
              <a:t>Çocuğun kendini ifade edebilmesi, duygularını kontrol edebilmesi, çevresiyle barışık ve uyum içerisinde olması sosyal duygusal gelişime gerçekleşir. </a:t>
            </a:r>
          </a:p>
          <a:p>
            <a:endParaRPr lang="tr-TR" dirty="0"/>
          </a:p>
        </p:txBody>
      </p:sp>
    </p:spTree>
    <p:extLst>
      <p:ext uri="{BB962C8B-B14F-4D97-AF65-F5344CB8AC3E}">
        <p14:creationId xmlns:p14="http://schemas.microsoft.com/office/powerpoint/2010/main" val="2385745452"/>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7E0626-B562-4F51-8BC6-41804CEB0BEF}"/>
              </a:ext>
            </a:extLst>
          </p:cNvPr>
          <p:cNvSpPr>
            <a:spLocks noGrp="1"/>
          </p:cNvSpPr>
          <p:nvPr>
            <p:ph sz="quarter" idx="10"/>
          </p:nvPr>
        </p:nvSpPr>
        <p:spPr/>
        <p:txBody>
          <a:bodyPr/>
          <a:lstStyle/>
          <a:p>
            <a:pPr>
              <a:buFont typeface="Wingdings" panose="05000000000000000000" pitchFamily="2" charset="2"/>
              <a:buChar char="§"/>
            </a:pPr>
            <a:r>
              <a:rPr lang="tr-TR" dirty="0">
                <a:solidFill>
                  <a:schemeClr val="tx1">
                    <a:lumMod val="65000"/>
                    <a:lumOff val="35000"/>
                  </a:schemeClr>
                </a:solidFill>
              </a:rPr>
              <a:t>Doğumdan sonraki ilk yıllar burada önemli. Ailenin çocukla olumlu etkileşimi önemli. Çocuğa sağlanan fırsatlar ve deneyimler çocuğun kendisiyle barışık ve uyumlu ilişkiler kurmasını sağlar. </a:t>
            </a:r>
          </a:p>
          <a:p>
            <a:pPr>
              <a:buFont typeface="Wingdings" panose="05000000000000000000" pitchFamily="2" charset="2"/>
              <a:buChar char="§"/>
            </a:pPr>
            <a:r>
              <a:rPr lang="tr-TR" dirty="0">
                <a:solidFill>
                  <a:schemeClr val="tx1">
                    <a:lumMod val="65000"/>
                    <a:lumOff val="35000"/>
                  </a:schemeClr>
                </a:solidFill>
              </a:rPr>
              <a:t>Aileler iyi gözlemci olmalı ve çocuklarının kazanmaları için sosyal duygusal davranışları için nasıl davranmaları gerektiğini bilmeli. Problem davranışlarında da sorunlu davranışları tespit etmeli. </a:t>
            </a:r>
          </a:p>
          <a:p>
            <a:pPr>
              <a:buFont typeface="Wingdings" panose="05000000000000000000" pitchFamily="2" charset="2"/>
              <a:buChar char="§"/>
            </a:pPr>
            <a:r>
              <a:rPr lang="tr-TR" dirty="0">
                <a:solidFill>
                  <a:schemeClr val="tx1">
                    <a:lumMod val="65000"/>
                    <a:lumOff val="35000"/>
                  </a:schemeClr>
                </a:solidFill>
              </a:rPr>
              <a:t>Çocuklar oyun aracılığı ile iletişimini güçlendirir. Dolayısıyla anne babalar ve öğretmenler oyun ve oyun terapisi hakkında bilgi sahibi olmalı.</a:t>
            </a:r>
          </a:p>
          <a:p>
            <a:endParaRPr lang="tr-TR" dirty="0"/>
          </a:p>
        </p:txBody>
      </p:sp>
    </p:spTree>
    <p:extLst>
      <p:ext uri="{BB962C8B-B14F-4D97-AF65-F5344CB8AC3E}">
        <p14:creationId xmlns:p14="http://schemas.microsoft.com/office/powerpoint/2010/main" val="3653999766"/>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6610189-3C2A-4F5E-8D55-9ACB4870C617}"/>
              </a:ext>
            </a:extLst>
          </p:cNvPr>
          <p:cNvSpPr>
            <a:spLocks noGrp="1"/>
          </p:cNvSpPr>
          <p:nvPr>
            <p:ph sz="quarter" idx="10"/>
          </p:nvPr>
        </p:nvSpPr>
        <p:spPr/>
        <p:txBody>
          <a:bodyPr/>
          <a:lstStyle/>
          <a:p>
            <a:pPr>
              <a:buFont typeface="Wingdings" panose="05000000000000000000" pitchFamily="2" charset="2"/>
              <a:buChar char="§"/>
            </a:pPr>
            <a:r>
              <a:rPr lang="tr-TR" b="1" dirty="0">
                <a:solidFill>
                  <a:schemeClr val="tx1">
                    <a:lumMod val="65000"/>
                    <a:lumOff val="35000"/>
                  </a:schemeClr>
                </a:solidFill>
              </a:rPr>
              <a:t>Duygusal gelişim: </a:t>
            </a:r>
            <a:r>
              <a:rPr lang="tr-TR" dirty="0">
                <a:solidFill>
                  <a:schemeClr val="tx1">
                    <a:lumMod val="65000"/>
                    <a:lumOff val="35000"/>
                  </a:schemeClr>
                </a:solidFill>
              </a:rPr>
              <a:t>Sosyal gelişimin temellerini oluşturur. Biyolojik temellidir. Olgunlaşma ve öğrenmeler sonucunda oluşmaktadır. Öğrenme için sosyal etkileşim gereklidir. </a:t>
            </a:r>
          </a:p>
          <a:p>
            <a:pPr>
              <a:buFont typeface="Wingdings" panose="05000000000000000000" pitchFamily="2" charset="2"/>
              <a:buChar char="§"/>
            </a:pPr>
            <a:r>
              <a:rPr lang="tr-TR" dirty="0">
                <a:solidFill>
                  <a:schemeClr val="tx1">
                    <a:lumMod val="65000"/>
                    <a:lumOff val="35000"/>
                  </a:schemeClr>
                </a:solidFill>
              </a:rPr>
              <a:t>Bir bebeğin huy ve alışkanlıklarının belirlenmesinde bağlanmanın sağlıklı bir şekilde kurulmasının payı büyüktür. Anne ile bebek arasındaki tensel bağ temel güven duygusunun oluşumunda da önemli bir etkidir. </a:t>
            </a:r>
          </a:p>
          <a:p>
            <a:pPr>
              <a:buFont typeface="Wingdings" panose="05000000000000000000" pitchFamily="2" charset="2"/>
              <a:buChar char="§"/>
            </a:pPr>
            <a:r>
              <a:rPr lang="tr-TR" dirty="0">
                <a:solidFill>
                  <a:schemeClr val="tx1">
                    <a:lumMod val="65000"/>
                    <a:lumOff val="35000"/>
                  </a:schemeClr>
                </a:solidFill>
              </a:rPr>
              <a:t>Anne bebek arasındaki bağ karşılıklı duygularına cevap vermesiyle gerçekleşir. Benlik saygısının oluşması için olumlu ve kabul edilir deneyimler ile gelişir. </a:t>
            </a:r>
          </a:p>
          <a:p>
            <a:endParaRPr lang="tr-TR" dirty="0"/>
          </a:p>
        </p:txBody>
      </p:sp>
    </p:spTree>
    <p:extLst>
      <p:ext uri="{BB962C8B-B14F-4D97-AF65-F5344CB8AC3E}">
        <p14:creationId xmlns:p14="http://schemas.microsoft.com/office/powerpoint/2010/main" val="3149320243"/>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7E5F13D-0AC8-47D8-95C6-6136EE0C0174}"/>
              </a:ext>
            </a:extLst>
          </p:cNvPr>
          <p:cNvSpPr>
            <a:spLocks noGrp="1"/>
          </p:cNvSpPr>
          <p:nvPr>
            <p:ph sz="quarter" idx="10"/>
          </p:nvPr>
        </p:nvSpPr>
        <p:spPr/>
        <p:txBody>
          <a:bodyPr/>
          <a:lstStyle/>
          <a:p>
            <a:pPr>
              <a:buFont typeface="Wingdings" panose="05000000000000000000" pitchFamily="2" charset="2"/>
              <a:buChar char="§"/>
            </a:pPr>
            <a:r>
              <a:rPr lang="tr-TR" dirty="0">
                <a:solidFill>
                  <a:schemeClr val="tx1">
                    <a:lumMod val="65000"/>
                    <a:lumOff val="35000"/>
                  </a:schemeClr>
                </a:solidFill>
              </a:rPr>
              <a:t>Benlik saygısı; değerli hissetme, sevilme, ve kabul edilme çocuğun ileride okul başarısını ve davranışlarını ve mutluluğunu etkilemektedir.</a:t>
            </a:r>
          </a:p>
          <a:p>
            <a:pPr>
              <a:buFont typeface="Wingdings" panose="05000000000000000000" pitchFamily="2" charset="2"/>
              <a:buChar char="§"/>
            </a:pPr>
            <a:r>
              <a:rPr lang="tr-TR" dirty="0">
                <a:solidFill>
                  <a:schemeClr val="tx1">
                    <a:lumMod val="65000"/>
                    <a:lumOff val="35000"/>
                  </a:schemeClr>
                </a:solidFill>
              </a:rPr>
              <a:t>Çocuğun benlik gelişiminde öz yeterlilik oldukça önemlidir. Çocuğun gelecekte karşılaşacağı güçlüklerle nasıl mücadele edeceği öz yeterliliğe bağlıdır. Çocuğun ailesi bireysel ihtiyaçlarına uygun öğretimde bulunmasıyla gerçekleşir. </a:t>
            </a:r>
          </a:p>
          <a:p>
            <a:pPr>
              <a:buFont typeface="Wingdings" panose="05000000000000000000" pitchFamily="2" charset="2"/>
              <a:buChar char="§"/>
            </a:pPr>
            <a:r>
              <a:rPr lang="tr-TR" dirty="0">
                <a:solidFill>
                  <a:schemeClr val="tx1">
                    <a:lumMod val="65000"/>
                    <a:lumOff val="35000"/>
                  </a:schemeClr>
                </a:solidFill>
              </a:rPr>
              <a:t>Çocuklar genellikle öğrenmelerini gözlem yoluyla gerçekleştirmektedir. </a:t>
            </a:r>
          </a:p>
          <a:p>
            <a:endParaRPr lang="tr-TR" dirty="0"/>
          </a:p>
        </p:txBody>
      </p:sp>
    </p:spTree>
    <p:extLst>
      <p:ext uri="{BB962C8B-B14F-4D97-AF65-F5344CB8AC3E}">
        <p14:creationId xmlns:p14="http://schemas.microsoft.com/office/powerpoint/2010/main" val="1546829378"/>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8A33BB4-DA39-4AC7-B967-E0BB0FF7457D}"/>
              </a:ext>
            </a:extLst>
          </p:cNvPr>
          <p:cNvSpPr>
            <a:spLocks noGrp="1"/>
          </p:cNvSpPr>
          <p:nvPr>
            <p:ph sz="quarter" idx="10"/>
          </p:nvPr>
        </p:nvSpPr>
        <p:spPr/>
        <p:txBody>
          <a:bodyPr>
            <a:normAutofit lnSpcReduction="10000"/>
          </a:bodyPr>
          <a:lstStyle/>
          <a:p>
            <a:r>
              <a:rPr lang="tr-TR" dirty="0" err="1">
                <a:solidFill>
                  <a:schemeClr val="tx1">
                    <a:lumMod val="65000"/>
                    <a:lumOff val="35000"/>
                  </a:schemeClr>
                </a:solidFill>
              </a:rPr>
              <a:t>Bandura’ya</a:t>
            </a:r>
            <a:r>
              <a:rPr lang="tr-TR" dirty="0">
                <a:solidFill>
                  <a:schemeClr val="tx1">
                    <a:lumMod val="65000"/>
                    <a:lumOff val="35000"/>
                  </a:schemeClr>
                </a:solidFill>
              </a:rPr>
              <a:t> göre gözlemci/çocuk , modelden 5 şey öğrenmektedir.</a:t>
            </a:r>
          </a:p>
          <a:p>
            <a:pPr marL="457200" indent="-457200">
              <a:buAutoNum type="arabicPeriod"/>
            </a:pPr>
            <a:r>
              <a:rPr lang="tr-TR" dirty="0">
                <a:solidFill>
                  <a:schemeClr val="tx1">
                    <a:lumMod val="65000"/>
                    <a:lumOff val="35000"/>
                  </a:schemeClr>
                </a:solidFill>
              </a:rPr>
              <a:t>Çocuk başkalarını gözlemleyerek, </a:t>
            </a:r>
            <a:r>
              <a:rPr lang="tr-TR" dirty="0" err="1">
                <a:solidFill>
                  <a:schemeClr val="tx1">
                    <a:lumMod val="65000"/>
                    <a:lumOff val="35000"/>
                  </a:schemeClr>
                </a:solidFill>
              </a:rPr>
              <a:t>izlyerek</a:t>
            </a:r>
            <a:r>
              <a:rPr lang="tr-TR" dirty="0">
                <a:solidFill>
                  <a:schemeClr val="tx1">
                    <a:lumMod val="65000"/>
                    <a:lumOff val="35000"/>
                  </a:schemeClr>
                </a:solidFill>
              </a:rPr>
              <a:t> yeni beceriler öğrenir. </a:t>
            </a:r>
          </a:p>
          <a:p>
            <a:pPr marL="457200" indent="-457200">
              <a:buAutoNum type="arabicPeriod"/>
            </a:pPr>
            <a:r>
              <a:rPr lang="tr-TR" dirty="0">
                <a:solidFill>
                  <a:schemeClr val="tx1">
                    <a:lumMod val="65000"/>
                    <a:lumOff val="35000"/>
                  </a:schemeClr>
                </a:solidFill>
              </a:rPr>
              <a:t>Çocuk model aldığı kişiyi </a:t>
            </a:r>
            <a:r>
              <a:rPr lang="tr-TR" dirty="0" err="1">
                <a:solidFill>
                  <a:schemeClr val="tx1">
                    <a:lumMod val="65000"/>
                    <a:lumOff val="35000"/>
                  </a:schemeClr>
                </a:solidFill>
              </a:rPr>
              <a:t>gözlemlerek</a:t>
            </a:r>
            <a:r>
              <a:rPr lang="tr-TR" dirty="0">
                <a:solidFill>
                  <a:schemeClr val="tx1">
                    <a:lumMod val="65000"/>
                    <a:lumOff val="35000"/>
                  </a:schemeClr>
                </a:solidFill>
              </a:rPr>
              <a:t> daha önce öğrendiği yasaklar konusunda bir sonuca varır. Yasakları ya güçlenir ya da zayıflar</a:t>
            </a:r>
          </a:p>
          <a:p>
            <a:pPr>
              <a:buFont typeface="+mj-lt"/>
              <a:buAutoNum type="arabicPeriod" startAt="3"/>
            </a:pPr>
            <a:r>
              <a:rPr lang="tr-TR" dirty="0">
                <a:solidFill>
                  <a:schemeClr val="tx1">
                    <a:lumMod val="65000"/>
                    <a:lumOff val="35000"/>
                  </a:schemeClr>
                </a:solidFill>
              </a:rPr>
              <a:t>Çocuk gözlemleri ile yeni değerle, inançlar kazanabilir.</a:t>
            </a:r>
          </a:p>
          <a:p>
            <a:pPr>
              <a:buFont typeface="+mj-lt"/>
              <a:buAutoNum type="arabicPeriod" startAt="3"/>
            </a:pPr>
            <a:r>
              <a:rPr lang="tr-TR" dirty="0">
                <a:solidFill>
                  <a:schemeClr val="tx1">
                    <a:lumMod val="65000"/>
                    <a:lumOff val="35000"/>
                  </a:schemeClr>
                </a:solidFill>
              </a:rPr>
              <a:t>Çocuk, model aldığı kişiden çevrenin ve nesnelerin kullanımları hakkında bilgi edinir. </a:t>
            </a:r>
          </a:p>
          <a:p>
            <a:pPr>
              <a:buFont typeface="+mj-lt"/>
              <a:buAutoNum type="arabicPeriod" startAt="3"/>
            </a:pPr>
            <a:r>
              <a:rPr lang="tr-TR" dirty="0">
                <a:solidFill>
                  <a:schemeClr val="tx1">
                    <a:lumMod val="65000"/>
                    <a:lumOff val="35000"/>
                  </a:schemeClr>
                </a:solidFill>
              </a:rPr>
              <a:t>Çocuk, model aldığı kişinin duyguları ifade etme biçimini gözlemleyerek kendi benzer duygularını da benzer biçimde açıklamayı öğrenir.  </a:t>
            </a:r>
          </a:p>
          <a:p>
            <a:pPr marL="285750" indent="-285750">
              <a:buFont typeface="Wingdings" panose="05000000000000000000" pitchFamily="2" charset="2"/>
              <a:buChar char="Ø"/>
            </a:pPr>
            <a:r>
              <a:rPr lang="tr-TR" dirty="0">
                <a:solidFill>
                  <a:schemeClr val="tx1">
                    <a:lumMod val="65000"/>
                    <a:lumOff val="35000"/>
                  </a:schemeClr>
                </a:solidFill>
              </a:rPr>
              <a:t>Çocuklar davranışları edinirken almış oldukları model uygun modeller olmalıdır. Yetişkinler bu konuda dikkatli olarak uygun davranışlar sergilemelidir. </a:t>
            </a:r>
          </a:p>
          <a:p>
            <a:pPr>
              <a:buFont typeface="+mj-lt"/>
              <a:buAutoNum type="arabicPeriod" startAt="3"/>
            </a:pPr>
            <a:endParaRPr lang="tr-TR" dirty="0">
              <a:solidFill>
                <a:schemeClr val="tx1">
                  <a:lumMod val="65000"/>
                  <a:lumOff val="35000"/>
                </a:schemeClr>
              </a:solidFill>
            </a:endParaRPr>
          </a:p>
          <a:p>
            <a:pPr marL="0" indent="0" algn="just"/>
            <a:endParaRPr lang="tr-TR" dirty="0"/>
          </a:p>
          <a:p>
            <a:endParaRPr lang="tr-TR" dirty="0"/>
          </a:p>
        </p:txBody>
      </p:sp>
    </p:spTree>
    <p:extLst>
      <p:ext uri="{BB962C8B-B14F-4D97-AF65-F5344CB8AC3E}">
        <p14:creationId xmlns:p14="http://schemas.microsoft.com/office/powerpoint/2010/main" val="2036301208"/>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3"/>
          <p:cNvSpPr>
            <a:spLocks noGrp="1"/>
          </p:cNvSpPr>
          <p:nvPr>
            <p:ph type="title"/>
          </p:nvPr>
        </p:nvSpPr>
        <p:spPr>
          <a:xfrm>
            <a:off x="949325" y="358775"/>
            <a:ext cx="7707313" cy="488950"/>
          </a:xfrm>
        </p:spPr>
        <p:txBody>
          <a:bodyPr/>
          <a:lstStyle/>
          <a:p>
            <a:pPr eaLnBrk="1" hangingPunct="1"/>
            <a:r>
              <a:rPr lang="en-US" altLang="x-none" dirty="0" err="1">
                <a:latin typeface="Arial" charset="0"/>
                <a:ea typeface="ＭＳ Ｐゴシック" charset="-128"/>
              </a:rPr>
              <a:t>Referanslar</a:t>
            </a:r>
            <a:endParaRPr lang="en-US" altLang="x-none" dirty="0">
              <a:latin typeface="Arial" charset="0"/>
              <a:ea typeface="ＭＳ Ｐゴシック" charset="-128"/>
            </a:endParaRPr>
          </a:p>
        </p:txBody>
      </p:sp>
      <p:sp>
        <p:nvSpPr>
          <p:cNvPr id="3" name="Content Placeholder 2"/>
          <p:cNvSpPr>
            <a:spLocks noGrp="1"/>
          </p:cNvSpPr>
          <p:nvPr>
            <p:ph sz="quarter" idx="4294967295"/>
          </p:nvPr>
        </p:nvSpPr>
        <p:spPr>
          <a:xfrm>
            <a:off x="955675" y="908050"/>
            <a:ext cx="7700963" cy="3759200"/>
          </a:xfrm>
        </p:spPr>
        <p:txBody>
          <a:bodyPr>
            <a:normAutofit/>
          </a:bodyPr>
          <a:lstStyle/>
          <a:p>
            <a:pPr marL="0" indent="0" fontAlgn="auto">
              <a:spcAft>
                <a:spcPts val="0"/>
              </a:spcAft>
              <a:defRPr/>
            </a:pPr>
            <a:r>
              <a:rPr lang="tr-TR" sz="1100" dirty="0"/>
              <a:t>DOĞRU YILDIRIM, S.S, ERKEN ÇOCUKLUKTA ÖZEL EĞİTİM, VİZE AKADEMİ,ANKARA,2019</a:t>
            </a:r>
          </a:p>
          <a:p>
            <a:pPr marL="0" indent="0" fontAlgn="auto">
              <a:spcAft>
                <a:spcPts val="0"/>
              </a:spcAft>
              <a:defRPr/>
            </a:pPr>
            <a:r>
              <a:rPr lang="tr-TR" sz="1100" dirty="0"/>
              <a:t>DİKEN, İ.H, ERKEN ÇOCUKLUK EĞİTİMİ, PEGEM AKADEMİ, ANKARA, 2010</a:t>
            </a:r>
          </a:p>
          <a:p>
            <a:pPr marL="0" indent="0" fontAlgn="auto">
              <a:spcAft>
                <a:spcPts val="0"/>
              </a:spcAft>
              <a:defRPr/>
            </a:pPr>
            <a:r>
              <a:rPr lang="tr-TR" sz="1100" dirty="0"/>
              <a:t>BAKKALOĞLU, H. ERKEN ÇOCUKLUK ÖZEL EĞİTİMİ EL KİTABI, ANI YAYINCILIK, ANKARA, 2018</a:t>
            </a:r>
          </a:p>
          <a:p>
            <a:pPr marL="0" indent="0" fontAlgn="auto">
              <a:spcAft>
                <a:spcPts val="0"/>
              </a:spcAft>
              <a:defRPr/>
            </a:pPr>
            <a:endParaRPr lang="tr-TR" sz="1100" dirty="0"/>
          </a:p>
          <a:p>
            <a:pPr marL="0" indent="0" fontAlgn="auto">
              <a:spcAft>
                <a:spcPts val="0"/>
              </a:spcAft>
              <a:defRPr/>
            </a:pPr>
            <a:endParaRPr lang="en-GB" sz="1100" dirty="0"/>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8764A3-DC60-43B0-BE56-52E1BAC9913B}"/>
              </a:ext>
            </a:extLst>
          </p:cNvPr>
          <p:cNvSpPr>
            <a:spLocks noGrp="1"/>
          </p:cNvSpPr>
          <p:nvPr>
            <p:ph type="title"/>
          </p:nvPr>
        </p:nvSpPr>
        <p:spPr/>
        <p:txBody>
          <a:bodyPr/>
          <a:lstStyle/>
          <a:p>
            <a:r>
              <a:rPr lang="tr-TR" dirty="0"/>
              <a:t>Bedensel Gelişim </a:t>
            </a:r>
          </a:p>
        </p:txBody>
      </p:sp>
      <p:sp>
        <p:nvSpPr>
          <p:cNvPr id="3" name="İçerik Yer Tutucusu 2">
            <a:extLst>
              <a:ext uri="{FF2B5EF4-FFF2-40B4-BE49-F238E27FC236}">
                <a16:creationId xmlns:a16="http://schemas.microsoft.com/office/drawing/2014/main" id="{5A64663F-28AF-4B64-98FB-784604711CB2}"/>
              </a:ext>
            </a:extLst>
          </p:cNvPr>
          <p:cNvSpPr>
            <a:spLocks noGrp="1"/>
          </p:cNvSpPr>
          <p:nvPr>
            <p:ph sz="quarter" idx="10"/>
          </p:nvPr>
        </p:nvSpPr>
        <p:spPr/>
        <p:txBody>
          <a:bodyPr/>
          <a:lstStyle/>
          <a:p>
            <a:pPr>
              <a:buFont typeface="Wingdings" panose="05000000000000000000" pitchFamily="2" charset="2"/>
              <a:buChar char="§"/>
            </a:pPr>
            <a:r>
              <a:rPr lang="tr-TR" dirty="0">
                <a:solidFill>
                  <a:schemeClr val="tx1">
                    <a:lumMod val="65000"/>
                    <a:lumOff val="35000"/>
                  </a:schemeClr>
                </a:solidFill>
              </a:rPr>
              <a:t>Gelişimin ilkelerinden biri olan «Gelişim, baştan ayağa, içten dışa doğrudur.»</a:t>
            </a:r>
          </a:p>
          <a:p>
            <a:pPr>
              <a:buFont typeface="Wingdings" panose="05000000000000000000" pitchFamily="2" charset="2"/>
              <a:buChar char="§"/>
            </a:pPr>
            <a:r>
              <a:rPr lang="tr-TR" dirty="0">
                <a:solidFill>
                  <a:schemeClr val="tx1">
                    <a:lumMod val="65000"/>
                    <a:lumOff val="35000"/>
                  </a:schemeClr>
                </a:solidFill>
              </a:rPr>
              <a:t>Dolayısıyla bu ilke çerçevesinde düşünüldüğünde büyük kasların gelişimi küçük kasların gelişiminden önce gelmektedir. </a:t>
            </a:r>
          </a:p>
          <a:p>
            <a:pPr>
              <a:buFont typeface="Wingdings" panose="05000000000000000000" pitchFamily="2" charset="2"/>
              <a:buChar char="§"/>
            </a:pPr>
            <a:r>
              <a:rPr lang="tr-TR" dirty="0">
                <a:solidFill>
                  <a:schemeClr val="tx1">
                    <a:lumMod val="65000"/>
                    <a:lumOff val="35000"/>
                  </a:schemeClr>
                </a:solidFill>
              </a:rPr>
              <a:t>Bedensel gelişimin en hızlı olduğu dönem doğum öncesi ve doğumdan sonra ilk bir yıl da bunu takip etmektedir.</a:t>
            </a:r>
          </a:p>
          <a:p>
            <a:pPr>
              <a:buFont typeface="Wingdings" panose="05000000000000000000" pitchFamily="2" charset="2"/>
              <a:buChar char="§"/>
            </a:pPr>
            <a:r>
              <a:rPr lang="tr-TR" dirty="0">
                <a:solidFill>
                  <a:schemeClr val="tx1">
                    <a:lumMod val="65000"/>
                    <a:lumOff val="35000"/>
                  </a:schemeClr>
                </a:solidFill>
              </a:rPr>
              <a:t>Bebeğin süt dişleri 5-8 aylarda çıkmaya başlar ve ortalama 2 yaşında tamamlanır. </a:t>
            </a:r>
          </a:p>
          <a:p>
            <a:endParaRPr lang="tr-TR" dirty="0"/>
          </a:p>
        </p:txBody>
      </p:sp>
    </p:spTree>
    <p:extLst>
      <p:ext uri="{BB962C8B-B14F-4D97-AF65-F5344CB8AC3E}">
        <p14:creationId xmlns:p14="http://schemas.microsoft.com/office/powerpoint/2010/main" val="225928805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03F457-3E25-4912-8369-29E835BEFCA2}"/>
              </a:ext>
            </a:extLst>
          </p:cNvPr>
          <p:cNvSpPr>
            <a:spLocks noGrp="1"/>
          </p:cNvSpPr>
          <p:nvPr>
            <p:ph type="title"/>
          </p:nvPr>
        </p:nvSpPr>
        <p:spPr/>
        <p:txBody>
          <a:bodyPr/>
          <a:lstStyle/>
          <a:p>
            <a:r>
              <a:rPr lang="tr-TR" dirty="0"/>
              <a:t>Bebeklik Döneminde Bedensel Gelişim </a:t>
            </a:r>
          </a:p>
        </p:txBody>
      </p:sp>
      <p:pic>
        <p:nvPicPr>
          <p:cNvPr id="5" name="İçerik Yer Tutucusu 4">
            <a:extLst>
              <a:ext uri="{FF2B5EF4-FFF2-40B4-BE49-F238E27FC236}">
                <a16:creationId xmlns:a16="http://schemas.microsoft.com/office/drawing/2014/main" id="{692693D1-C5B0-4176-95D8-E7CF899BE51D}"/>
              </a:ext>
            </a:extLst>
          </p:cNvPr>
          <p:cNvPicPr>
            <a:picLocks noGrp="1" noChangeAspect="1"/>
          </p:cNvPicPr>
          <p:nvPr>
            <p:ph sz="quarter" idx="10"/>
          </p:nvPr>
        </p:nvPicPr>
        <p:blipFill>
          <a:blip r:embed="rId2"/>
          <a:stretch>
            <a:fillRect/>
          </a:stretch>
        </p:blipFill>
        <p:spPr>
          <a:xfrm>
            <a:off x="1205204" y="1163411"/>
            <a:ext cx="7201905" cy="3248478"/>
          </a:xfrm>
        </p:spPr>
      </p:pic>
    </p:spTree>
    <p:extLst>
      <p:ext uri="{BB962C8B-B14F-4D97-AF65-F5344CB8AC3E}">
        <p14:creationId xmlns:p14="http://schemas.microsoft.com/office/powerpoint/2010/main" val="224227239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8157AD-12F9-43C5-BE8D-AB1BBE3B636E}"/>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843BEF92-613E-44DA-93F6-4D09B8A2015A}"/>
              </a:ext>
            </a:extLst>
          </p:cNvPr>
          <p:cNvSpPr>
            <a:spLocks noGrp="1"/>
          </p:cNvSpPr>
          <p:nvPr>
            <p:ph sz="quarter" idx="10"/>
          </p:nvPr>
        </p:nvSpPr>
        <p:spPr/>
        <p:txBody>
          <a:bodyPr/>
          <a:lstStyle/>
          <a:p>
            <a:pPr>
              <a:buFont typeface="Wingdings" panose="05000000000000000000" pitchFamily="2" charset="2"/>
              <a:buChar char="§"/>
            </a:pPr>
            <a:r>
              <a:rPr lang="tr-TR" dirty="0">
                <a:solidFill>
                  <a:schemeClr val="tx1">
                    <a:lumMod val="65000"/>
                    <a:lumOff val="35000"/>
                  </a:schemeClr>
                </a:solidFill>
              </a:rPr>
              <a:t>Okul öncesi dönemde kızların fiziksel yapılarından, erkeklerin kızlara oranla biraz daha uzun ve ağır olması dışında pek bir fak yoktur. </a:t>
            </a:r>
          </a:p>
          <a:p>
            <a:pPr>
              <a:buFont typeface="Wingdings" panose="05000000000000000000" pitchFamily="2" charset="2"/>
              <a:buChar char="§"/>
            </a:pPr>
            <a:r>
              <a:rPr lang="tr-TR" dirty="0">
                <a:solidFill>
                  <a:schemeClr val="tx1">
                    <a:lumMod val="65000"/>
                    <a:lumOff val="35000"/>
                  </a:schemeClr>
                </a:solidFill>
              </a:rPr>
              <a:t>İlk yıllardan sonra büyüme oranı düzenli bir şekilde artmaktadır. </a:t>
            </a:r>
          </a:p>
          <a:p>
            <a:pPr>
              <a:buFont typeface="Wingdings" panose="05000000000000000000" pitchFamily="2" charset="2"/>
              <a:buChar char="§"/>
            </a:pPr>
            <a:r>
              <a:rPr lang="tr-TR" dirty="0">
                <a:solidFill>
                  <a:schemeClr val="tx1">
                    <a:lumMod val="65000"/>
                    <a:lumOff val="35000"/>
                  </a:schemeClr>
                </a:solidFill>
              </a:rPr>
              <a:t>Çocukluğun gelişimi ve erken çocukluk dönemindeki basit hareketlerden, orta çocukluk döneminde spor ustalığına kadar uzanır. </a:t>
            </a:r>
          </a:p>
          <a:p>
            <a:endParaRPr lang="tr-TR" dirty="0"/>
          </a:p>
        </p:txBody>
      </p:sp>
    </p:spTree>
    <p:extLst>
      <p:ext uri="{BB962C8B-B14F-4D97-AF65-F5344CB8AC3E}">
        <p14:creationId xmlns:p14="http://schemas.microsoft.com/office/powerpoint/2010/main" val="102780392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CC3855-8570-408B-A9C5-98989D644ADF}"/>
              </a:ext>
            </a:extLst>
          </p:cNvPr>
          <p:cNvSpPr>
            <a:spLocks noGrp="1"/>
          </p:cNvSpPr>
          <p:nvPr>
            <p:ph type="title"/>
          </p:nvPr>
        </p:nvSpPr>
        <p:spPr/>
        <p:txBody>
          <a:bodyPr/>
          <a:lstStyle/>
          <a:p>
            <a:r>
              <a:rPr lang="tr-TR" dirty="0"/>
              <a:t>Psiko-Motor gelişim</a:t>
            </a:r>
          </a:p>
        </p:txBody>
      </p:sp>
      <p:sp>
        <p:nvSpPr>
          <p:cNvPr id="3" name="İçerik Yer Tutucusu 2">
            <a:extLst>
              <a:ext uri="{FF2B5EF4-FFF2-40B4-BE49-F238E27FC236}">
                <a16:creationId xmlns:a16="http://schemas.microsoft.com/office/drawing/2014/main" id="{1BC3753A-4634-4229-A461-2401B9828B06}"/>
              </a:ext>
            </a:extLst>
          </p:cNvPr>
          <p:cNvSpPr>
            <a:spLocks noGrp="1"/>
          </p:cNvSpPr>
          <p:nvPr>
            <p:ph sz="quarter" idx="10"/>
          </p:nvPr>
        </p:nvSpPr>
        <p:spPr/>
        <p:txBody>
          <a:bodyPr/>
          <a:lstStyle/>
          <a:p>
            <a:pPr>
              <a:buFont typeface="Wingdings" panose="05000000000000000000" pitchFamily="2" charset="2"/>
              <a:buChar char="§"/>
            </a:pPr>
            <a:r>
              <a:rPr lang="tr-TR" altLang="tr-TR" dirty="0" err="1">
                <a:solidFill>
                  <a:schemeClr val="tx1">
                    <a:lumMod val="65000"/>
                    <a:lumOff val="35000"/>
                  </a:schemeClr>
                </a:solidFill>
              </a:rPr>
              <a:t>Psikomotor</a:t>
            </a:r>
            <a:r>
              <a:rPr lang="tr-TR" altLang="tr-TR" dirty="0">
                <a:solidFill>
                  <a:schemeClr val="tx1">
                    <a:lumMod val="65000"/>
                    <a:lumOff val="35000"/>
                  </a:schemeClr>
                </a:solidFill>
              </a:rPr>
              <a:t> gelişim, fiziksel büyüme ve merkezi sinir sisteminin gelişimine paralel olarak organizmanın isteme bağlı hareketlilik kazanması olarak tanımlanır.</a:t>
            </a:r>
          </a:p>
          <a:p>
            <a:pPr marL="0" indent="0"/>
            <a:endParaRPr lang="tr-TR" altLang="tr-TR" dirty="0">
              <a:solidFill>
                <a:schemeClr val="tx1">
                  <a:lumMod val="65000"/>
                  <a:lumOff val="35000"/>
                </a:schemeClr>
              </a:solidFill>
            </a:endParaRPr>
          </a:p>
          <a:p>
            <a:pPr marL="0" indent="0">
              <a:defRPr/>
            </a:pPr>
            <a:r>
              <a:rPr lang="tr-TR" dirty="0">
                <a:solidFill>
                  <a:schemeClr val="tx1">
                    <a:lumMod val="65000"/>
                    <a:lumOff val="35000"/>
                  </a:schemeClr>
                </a:solidFill>
              </a:rPr>
              <a:t>     Ve iki genel alanda incelemek mümkündür:</a:t>
            </a:r>
          </a:p>
          <a:p>
            <a:pPr>
              <a:buFont typeface="Wingdings" panose="05000000000000000000" pitchFamily="2" charset="2"/>
              <a:buChar char="Ø"/>
              <a:defRPr/>
            </a:pPr>
            <a:r>
              <a:rPr lang="tr-TR" dirty="0">
                <a:solidFill>
                  <a:schemeClr val="tx1">
                    <a:lumMod val="65000"/>
                    <a:lumOff val="35000"/>
                  </a:schemeClr>
                </a:solidFill>
              </a:rPr>
              <a:t>Büyük kas motor becerileri (Bedeni kullanma)</a:t>
            </a:r>
          </a:p>
          <a:p>
            <a:pPr>
              <a:buFont typeface="Wingdings" panose="05000000000000000000" pitchFamily="2" charset="2"/>
              <a:buChar char="Ø"/>
              <a:defRPr/>
            </a:pPr>
            <a:r>
              <a:rPr lang="tr-TR" dirty="0">
                <a:solidFill>
                  <a:schemeClr val="tx1">
                    <a:lumMod val="65000"/>
                    <a:lumOff val="35000"/>
                  </a:schemeClr>
                </a:solidFill>
              </a:rPr>
              <a:t>Küçük kas motor becerileri (El ve ayağı kullanma)</a:t>
            </a:r>
          </a:p>
          <a:p>
            <a:endParaRPr lang="tr-TR" dirty="0"/>
          </a:p>
        </p:txBody>
      </p:sp>
    </p:spTree>
    <p:extLst>
      <p:ext uri="{BB962C8B-B14F-4D97-AF65-F5344CB8AC3E}">
        <p14:creationId xmlns:p14="http://schemas.microsoft.com/office/powerpoint/2010/main" val="155913296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5A77ED2-794E-455C-88E6-AB641891C380}"/>
              </a:ext>
            </a:extLst>
          </p:cNvPr>
          <p:cNvSpPr>
            <a:spLocks noGrp="1"/>
          </p:cNvSpPr>
          <p:nvPr>
            <p:ph sz="quarter" idx="10"/>
          </p:nvPr>
        </p:nvSpPr>
        <p:spPr/>
        <p:txBody>
          <a:bodyPr/>
          <a:lstStyle/>
          <a:p>
            <a:pPr>
              <a:buFont typeface="Wingdings" panose="05000000000000000000" pitchFamily="2" charset="2"/>
              <a:buChar char="Ø"/>
            </a:pPr>
            <a:r>
              <a:rPr lang="tr-TR" altLang="tr-TR" b="1" u="sng" dirty="0">
                <a:solidFill>
                  <a:schemeClr val="tx1">
                    <a:lumMod val="65000"/>
                    <a:lumOff val="35000"/>
                  </a:schemeClr>
                </a:solidFill>
              </a:rPr>
              <a:t>Büyük kas motor becerileri</a:t>
            </a:r>
            <a:r>
              <a:rPr lang="tr-TR" altLang="tr-TR" dirty="0">
                <a:solidFill>
                  <a:schemeClr val="tx1">
                    <a:lumMod val="65000"/>
                    <a:lumOff val="35000"/>
                  </a:schemeClr>
                </a:solidFill>
              </a:rPr>
              <a:t>, aynı zamanda ‘kaba motor beceriler’ veya ‘geniş kasların kullanılması’ diye de anılmaktadır. Emekleme, ayakta durma, yürüme, koşma, salınım, dönme, yuvarlanma, zıplama, denge gibi hareketler üzerindeki kontrolü anlatmak için kullanılmaktadır.</a:t>
            </a:r>
          </a:p>
          <a:p>
            <a:pPr>
              <a:buFont typeface="Wingdings" panose="05000000000000000000" pitchFamily="2" charset="2"/>
              <a:buChar char="Ø"/>
            </a:pPr>
            <a:r>
              <a:rPr lang="tr-TR" altLang="tr-TR" b="1" u="sng" dirty="0">
                <a:solidFill>
                  <a:schemeClr val="tx1">
                    <a:lumMod val="65000"/>
                    <a:lumOff val="35000"/>
                  </a:schemeClr>
                </a:solidFill>
              </a:rPr>
              <a:t>Küçük kas motor gelişimi </a:t>
            </a:r>
            <a:r>
              <a:rPr lang="tr-TR" altLang="tr-TR" dirty="0">
                <a:solidFill>
                  <a:schemeClr val="tx1">
                    <a:lumMod val="65000"/>
                    <a:lumOff val="35000"/>
                  </a:schemeClr>
                </a:solidFill>
              </a:rPr>
              <a:t>ise; aynı zamanda ‘ince </a:t>
            </a:r>
            <a:r>
              <a:rPr lang="tr-TR" altLang="tr-TR" dirty="0" err="1">
                <a:solidFill>
                  <a:schemeClr val="tx1">
                    <a:lumMod val="65000"/>
                    <a:lumOff val="35000"/>
                  </a:schemeClr>
                </a:solidFill>
              </a:rPr>
              <a:t>devinimsel</a:t>
            </a:r>
            <a:r>
              <a:rPr lang="tr-TR" altLang="tr-TR" dirty="0">
                <a:solidFill>
                  <a:schemeClr val="tx1">
                    <a:lumMod val="65000"/>
                    <a:lumOff val="35000"/>
                  </a:schemeClr>
                </a:solidFill>
              </a:rPr>
              <a:t> beceriler’ olarak da adlandırılabilmektedir. Eli ve ayağı kullanma becerileri ile nesne becerilerini kapsar. Tutma, kavrama, yazma, yırtma, çizme, yapıştırma, kesme gibi beceriler örnek olarak gösterilebilir.</a:t>
            </a:r>
          </a:p>
          <a:p>
            <a:endParaRPr lang="tr-TR" dirty="0"/>
          </a:p>
        </p:txBody>
      </p:sp>
    </p:spTree>
    <p:extLst>
      <p:ext uri="{BB962C8B-B14F-4D97-AF65-F5344CB8AC3E}">
        <p14:creationId xmlns:p14="http://schemas.microsoft.com/office/powerpoint/2010/main" val="355005799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109C2FF-B2E8-4049-A7F7-111CBAB63DDE}"/>
              </a:ext>
            </a:extLst>
          </p:cNvPr>
          <p:cNvSpPr>
            <a:spLocks noGrp="1"/>
          </p:cNvSpPr>
          <p:nvPr>
            <p:ph sz="quarter" idx="10"/>
          </p:nvPr>
        </p:nvSpPr>
        <p:spPr>
          <a:xfrm>
            <a:off x="948776" y="908685"/>
            <a:ext cx="3787775" cy="3759042"/>
          </a:xfrm>
        </p:spPr>
        <p:txBody>
          <a:bodyPr/>
          <a:lstStyle/>
          <a:p>
            <a:pPr>
              <a:buFont typeface="Wingdings" panose="05000000000000000000" pitchFamily="2" charset="2"/>
              <a:buChar char="Ø"/>
            </a:pPr>
            <a:r>
              <a:rPr lang="tr-TR" altLang="tr-TR" dirty="0">
                <a:solidFill>
                  <a:schemeClr val="tx1">
                    <a:lumMod val="65000"/>
                    <a:lumOff val="35000"/>
                  </a:schemeClr>
                </a:solidFill>
              </a:rPr>
              <a:t>İnsanın gelişimi, sürekli olmakla birlikte bu sürekliliğin hızı her yaşta aynı değildir.</a:t>
            </a:r>
            <a:endParaRPr lang="tr-TR" dirty="0">
              <a:solidFill>
                <a:schemeClr val="tx1">
                  <a:lumMod val="65000"/>
                  <a:lumOff val="35000"/>
                </a:schemeClr>
              </a:solidFill>
            </a:endParaRPr>
          </a:p>
        </p:txBody>
      </p:sp>
      <p:pic>
        <p:nvPicPr>
          <p:cNvPr id="6" name="Picture 5">
            <a:extLst>
              <a:ext uri="{FF2B5EF4-FFF2-40B4-BE49-F238E27FC236}">
                <a16:creationId xmlns:a16="http://schemas.microsoft.com/office/drawing/2014/main" id="{75445DA9-2849-4F8C-A2C1-50F43742438E}"/>
              </a:ext>
            </a:extLst>
          </p:cNvPr>
          <p:cNvPicPr>
            <a:picLocks noGrp="1" noChangeAspect="1"/>
          </p:cNvPicPr>
          <p:nvPr>
            <p:ph sz="quarter" idx="11"/>
          </p:nvPr>
        </p:nvPicPr>
        <p:blipFill>
          <a:blip r:embed="rId2"/>
          <a:stretch>
            <a:fillRect/>
          </a:stretch>
        </p:blipFill>
        <p:spPr>
          <a:xfrm>
            <a:off x="5429250" y="790566"/>
            <a:ext cx="3227388" cy="1424561"/>
          </a:xfrm>
          <a:prstGeom prst="rect">
            <a:avLst/>
          </a:prstGeom>
        </p:spPr>
      </p:pic>
      <p:pic>
        <p:nvPicPr>
          <p:cNvPr id="7" name="Picture 4">
            <a:extLst>
              <a:ext uri="{FF2B5EF4-FFF2-40B4-BE49-F238E27FC236}">
                <a16:creationId xmlns:a16="http://schemas.microsoft.com/office/drawing/2014/main" id="{6B1D6E30-9C0D-48AA-80E5-78F2B154A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120" y="2571750"/>
            <a:ext cx="1088073" cy="178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60842"/>
      </p:ext>
    </p:extLst>
  </p:cSld>
  <p:clrMapOvr>
    <a:masterClrMapping/>
  </p:clrMapOvr>
  <p:transition spd="slow">
    <p:fade/>
  </p:transition>
</p:sld>
</file>

<file path=ppt/theme/theme1.xml><?xml version="1.0" encoding="utf-8"?>
<a:theme xmlns:a="http://schemas.openxmlformats.org/drawingml/2006/main" name="SU_Preso_16x9_v6">
  <a:themeElements>
    <a:clrScheme name="Stanford2">
      <a:dk1>
        <a:srgbClr val="000000"/>
      </a:dk1>
      <a:lt1>
        <a:srgbClr val="FFFFFF"/>
      </a:lt1>
      <a:dk2>
        <a:srgbClr val="DAD7CB"/>
      </a:dk2>
      <a:lt2>
        <a:srgbClr val="8C1515"/>
      </a:lt2>
      <a:accent1>
        <a:srgbClr val="8D3C1E"/>
      </a:accent1>
      <a:accent2>
        <a:srgbClr val="00505C"/>
      </a:accent2>
      <a:accent3>
        <a:srgbClr val="53284F"/>
      </a:accent3>
      <a:accent4>
        <a:srgbClr val="175E54"/>
      </a:accent4>
      <a:accent5>
        <a:srgbClr val="4D4F53"/>
      </a:accent5>
      <a:accent6>
        <a:srgbClr val="D2C295"/>
      </a:accent6>
      <a:hlink>
        <a:srgbClr val="A4001D"/>
      </a:hlink>
      <a:folHlink>
        <a:srgbClr val="000000"/>
      </a:folHlink>
    </a:clrScheme>
    <a:fontScheme name="Stanford">
      <a:majorFont>
        <a:latin typeface="Source Sans Pro Semibold"/>
        <a:ea typeface=""/>
        <a:cs typeface=""/>
      </a:majorFont>
      <a:minorFont>
        <a:latin typeface="Source Sans Pro"/>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SU_Preso_16x9_v7</Template>
  <TotalTime>340</TotalTime>
  <Words>1764</Words>
  <Application>Microsoft Office PowerPoint</Application>
  <PresentationFormat>Ekran Gösterisi (16:9)</PresentationFormat>
  <Paragraphs>131</Paragraphs>
  <Slides>36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36</vt:i4>
      </vt:variant>
    </vt:vector>
  </HeadingPairs>
  <TitlesOfParts>
    <vt:vector size="42" baseType="lpstr">
      <vt:lpstr>Arial</vt:lpstr>
      <vt:lpstr>Calibri</vt:lpstr>
      <vt:lpstr>Source Sans Pro</vt:lpstr>
      <vt:lpstr>Source Sans Pro Semibold</vt:lpstr>
      <vt:lpstr>Wingdings</vt:lpstr>
      <vt:lpstr>SU_Preso_16x9_v6</vt:lpstr>
      <vt:lpstr>4.HAFTA</vt:lpstr>
      <vt:lpstr>0-6 Yaş Arası Çocukların Temel Gelişimsel Özellikleri:   Fiziksel ve Sosyal-Duygusal Gelişim</vt:lpstr>
      <vt:lpstr>Erken Çocukluk Döneminde Fiziksel Gelişim</vt:lpstr>
      <vt:lpstr>Bedensel Gelişim </vt:lpstr>
      <vt:lpstr>Bebeklik Döneminde Bedensel Gelişim </vt:lpstr>
      <vt:lpstr>PowerPoint Sunusu</vt:lpstr>
      <vt:lpstr>Psiko-Motor gelişim</vt:lpstr>
      <vt:lpstr>PowerPoint Sunusu</vt:lpstr>
      <vt:lpstr>PowerPoint Sunusu</vt:lpstr>
      <vt:lpstr>PowerPoint Sunusu</vt:lpstr>
      <vt:lpstr>PowerPoint Sunusu</vt:lpstr>
      <vt:lpstr>PowerPoint Sunusu</vt:lpstr>
      <vt:lpstr>PowerPoint Sunusu</vt:lpstr>
      <vt:lpstr>PowerPoint Sunusu</vt:lpstr>
      <vt:lpstr>Psikomotor Yetenekler </vt:lpstr>
      <vt:lpstr>PowerPoint Sunusu</vt:lpstr>
      <vt:lpstr>PowerPoint Sunusu</vt:lpstr>
      <vt:lpstr>Erken Çocukluk Döneminde Psiko-motor Gelişim </vt:lpstr>
      <vt:lpstr>PowerPoint Sunusu</vt:lpstr>
      <vt:lpstr>PowerPoint Sunusu</vt:lpstr>
      <vt:lpstr>PowerPoint Sunusu</vt:lpstr>
      <vt:lpstr>PowerPoint Sunusu</vt:lpstr>
      <vt:lpstr>PowerPoint Sunusu</vt:lpstr>
      <vt:lpstr>PowerPoint Sunusu</vt:lpstr>
      <vt:lpstr>PowerPoint Sunusu</vt:lpstr>
      <vt:lpstr>PowerPoint Sunusu</vt:lpstr>
      <vt:lpstr>Bu dönemde kazanılan hareketler, çok fazla kontrol gerektirir. Yürümede yeterli hale gelen çocuk; dikkatini hareketinden, çevreye yöneltir. </vt:lpstr>
      <vt:lpstr>PowerPoint Sunusu</vt:lpstr>
      <vt:lpstr>PowerPoint Sunusu</vt:lpstr>
      <vt:lpstr>PowerPoint Sunusu</vt:lpstr>
      <vt:lpstr>Erken Çocukluk Döneminde Sosyal-Duygusal Gelişim </vt:lpstr>
      <vt:lpstr>PowerPoint Sunusu</vt:lpstr>
      <vt:lpstr>PowerPoint Sunusu</vt:lpstr>
      <vt:lpstr>PowerPoint Sunusu</vt:lpstr>
      <vt:lpstr>PowerPoint Sunusu</vt:lpstr>
      <vt:lpstr>Referanslar</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Guidelines</dc:title>
  <dc:creator>Microsoft Office User</dc:creator>
  <cp:lastModifiedBy>user</cp:lastModifiedBy>
  <cp:revision>33</cp:revision>
  <dcterms:created xsi:type="dcterms:W3CDTF">2017-05-23T22:51:30Z</dcterms:created>
  <dcterms:modified xsi:type="dcterms:W3CDTF">2020-04-09T17:41:14Z</dcterms:modified>
</cp:coreProperties>
</file>