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1"/>
  </p:sldMasterIdLst>
  <p:notesMasterIdLst>
    <p:notesMasterId r:id="rId53"/>
  </p:notesMasterIdLst>
  <p:handoutMasterIdLst>
    <p:handoutMasterId r:id="rId54"/>
  </p:handoutMasterIdLst>
  <p:sldIdLst>
    <p:sldId id="304" r:id="rId2"/>
    <p:sldId id="313" r:id="rId3"/>
    <p:sldId id="315" r:id="rId4"/>
    <p:sldId id="316" r:id="rId5"/>
    <p:sldId id="317" r:id="rId6"/>
    <p:sldId id="318" r:id="rId7"/>
    <p:sldId id="319" r:id="rId8"/>
    <p:sldId id="320" r:id="rId9"/>
    <p:sldId id="321" r:id="rId10"/>
    <p:sldId id="322" r:id="rId11"/>
    <p:sldId id="323" r:id="rId12"/>
    <p:sldId id="324" r:id="rId13"/>
    <p:sldId id="325" r:id="rId14"/>
    <p:sldId id="326" r:id="rId15"/>
    <p:sldId id="327" r:id="rId16"/>
    <p:sldId id="328" r:id="rId17"/>
    <p:sldId id="329" r:id="rId18"/>
    <p:sldId id="330" r:id="rId19"/>
    <p:sldId id="331" r:id="rId20"/>
    <p:sldId id="332" r:id="rId21"/>
    <p:sldId id="334" r:id="rId22"/>
    <p:sldId id="335" r:id="rId23"/>
    <p:sldId id="336" r:id="rId24"/>
    <p:sldId id="337" r:id="rId25"/>
    <p:sldId id="338" r:id="rId26"/>
    <p:sldId id="339" r:id="rId27"/>
    <p:sldId id="340" r:id="rId28"/>
    <p:sldId id="341" r:id="rId29"/>
    <p:sldId id="342" r:id="rId30"/>
    <p:sldId id="343" r:id="rId31"/>
    <p:sldId id="344" r:id="rId32"/>
    <p:sldId id="345" r:id="rId33"/>
    <p:sldId id="346" r:id="rId34"/>
    <p:sldId id="333" r:id="rId35"/>
    <p:sldId id="347" r:id="rId36"/>
    <p:sldId id="348" r:id="rId37"/>
    <p:sldId id="349" r:id="rId38"/>
    <p:sldId id="350" r:id="rId39"/>
    <p:sldId id="362" r:id="rId40"/>
    <p:sldId id="351" r:id="rId41"/>
    <p:sldId id="352" r:id="rId42"/>
    <p:sldId id="353" r:id="rId43"/>
    <p:sldId id="354" r:id="rId44"/>
    <p:sldId id="355" r:id="rId45"/>
    <p:sldId id="356" r:id="rId46"/>
    <p:sldId id="357" r:id="rId47"/>
    <p:sldId id="358" r:id="rId48"/>
    <p:sldId id="359" r:id="rId49"/>
    <p:sldId id="360" r:id="rId50"/>
    <p:sldId id="361" r:id="rId51"/>
    <p:sldId id="312" r:id="rId52"/>
  </p:sldIdLst>
  <p:sldSz cx="9144000" cy="5143500" type="screen16x9"/>
  <p:notesSz cx="6858000" cy="9144000"/>
  <p:defaultTextStyle>
    <a:defPPr>
      <a:defRPr lang="en-US"/>
    </a:defPPr>
    <a:lvl1pPr algn="l" defTabSz="457200" rtl="0" fontAlgn="base">
      <a:spcBef>
        <a:spcPct val="0"/>
      </a:spcBef>
      <a:spcAft>
        <a:spcPct val="0"/>
      </a:spcAft>
      <a:defRPr kern="1200">
        <a:solidFill>
          <a:schemeClr val="tx1"/>
        </a:solidFill>
        <a:latin typeface="Source Sans Pro" charset="0"/>
        <a:ea typeface="ＭＳ Ｐゴシック" charset="-128"/>
        <a:cs typeface="+mn-cs"/>
      </a:defRPr>
    </a:lvl1pPr>
    <a:lvl2pPr marL="457200" algn="l" defTabSz="457200" rtl="0" fontAlgn="base">
      <a:spcBef>
        <a:spcPct val="0"/>
      </a:spcBef>
      <a:spcAft>
        <a:spcPct val="0"/>
      </a:spcAft>
      <a:defRPr kern="1200">
        <a:solidFill>
          <a:schemeClr val="tx1"/>
        </a:solidFill>
        <a:latin typeface="Source Sans Pro" charset="0"/>
        <a:ea typeface="ＭＳ Ｐゴシック" charset="-128"/>
        <a:cs typeface="+mn-cs"/>
      </a:defRPr>
    </a:lvl2pPr>
    <a:lvl3pPr marL="914400" algn="l" defTabSz="457200" rtl="0" fontAlgn="base">
      <a:spcBef>
        <a:spcPct val="0"/>
      </a:spcBef>
      <a:spcAft>
        <a:spcPct val="0"/>
      </a:spcAft>
      <a:defRPr kern="1200">
        <a:solidFill>
          <a:schemeClr val="tx1"/>
        </a:solidFill>
        <a:latin typeface="Source Sans Pro" charset="0"/>
        <a:ea typeface="ＭＳ Ｐゴシック" charset="-128"/>
        <a:cs typeface="+mn-cs"/>
      </a:defRPr>
    </a:lvl3pPr>
    <a:lvl4pPr marL="1371600" algn="l" defTabSz="457200" rtl="0" fontAlgn="base">
      <a:spcBef>
        <a:spcPct val="0"/>
      </a:spcBef>
      <a:spcAft>
        <a:spcPct val="0"/>
      </a:spcAft>
      <a:defRPr kern="1200">
        <a:solidFill>
          <a:schemeClr val="tx1"/>
        </a:solidFill>
        <a:latin typeface="Source Sans Pro" charset="0"/>
        <a:ea typeface="ＭＳ Ｐゴシック" charset="-128"/>
        <a:cs typeface="+mn-cs"/>
      </a:defRPr>
    </a:lvl4pPr>
    <a:lvl5pPr marL="1828800" algn="l" defTabSz="457200" rtl="0" fontAlgn="base">
      <a:spcBef>
        <a:spcPct val="0"/>
      </a:spcBef>
      <a:spcAft>
        <a:spcPct val="0"/>
      </a:spcAft>
      <a:defRPr kern="1200">
        <a:solidFill>
          <a:schemeClr val="tx1"/>
        </a:solidFill>
        <a:latin typeface="Source Sans Pro" charset="0"/>
        <a:ea typeface="ＭＳ Ｐゴシック" charset="-128"/>
        <a:cs typeface="+mn-cs"/>
      </a:defRPr>
    </a:lvl5pPr>
    <a:lvl6pPr marL="2286000" algn="l" defTabSz="914400" rtl="0" eaLnBrk="1" latinLnBrk="0" hangingPunct="1">
      <a:defRPr kern="1200">
        <a:solidFill>
          <a:schemeClr val="tx1"/>
        </a:solidFill>
        <a:latin typeface="Source Sans Pro" charset="0"/>
        <a:ea typeface="ＭＳ Ｐゴシック" charset="-128"/>
        <a:cs typeface="+mn-cs"/>
      </a:defRPr>
    </a:lvl6pPr>
    <a:lvl7pPr marL="2743200" algn="l" defTabSz="914400" rtl="0" eaLnBrk="1" latinLnBrk="0" hangingPunct="1">
      <a:defRPr kern="1200">
        <a:solidFill>
          <a:schemeClr val="tx1"/>
        </a:solidFill>
        <a:latin typeface="Source Sans Pro" charset="0"/>
        <a:ea typeface="ＭＳ Ｐゴシック" charset="-128"/>
        <a:cs typeface="+mn-cs"/>
      </a:defRPr>
    </a:lvl7pPr>
    <a:lvl8pPr marL="3200400" algn="l" defTabSz="914400" rtl="0" eaLnBrk="1" latinLnBrk="0" hangingPunct="1">
      <a:defRPr kern="1200">
        <a:solidFill>
          <a:schemeClr val="tx1"/>
        </a:solidFill>
        <a:latin typeface="Source Sans Pro" charset="0"/>
        <a:ea typeface="ＭＳ Ｐゴシック" charset="-128"/>
        <a:cs typeface="+mn-cs"/>
      </a:defRPr>
    </a:lvl8pPr>
    <a:lvl9pPr marL="3657600" algn="l" defTabSz="914400" rtl="0" eaLnBrk="1" latinLnBrk="0" hangingPunct="1">
      <a:defRPr kern="1200">
        <a:solidFill>
          <a:schemeClr val="tx1"/>
        </a:solidFill>
        <a:latin typeface="Source Sans Pro" charset="0"/>
        <a:ea typeface="ＭＳ Ｐゴシック" charset="-128"/>
        <a:cs typeface="+mn-cs"/>
      </a:defRPr>
    </a:lvl9pPr>
  </p:defaultTextStyle>
  <p:extLst>
    <p:ext uri="{EFAFB233-063F-42B5-8137-9DF3F51BA10A}">
      <p15:sldGuideLst xmlns:p15="http://schemas.microsoft.com/office/powerpoint/2012/main">
        <p15:guide id="1" orient="horz" pos="1620" userDrawn="1">
          <p15:clr>
            <a:srgbClr val="A4A3A4"/>
          </p15:clr>
        </p15:guide>
        <p15:guide id="2" pos="288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000000"/>
        </p14:laserClr>
      </p:ext>
      <p:ext uri="{2FDB2607-1784-4EEB-B798-7EB5836EED8A}">
        <p14:showMediaCtrls xmlns:p14="http://schemas.microsoft.com/office/powerpoint/2010/main" val="1"/>
      </p:ext>
    </p:extLst>
  </p:showPr>
  <p:clrMru>
    <a:srgbClr val="8F2A46"/>
    <a:srgbClr val="7A0000"/>
    <a:srgbClr val="8C1515"/>
    <a:srgbClr val="D6DDD3"/>
    <a:srgbClr val="EDE8DD"/>
    <a:srgbClr val="C2B7A1"/>
    <a:srgbClr val="918873"/>
    <a:srgbClr val="3C3623"/>
    <a:srgbClr val="D0A760"/>
    <a:srgbClr val="434A44"/>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999" autoAdjust="0"/>
    <p:restoredTop sz="94291" autoAdjust="0"/>
  </p:normalViewPr>
  <p:slideViewPr>
    <p:cSldViewPr snapToGrid="0" snapToObjects="1">
      <p:cViewPr varScale="1">
        <p:scale>
          <a:sx n="84" d="100"/>
          <a:sy n="84" d="100"/>
        </p:scale>
        <p:origin x="198" y="78"/>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notesViewPr>
    <p:cSldViewPr snapToGrid="0" snapToObjects="1">
      <p:cViewPr varScale="1">
        <p:scale>
          <a:sx n="55" d="100"/>
          <a:sy n="55" d="100"/>
        </p:scale>
        <p:origin x="2862" y="90"/>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notesMaster" Target="notesMasters/notesMaster1.xml"/><Relationship Id="rId58" Type="http://schemas.openxmlformats.org/officeDocument/2006/relationships/tableStyles" Target="tableStyles.xml"/><Relationship Id="rId5" Type="http://schemas.openxmlformats.org/officeDocument/2006/relationships/slide" Target="slides/slide4.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heme" Target="theme/theme1.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5DE940E-CC8F-4247-9D60-76C274C88F56}" type="doc">
      <dgm:prSet loTypeId="urn:microsoft.com/office/officeart/2005/8/layout/vList6" loCatId="list" qsTypeId="urn:microsoft.com/office/officeart/2005/8/quickstyle/simple1" qsCatId="simple" csTypeId="urn:microsoft.com/office/officeart/2005/8/colors/accent1_2" csCatId="accent1" phldr="1"/>
      <dgm:spPr/>
      <dgm:t>
        <a:bodyPr/>
        <a:lstStyle/>
        <a:p>
          <a:endParaRPr lang="tr-TR"/>
        </a:p>
      </dgm:t>
    </dgm:pt>
    <dgm:pt modelId="{50805C37-37B7-4F59-868C-438992C210C0}">
      <dgm:prSet phldrT="[Text]"/>
      <dgm:spPr/>
      <dgm:t>
        <a:bodyPr/>
        <a:lstStyle/>
        <a:p>
          <a:r>
            <a:rPr lang="tr-TR" b="1" dirty="0">
              <a:solidFill>
                <a:schemeClr val="bg1"/>
              </a:solidFill>
            </a:rPr>
            <a:t>A. Biyolojik/Organik Faktörler</a:t>
          </a:r>
          <a:endParaRPr lang="tr-TR" dirty="0">
            <a:solidFill>
              <a:schemeClr val="bg1"/>
            </a:solidFill>
          </a:endParaRPr>
        </a:p>
      </dgm:t>
    </dgm:pt>
    <dgm:pt modelId="{5FACEDC6-DE8E-4A12-9FAE-41EF0DF16AC4}" type="parTrans" cxnId="{74C25E9D-A41C-40D6-8FA0-B1E29CC7C014}">
      <dgm:prSet/>
      <dgm:spPr/>
      <dgm:t>
        <a:bodyPr/>
        <a:lstStyle/>
        <a:p>
          <a:endParaRPr lang="tr-TR"/>
        </a:p>
      </dgm:t>
    </dgm:pt>
    <dgm:pt modelId="{2994CC6E-4704-49A2-8D10-07DB0C84F9CD}" type="sibTrans" cxnId="{74C25E9D-A41C-40D6-8FA0-B1E29CC7C014}">
      <dgm:prSet/>
      <dgm:spPr/>
      <dgm:t>
        <a:bodyPr/>
        <a:lstStyle/>
        <a:p>
          <a:endParaRPr lang="tr-TR"/>
        </a:p>
      </dgm:t>
    </dgm:pt>
    <dgm:pt modelId="{6F635C24-472C-4085-A03B-AC25A299AB2C}">
      <dgm:prSet phldrT="[Text]"/>
      <dgm:spPr/>
      <dgm:t>
        <a:bodyPr/>
        <a:lstStyle/>
        <a:p>
          <a:r>
            <a:rPr lang="tr-TR" b="1" dirty="0">
              <a:solidFill>
                <a:schemeClr val="tx1"/>
              </a:solidFill>
            </a:rPr>
            <a:t>Genetik ve kromozom bozuklukları</a:t>
          </a:r>
          <a:endParaRPr lang="tr-TR" dirty="0">
            <a:solidFill>
              <a:schemeClr val="tx1"/>
            </a:solidFill>
          </a:endParaRPr>
        </a:p>
      </dgm:t>
    </dgm:pt>
    <dgm:pt modelId="{DF72ECBD-1C84-424B-954D-0ED98B36D084}" type="parTrans" cxnId="{7916DA06-9CA5-4E25-B0C5-B7C6F1E58489}">
      <dgm:prSet/>
      <dgm:spPr/>
      <dgm:t>
        <a:bodyPr/>
        <a:lstStyle/>
        <a:p>
          <a:endParaRPr lang="tr-TR"/>
        </a:p>
      </dgm:t>
    </dgm:pt>
    <dgm:pt modelId="{30D0069D-CEED-45C6-9A7E-B127A7EDF9F4}" type="sibTrans" cxnId="{7916DA06-9CA5-4E25-B0C5-B7C6F1E58489}">
      <dgm:prSet/>
      <dgm:spPr/>
      <dgm:t>
        <a:bodyPr/>
        <a:lstStyle/>
        <a:p>
          <a:endParaRPr lang="tr-TR"/>
        </a:p>
      </dgm:t>
    </dgm:pt>
    <dgm:pt modelId="{AE244844-F8BB-4DE6-816A-7598A07E9A5F}">
      <dgm:prSet phldrT="[Text]"/>
      <dgm:spPr/>
      <dgm:t>
        <a:bodyPr/>
        <a:lstStyle/>
        <a:p>
          <a:r>
            <a:rPr lang="tr-TR" b="1" dirty="0">
              <a:solidFill>
                <a:schemeClr val="bg1"/>
              </a:solidFill>
            </a:rPr>
            <a:t>B. Çevresel/Psikososyal Faktörler</a:t>
          </a:r>
          <a:endParaRPr lang="tr-TR" dirty="0">
            <a:solidFill>
              <a:schemeClr val="bg1"/>
            </a:solidFill>
          </a:endParaRPr>
        </a:p>
      </dgm:t>
    </dgm:pt>
    <dgm:pt modelId="{B1ECF522-2F44-4F08-BFD0-E34C5B207190}" type="parTrans" cxnId="{A6BD5CF0-CADD-4784-90C8-CECCFC9F0717}">
      <dgm:prSet/>
      <dgm:spPr/>
      <dgm:t>
        <a:bodyPr/>
        <a:lstStyle/>
        <a:p>
          <a:endParaRPr lang="tr-TR"/>
        </a:p>
      </dgm:t>
    </dgm:pt>
    <dgm:pt modelId="{FA2BE2C3-C97B-4AC3-A96F-1B0E75119731}" type="sibTrans" cxnId="{A6BD5CF0-CADD-4784-90C8-CECCFC9F0717}">
      <dgm:prSet/>
      <dgm:spPr/>
      <dgm:t>
        <a:bodyPr/>
        <a:lstStyle/>
        <a:p>
          <a:endParaRPr lang="tr-TR"/>
        </a:p>
      </dgm:t>
    </dgm:pt>
    <dgm:pt modelId="{712826EE-F96F-4568-9503-DD7AD169B119}">
      <dgm:prSet phldrT="[Text]"/>
      <dgm:spPr/>
      <dgm:t>
        <a:bodyPr/>
        <a:lstStyle/>
        <a:p>
          <a:r>
            <a:rPr lang="tr-TR" b="1" dirty="0">
              <a:solidFill>
                <a:schemeClr val="tx1"/>
              </a:solidFill>
            </a:rPr>
            <a:t>Düşük sosyoekonomik düzey ve yoksulluk</a:t>
          </a:r>
          <a:endParaRPr lang="tr-TR" dirty="0">
            <a:solidFill>
              <a:schemeClr val="tx1"/>
            </a:solidFill>
          </a:endParaRPr>
        </a:p>
      </dgm:t>
    </dgm:pt>
    <dgm:pt modelId="{D7775486-9EAF-450F-8314-4DE64433B5C9}" type="parTrans" cxnId="{3E7BA181-19F5-4065-A722-926DE30A57E3}">
      <dgm:prSet/>
      <dgm:spPr/>
      <dgm:t>
        <a:bodyPr/>
        <a:lstStyle/>
        <a:p>
          <a:endParaRPr lang="tr-TR"/>
        </a:p>
      </dgm:t>
    </dgm:pt>
    <dgm:pt modelId="{6E47A66B-6F7C-412E-B203-8C21B80D9603}" type="sibTrans" cxnId="{3E7BA181-19F5-4065-A722-926DE30A57E3}">
      <dgm:prSet/>
      <dgm:spPr/>
      <dgm:t>
        <a:bodyPr/>
        <a:lstStyle/>
        <a:p>
          <a:endParaRPr lang="tr-TR"/>
        </a:p>
      </dgm:t>
    </dgm:pt>
    <dgm:pt modelId="{95E1EDA0-B331-4433-B799-05CA3EA6E07D}">
      <dgm:prSet/>
      <dgm:spPr/>
      <dgm:t>
        <a:bodyPr/>
        <a:lstStyle/>
        <a:p>
          <a:r>
            <a:rPr lang="tr-TR" b="1" dirty="0">
              <a:solidFill>
                <a:schemeClr val="tx1"/>
              </a:solidFill>
            </a:rPr>
            <a:t>Anneye ilişkin faktörler</a:t>
          </a:r>
        </a:p>
      </dgm:t>
    </dgm:pt>
    <dgm:pt modelId="{9AB8EE84-7008-401B-8A2F-45574E983659}" type="parTrans" cxnId="{A287AFAE-1980-4544-9868-18EBE726E92D}">
      <dgm:prSet/>
      <dgm:spPr/>
      <dgm:t>
        <a:bodyPr/>
        <a:lstStyle/>
        <a:p>
          <a:endParaRPr lang="tr-TR"/>
        </a:p>
      </dgm:t>
    </dgm:pt>
    <dgm:pt modelId="{1D2F1875-E5B0-474A-BF98-BFCA4CCE9004}" type="sibTrans" cxnId="{A287AFAE-1980-4544-9868-18EBE726E92D}">
      <dgm:prSet/>
      <dgm:spPr/>
      <dgm:t>
        <a:bodyPr/>
        <a:lstStyle/>
        <a:p>
          <a:endParaRPr lang="tr-TR"/>
        </a:p>
      </dgm:t>
    </dgm:pt>
    <dgm:pt modelId="{60EC7E3D-1C2A-4A26-BF7E-5DB71472123D}">
      <dgm:prSet/>
      <dgm:spPr/>
      <dgm:t>
        <a:bodyPr/>
        <a:lstStyle/>
        <a:p>
          <a:r>
            <a:rPr lang="tr-TR" b="1" dirty="0">
              <a:solidFill>
                <a:schemeClr val="tx1"/>
              </a:solidFill>
            </a:rPr>
            <a:t>Madde kullanımı (alkol, sigara ve uyuşturucu)</a:t>
          </a:r>
        </a:p>
      </dgm:t>
    </dgm:pt>
    <dgm:pt modelId="{D814CA22-B344-4925-97C4-19F2A5631E15}" type="parTrans" cxnId="{C680DA48-39B2-4485-8E82-0F0ADF922C09}">
      <dgm:prSet/>
      <dgm:spPr/>
      <dgm:t>
        <a:bodyPr/>
        <a:lstStyle/>
        <a:p>
          <a:endParaRPr lang="tr-TR"/>
        </a:p>
      </dgm:t>
    </dgm:pt>
    <dgm:pt modelId="{2DA2CE0C-7A94-4D01-8F10-191B7D6773F9}" type="sibTrans" cxnId="{C680DA48-39B2-4485-8E82-0F0ADF922C09}">
      <dgm:prSet/>
      <dgm:spPr/>
      <dgm:t>
        <a:bodyPr/>
        <a:lstStyle/>
        <a:p>
          <a:endParaRPr lang="tr-TR"/>
        </a:p>
      </dgm:t>
    </dgm:pt>
    <dgm:pt modelId="{0E2AEAE5-B29F-40E8-9992-B1F711BF68D6}">
      <dgm:prSet/>
      <dgm:spPr/>
      <dgm:t>
        <a:bodyPr/>
        <a:lstStyle/>
        <a:p>
          <a:r>
            <a:rPr lang="tr-TR" b="1">
              <a:solidFill>
                <a:schemeClr val="tx1"/>
              </a:solidFill>
            </a:rPr>
            <a:t>Teratojenler</a:t>
          </a:r>
          <a:endParaRPr lang="tr-TR" b="1" dirty="0">
            <a:solidFill>
              <a:schemeClr val="tx1"/>
            </a:solidFill>
          </a:endParaRPr>
        </a:p>
      </dgm:t>
    </dgm:pt>
    <dgm:pt modelId="{D597128F-4270-4BDC-981A-7B1593D04F93}" type="parTrans" cxnId="{34BF3BEA-609E-48CD-8A08-287A3D89D9EB}">
      <dgm:prSet/>
      <dgm:spPr/>
      <dgm:t>
        <a:bodyPr/>
        <a:lstStyle/>
        <a:p>
          <a:endParaRPr lang="tr-TR"/>
        </a:p>
      </dgm:t>
    </dgm:pt>
    <dgm:pt modelId="{CD620A97-5556-486B-B2A1-09CABB2C2C57}" type="sibTrans" cxnId="{34BF3BEA-609E-48CD-8A08-287A3D89D9EB}">
      <dgm:prSet/>
      <dgm:spPr/>
      <dgm:t>
        <a:bodyPr/>
        <a:lstStyle/>
        <a:p>
          <a:endParaRPr lang="tr-TR"/>
        </a:p>
      </dgm:t>
    </dgm:pt>
    <dgm:pt modelId="{0AB4FB0F-1DF7-4CD1-A2F8-65B40E5FD880}">
      <dgm:prSet/>
      <dgm:spPr/>
      <dgm:t>
        <a:bodyPr/>
        <a:lstStyle/>
        <a:p>
          <a:r>
            <a:rPr lang="tr-TR" b="1" dirty="0">
              <a:solidFill>
                <a:schemeClr val="tx1"/>
              </a:solidFill>
            </a:rPr>
            <a:t>Rh uyuşmazlığı</a:t>
          </a:r>
        </a:p>
      </dgm:t>
    </dgm:pt>
    <dgm:pt modelId="{BB762129-ACB3-4626-BCF8-DBEF2DDBA419}" type="parTrans" cxnId="{36DCF272-0705-4EF8-9F4F-8CA5D658F9B6}">
      <dgm:prSet/>
      <dgm:spPr/>
      <dgm:t>
        <a:bodyPr/>
        <a:lstStyle/>
        <a:p>
          <a:endParaRPr lang="tr-TR"/>
        </a:p>
      </dgm:t>
    </dgm:pt>
    <dgm:pt modelId="{86FDFEA7-4874-4E1A-9F24-72DDA9614FBA}" type="sibTrans" cxnId="{36DCF272-0705-4EF8-9F4F-8CA5D658F9B6}">
      <dgm:prSet/>
      <dgm:spPr/>
      <dgm:t>
        <a:bodyPr/>
        <a:lstStyle/>
        <a:p>
          <a:endParaRPr lang="tr-TR"/>
        </a:p>
      </dgm:t>
    </dgm:pt>
    <dgm:pt modelId="{FD5CCE34-5B7A-4AB6-B349-13BCC70DC454}">
      <dgm:prSet/>
      <dgm:spPr/>
      <dgm:t>
        <a:bodyPr/>
        <a:lstStyle/>
        <a:p>
          <a:r>
            <a:rPr lang="tr-TR" b="1" dirty="0">
              <a:solidFill>
                <a:schemeClr val="tx1"/>
              </a:solidFill>
            </a:rPr>
            <a:t>Düşük doğum ağırlığı ve prematüre doğum</a:t>
          </a:r>
        </a:p>
      </dgm:t>
    </dgm:pt>
    <dgm:pt modelId="{04C970C3-905E-47B1-874E-70F70452D1A8}" type="parTrans" cxnId="{5C00A473-E4CB-40F8-BBC4-47238D44DE55}">
      <dgm:prSet/>
      <dgm:spPr/>
      <dgm:t>
        <a:bodyPr/>
        <a:lstStyle/>
        <a:p>
          <a:endParaRPr lang="tr-TR"/>
        </a:p>
      </dgm:t>
    </dgm:pt>
    <dgm:pt modelId="{88BED72D-F5B1-4156-A472-660387206F9D}" type="sibTrans" cxnId="{5C00A473-E4CB-40F8-BBC4-47238D44DE55}">
      <dgm:prSet/>
      <dgm:spPr/>
      <dgm:t>
        <a:bodyPr/>
        <a:lstStyle/>
        <a:p>
          <a:endParaRPr lang="tr-TR"/>
        </a:p>
      </dgm:t>
    </dgm:pt>
    <dgm:pt modelId="{12AA47AF-CD8C-4906-95A6-4C38EFE1730D}">
      <dgm:prSet/>
      <dgm:spPr/>
      <dgm:t>
        <a:bodyPr/>
        <a:lstStyle/>
        <a:p>
          <a:r>
            <a:rPr lang="tr-TR" b="1" dirty="0">
              <a:solidFill>
                <a:schemeClr val="tx1"/>
              </a:solidFill>
            </a:rPr>
            <a:t>Yetersiz beslenme</a:t>
          </a:r>
        </a:p>
      </dgm:t>
    </dgm:pt>
    <dgm:pt modelId="{CEED1485-0170-4E9D-A621-0D4F4FB3DA4B}" type="parTrans" cxnId="{9B9CC6D3-25AD-4246-BEDF-CDC97FB80809}">
      <dgm:prSet/>
      <dgm:spPr/>
      <dgm:t>
        <a:bodyPr/>
        <a:lstStyle/>
        <a:p>
          <a:endParaRPr lang="tr-TR"/>
        </a:p>
      </dgm:t>
    </dgm:pt>
    <dgm:pt modelId="{0122B066-A619-42BA-B252-F52CFF0792B9}" type="sibTrans" cxnId="{9B9CC6D3-25AD-4246-BEDF-CDC97FB80809}">
      <dgm:prSet/>
      <dgm:spPr/>
      <dgm:t>
        <a:bodyPr/>
        <a:lstStyle/>
        <a:p>
          <a:endParaRPr lang="tr-TR"/>
        </a:p>
      </dgm:t>
    </dgm:pt>
    <dgm:pt modelId="{0D1C7499-13DA-488A-AE05-436EF114AF17}">
      <dgm:prSet/>
      <dgm:spPr/>
      <dgm:t>
        <a:bodyPr/>
        <a:lstStyle/>
        <a:p>
          <a:r>
            <a:rPr lang="tr-TR" b="1" dirty="0">
              <a:solidFill>
                <a:schemeClr val="tx1"/>
              </a:solidFill>
            </a:rPr>
            <a:t>Kazalar, travmalar ve hastalıklar</a:t>
          </a:r>
        </a:p>
      </dgm:t>
    </dgm:pt>
    <dgm:pt modelId="{CE0ABFCA-4A22-48A8-8497-942F35B2BB4E}" type="parTrans" cxnId="{91408AA9-046D-4073-8CC9-D7ED1E909BCB}">
      <dgm:prSet/>
      <dgm:spPr/>
      <dgm:t>
        <a:bodyPr/>
        <a:lstStyle/>
        <a:p>
          <a:endParaRPr lang="tr-TR"/>
        </a:p>
      </dgm:t>
    </dgm:pt>
    <dgm:pt modelId="{2CE59ED2-4081-4356-89B2-49953FFF1E0F}" type="sibTrans" cxnId="{91408AA9-046D-4073-8CC9-D7ED1E909BCB}">
      <dgm:prSet/>
      <dgm:spPr/>
      <dgm:t>
        <a:bodyPr/>
        <a:lstStyle/>
        <a:p>
          <a:endParaRPr lang="tr-TR"/>
        </a:p>
      </dgm:t>
    </dgm:pt>
    <dgm:pt modelId="{3B1B232A-F9BC-4900-97BC-D1946FC4AF85}">
      <dgm:prSet/>
      <dgm:spPr/>
      <dgm:t>
        <a:bodyPr/>
        <a:lstStyle/>
        <a:p>
          <a:r>
            <a:rPr lang="tr-TR" b="1" dirty="0">
              <a:solidFill>
                <a:schemeClr val="tx1"/>
              </a:solidFill>
            </a:rPr>
            <a:t>Çocuk istismarı ve ihmali</a:t>
          </a:r>
        </a:p>
      </dgm:t>
    </dgm:pt>
    <dgm:pt modelId="{981FFB80-582C-413F-BF52-FA7AB5FA6D05}" type="parTrans" cxnId="{4022A806-1F42-44DD-9665-662A362ECC69}">
      <dgm:prSet/>
      <dgm:spPr/>
      <dgm:t>
        <a:bodyPr/>
        <a:lstStyle/>
        <a:p>
          <a:endParaRPr lang="tr-TR"/>
        </a:p>
      </dgm:t>
    </dgm:pt>
    <dgm:pt modelId="{A7617B0A-EBF7-4A7F-8E97-122276409A1F}" type="sibTrans" cxnId="{4022A806-1F42-44DD-9665-662A362ECC69}">
      <dgm:prSet/>
      <dgm:spPr/>
      <dgm:t>
        <a:bodyPr/>
        <a:lstStyle/>
        <a:p>
          <a:endParaRPr lang="tr-TR"/>
        </a:p>
      </dgm:t>
    </dgm:pt>
    <dgm:pt modelId="{5928EAF5-8C94-4885-A709-8C715E5102B4}">
      <dgm:prSet/>
      <dgm:spPr/>
      <dgm:t>
        <a:bodyPr/>
        <a:lstStyle/>
        <a:p>
          <a:r>
            <a:rPr lang="tr-TR" b="1" dirty="0">
              <a:solidFill>
                <a:schemeClr val="tx1"/>
              </a:solidFill>
            </a:rPr>
            <a:t>Anne-bebek etkileşimi ve bağlılık</a:t>
          </a:r>
        </a:p>
      </dgm:t>
    </dgm:pt>
    <dgm:pt modelId="{FF91FFDC-78B6-4458-9D3F-593A141F4BE1}" type="parTrans" cxnId="{AB26D1D3-11EC-4A2B-9A4B-96FF90C9FB21}">
      <dgm:prSet/>
      <dgm:spPr/>
      <dgm:t>
        <a:bodyPr/>
        <a:lstStyle/>
        <a:p>
          <a:endParaRPr lang="tr-TR"/>
        </a:p>
      </dgm:t>
    </dgm:pt>
    <dgm:pt modelId="{E9825576-FEBB-45B5-A39C-D1F9CC78A5A8}" type="sibTrans" cxnId="{AB26D1D3-11EC-4A2B-9A4B-96FF90C9FB21}">
      <dgm:prSet/>
      <dgm:spPr/>
      <dgm:t>
        <a:bodyPr/>
        <a:lstStyle/>
        <a:p>
          <a:endParaRPr lang="tr-TR"/>
        </a:p>
      </dgm:t>
    </dgm:pt>
    <dgm:pt modelId="{9A3F950F-EB83-4B35-B144-74FFA1AB6058}" type="pres">
      <dgm:prSet presAssocID="{95DE940E-CC8F-4247-9D60-76C274C88F56}" presName="Name0" presStyleCnt="0">
        <dgm:presLayoutVars>
          <dgm:dir/>
          <dgm:animLvl val="lvl"/>
          <dgm:resizeHandles/>
        </dgm:presLayoutVars>
      </dgm:prSet>
      <dgm:spPr/>
    </dgm:pt>
    <dgm:pt modelId="{54F7D758-73A5-4109-8320-989CBFF2209F}" type="pres">
      <dgm:prSet presAssocID="{50805C37-37B7-4F59-868C-438992C210C0}" presName="linNode" presStyleCnt="0"/>
      <dgm:spPr/>
    </dgm:pt>
    <dgm:pt modelId="{A575BA84-968B-4A0F-9452-CF84FA108E3F}" type="pres">
      <dgm:prSet presAssocID="{50805C37-37B7-4F59-868C-438992C210C0}" presName="parentShp" presStyleLbl="node1" presStyleIdx="0" presStyleCnt="2">
        <dgm:presLayoutVars>
          <dgm:bulletEnabled val="1"/>
        </dgm:presLayoutVars>
      </dgm:prSet>
      <dgm:spPr/>
    </dgm:pt>
    <dgm:pt modelId="{ACD0DB54-3389-4C28-801E-FA91A277D46B}" type="pres">
      <dgm:prSet presAssocID="{50805C37-37B7-4F59-868C-438992C210C0}" presName="childShp" presStyleLbl="bgAccFollowNode1" presStyleIdx="0" presStyleCnt="2">
        <dgm:presLayoutVars>
          <dgm:bulletEnabled val="1"/>
        </dgm:presLayoutVars>
      </dgm:prSet>
      <dgm:spPr/>
    </dgm:pt>
    <dgm:pt modelId="{A572C619-66B3-46DF-81D3-451D66D3AF49}" type="pres">
      <dgm:prSet presAssocID="{2994CC6E-4704-49A2-8D10-07DB0C84F9CD}" presName="spacing" presStyleCnt="0"/>
      <dgm:spPr/>
    </dgm:pt>
    <dgm:pt modelId="{584F60C2-614F-4502-A2A9-23A865624350}" type="pres">
      <dgm:prSet presAssocID="{AE244844-F8BB-4DE6-816A-7598A07E9A5F}" presName="linNode" presStyleCnt="0"/>
      <dgm:spPr/>
    </dgm:pt>
    <dgm:pt modelId="{10EF3D0C-6ED5-4BBE-98AD-58D9554158F1}" type="pres">
      <dgm:prSet presAssocID="{AE244844-F8BB-4DE6-816A-7598A07E9A5F}" presName="parentShp" presStyleLbl="node1" presStyleIdx="1" presStyleCnt="2">
        <dgm:presLayoutVars>
          <dgm:bulletEnabled val="1"/>
        </dgm:presLayoutVars>
      </dgm:prSet>
      <dgm:spPr/>
    </dgm:pt>
    <dgm:pt modelId="{3338BBDA-4F4A-402E-A5FC-C271AE328784}" type="pres">
      <dgm:prSet presAssocID="{AE244844-F8BB-4DE6-816A-7598A07E9A5F}" presName="childShp" presStyleLbl="bgAccFollowNode1" presStyleIdx="1" presStyleCnt="2">
        <dgm:presLayoutVars>
          <dgm:bulletEnabled val="1"/>
        </dgm:presLayoutVars>
      </dgm:prSet>
      <dgm:spPr/>
    </dgm:pt>
  </dgm:ptLst>
  <dgm:cxnLst>
    <dgm:cxn modelId="{3282D600-ABE8-46D2-B931-69C64B6FA832}" type="presOf" srcId="{0D1C7499-13DA-488A-AE05-436EF114AF17}" destId="{3338BBDA-4F4A-402E-A5FC-C271AE328784}" srcOrd="0" destOrd="2" presId="urn:microsoft.com/office/officeart/2005/8/layout/vList6"/>
    <dgm:cxn modelId="{4022A806-1F42-44DD-9665-662A362ECC69}" srcId="{AE244844-F8BB-4DE6-816A-7598A07E9A5F}" destId="{3B1B232A-F9BC-4900-97BC-D1946FC4AF85}" srcOrd="3" destOrd="0" parTransId="{981FFB80-582C-413F-BF52-FA7AB5FA6D05}" sibTransId="{A7617B0A-EBF7-4A7F-8E97-122276409A1F}"/>
    <dgm:cxn modelId="{7916DA06-9CA5-4E25-B0C5-B7C6F1E58489}" srcId="{50805C37-37B7-4F59-868C-438992C210C0}" destId="{6F635C24-472C-4085-A03B-AC25A299AB2C}" srcOrd="0" destOrd="0" parTransId="{DF72ECBD-1C84-424B-954D-0ED98B36D084}" sibTransId="{30D0069D-CEED-45C6-9A7E-B127A7EDF9F4}"/>
    <dgm:cxn modelId="{3C1D2413-267F-4F85-8366-AC3C893481F4}" type="presOf" srcId="{FD5CCE34-5B7A-4AB6-B349-13BCC70DC454}" destId="{ACD0DB54-3389-4C28-801E-FA91A277D46B}" srcOrd="0" destOrd="5" presId="urn:microsoft.com/office/officeart/2005/8/layout/vList6"/>
    <dgm:cxn modelId="{6E008918-905B-4843-BE33-9CF389D75B97}" type="presOf" srcId="{95E1EDA0-B331-4433-B799-05CA3EA6E07D}" destId="{ACD0DB54-3389-4C28-801E-FA91A277D46B}" srcOrd="0" destOrd="1" presId="urn:microsoft.com/office/officeart/2005/8/layout/vList6"/>
    <dgm:cxn modelId="{5D0B372C-4073-46C4-950B-D3999191302E}" type="presOf" srcId="{95DE940E-CC8F-4247-9D60-76C274C88F56}" destId="{9A3F950F-EB83-4B35-B144-74FFA1AB6058}" srcOrd="0" destOrd="0" presId="urn:microsoft.com/office/officeart/2005/8/layout/vList6"/>
    <dgm:cxn modelId="{49D9512E-AC40-40EA-B23F-4DA3373DF8D1}" type="presOf" srcId="{50805C37-37B7-4F59-868C-438992C210C0}" destId="{A575BA84-968B-4A0F-9452-CF84FA108E3F}" srcOrd="0" destOrd="0" presId="urn:microsoft.com/office/officeart/2005/8/layout/vList6"/>
    <dgm:cxn modelId="{DD314F47-372B-45FC-9719-054EE42D3AC1}" type="presOf" srcId="{6F635C24-472C-4085-A03B-AC25A299AB2C}" destId="{ACD0DB54-3389-4C28-801E-FA91A277D46B}" srcOrd="0" destOrd="0" presId="urn:microsoft.com/office/officeart/2005/8/layout/vList6"/>
    <dgm:cxn modelId="{C680DA48-39B2-4485-8E82-0F0ADF922C09}" srcId="{50805C37-37B7-4F59-868C-438992C210C0}" destId="{60EC7E3D-1C2A-4A26-BF7E-5DB71472123D}" srcOrd="2" destOrd="0" parTransId="{D814CA22-B344-4925-97C4-19F2A5631E15}" sibTransId="{2DA2CE0C-7A94-4D01-8F10-191B7D6773F9}"/>
    <dgm:cxn modelId="{1F858551-9C1A-41EA-A441-806199964C6B}" type="presOf" srcId="{0E2AEAE5-B29F-40E8-9992-B1F711BF68D6}" destId="{ACD0DB54-3389-4C28-801E-FA91A277D46B}" srcOrd="0" destOrd="3" presId="urn:microsoft.com/office/officeart/2005/8/layout/vList6"/>
    <dgm:cxn modelId="{36DCF272-0705-4EF8-9F4F-8CA5D658F9B6}" srcId="{50805C37-37B7-4F59-868C-438992C210C0}" destId="{0AB4FB0F-1DF7-4CD1-A2F8-65B40E5FD880}" srcOrd="4" destOrd="0" parTransId="{BB762129-ACB3-4626-BCF8-DBEF2DDBA419}" sibTransId="{86FDFEA7-4874-4E1A-9F24-72DDA9614FBA}"/>
    <dgm:cxn modelId="{5C00A473-E4CB-40F8-BBC4-47238D44DE55}" srcId="{50805C37-37B7-4F59-868C-438992C210C0}" destId="{FD5CCE34-5B7A-4AB6-B349-13BCC70DC454}" srcOrd="5" destOrd="0" parTransId="{04C970C3-905E-47B1-874E-70F70452D1A8}" sibTransId="{88BED72D-F5B1-4156-A472-660387206F9D}"/>
    <dgm:cxn modelId="{127EE55A-55E9-4086-A725-F7243BAA75D1}" type="presOf" srcId="{0AB4FB0F-1DF7-4CD1-A2F8-65B40E5FD880}" destId="{ACD0DB54-3389-4C28-801E-FA91A277D46B}" srcOrd="0" destOrd="4" presId="urn:microsoft.com/office/officeart/2005/8/layout/vList6"/>
    <dgm:cxn modelId="{22BE5B80-6FC3-4813-BF43-0B09864DDEB4}" type="presOf" srcId="{AE244844-F8BB-4DE6-816A-7598A07E9A5F}" destId="{10EF3D0C-6ED5-4BBE-98AD-58D9554158F1}" srcOrd="0" destOrd="0" presId="urn:microsoft.com/office/officeart/2005/8/layout/vList6"/>
    <dgm:cxn modelId="{3E7BA181-19F5-4065-A722-926DE30A57E3}" srcId="{AE244844-F8BB-4DE6-816A-7598A07E9A5F}" destId="{712826EE-F96F-4568-9503-DD7AD169B119}" srcOrd="0" destOrd="0" parTransId="{D7775486-9EAF-450F-8314-4DE64433B5C9}" sibTransId="{6E47A66B-6F7C-412E-B203-8C21B80D9603}"/>
    <dgm:cxn modelId="{9E662683-2613-479F-8A03-544EED83BCCD}" type="presOf" srcId="{60EC7E3D-1C2A-4A26-BF7E-5DB71472123D}" destId="{ACD0DB54-3389-4C28-801E-FA91A277D46B}" srcOrd="0" destOrd="2" presId="urn:microsoft.com/office/officeart/2005/8/layout/vList6"/>
    <dgm:cxn modelId="{5A919686-4B29-4608-B783-6B666549C263}" type="presOf" srcId="{5928EAF5-8C94-4885-A709-8C715E5102B4}" destId="{3338BBDA-4F4A-402E-A5FC-C271AE328784}" srcOrd="0" destOrd="4" presId="urn:microsoft.com/office/officeart/2005/8/layout/vList6"/>
    <dgm:cxn modelId="{C4C9B394-2731-4A30-9CAD-6C51F7D009BF}" type="presOf" srcId="{12AA47AF-CD8C-4906-95A6-4C38EFE1730D}" destId="{3338BBDA-4F4A-402E-A5FC-C271AE328784}" srcOrd="0" destOrd="1" presId="urn:microsoft.com/office/officeart/2005/8/layout/vList6"/>
    <dgm:cxn modelId="{5BEF0796-62C9-4C32-9A9C-16398C5DD62C}" type="presOf" srcId="{712826EE-F96F-4568-9503-DD7AD169B119}" destId="{3338BBDA-4F4A-402E-A5FC-C271AE328784}" srcOrd="0" destOrd="0" presId="urn:microsoft.com/office/officeart/2005/8/layout/vList6"/>
    <dgm:cxn modelId="{74C25E9D-A41C-40D6-8FA0-B1E29CC7C014}" srcId="{95DE940E-CC8F-4247-9D60-76C274C88F56}" destId="{50805C37-37B7-4F59-868C-438992C210C0}" srcOrd="0" destOrd="0" parTransId="{5FACEDC6-DE8E-4A12-9FAE-41EF0DF16AC4}" sibTransId="{2994CC6E-4704-49A2-8D10-07DB0C84F9CD}"/>
    <dgm:cxn modelId="{91408AA9-046D-4073-8CC9-D7ED1E909BCB}" srcId="{AE244844-F8BB-4DE6-816A-7598A07E9A5F}" destId="{0D1C7499-13DA-488A-AE05-436EF114AF17}" srcOrd="2" destOrd="0" parTransId="{CE0ABFCA-4A22-48A8-8497-942F35B2BB4E}" sibTransId="{2CE59ED2-4081-4356-89B2-49953FFF1E0F}"/>
    <dgm:cxn modelId="{A287AFAE-1980-4544-9868-18EBE726E92D}" srcId="{50805C37-37B7-4F59-868C-438992C210C0}" destId="{95E1EDA0-B331-4433-B799-05CA3EA6E07D}" srcOrd="1" destOrd="0" parTransId="{9AB8EE84-7008-401B-8A2F-45574E983659}" sibTransId="{1D2F1875-E5B0-474A-BF98-BFCA4CCE9004}"/>
    <dgm:cxn modelId="{9B9CC6D3-25AD-4246-BEDF-CDC97FB80809}" srcId="{AE244844-F8BB-4DE6-816A-7598A07E9A5F}" destId="{12AA47AF-CD8C-4906-95A6-4C38EFE1730D}" srcOrd="1" destOrd="0" parTransId="{CEED1485-0170-4E9D-A621-0D4F4FB3DA4B}" sibTransId="{0122B066-A619-42BA-B252-F52CFF0792B9}"/>
    <dgm:cxn modelId="{AB26D1D3-11EC-4A2B-9A4B-96FF90C9FB21}" srcId="{AE244844-F8BB-4DE6-816A-7598A07E9A5F}" destId="{5928EAF5-8C94-4885-A709-8C715E5102B4}" srcOrd="4" destOrd="0" parTransId="{FF91FFDC-78B6-4458-9D3F-593A141F4BE1}" sibTransId="{E9825576-FEBB-45B5-A39C-D1F9CC78A5A8}"/>
    <dgm:cxn modelId="{8E7A74E8-B3FF-4502-95FC-10D915D8B980}" type="presOf" srcId="{3B1B232A-F9BC-4900-97BC-D1946FC4AF85}" destId="{3338BBDA-4F4A-402E-A5FC-C271AE328784}" srcOrd="0" destOrd="3" presId="urn:microsoft.com/office/officeart/2005/8/layout/vList6"/>
    <dgm:cxn modelId="{34BF3BEA-609E-48CD-8A08-287A3D89D9EB}" srcId="{50805C37-37B7-4F59-868C-438992C210C0}" destId="{0E2AEAE5-B29F-40E8-9992-B1F711BF68D6}" srcOrd="3" destOrd="0" parTransId="{D597128F-4270-4BDC-981A-7B1593D04F93}" sibTransId="{CD620A97-5556-486B-B2A1-09CABB2C2C57}"/>
    <dgm:cxn modelId="{A6BD5CF0-CADD-4784-90C8-CECCFC9F0717}" srcId="{95DE940E-CC8F-4247-9D60-76C274C88F56}" destId="{AE244844-F8BB-4DE6-816A-7598A07E9A5F}" srcOrd="1" destOrd="0" parTransId="{B1ECF522-2F44-4F08-BFD0-E34C5B207190}" sibTransId="{FA2BE2C3-C97B-4AC3-A96F-1B0E75119731}"/>
    <dgm:cxn modelId="{E8033867-47AD-428C-839F-8230DF6E571F}" type="presParOf" srcId="{9A3F950F-EB83-4B35-B144-74FFA1AB6058}" destId="{54F7D758-73A5-4109-8320-989CBFF2209F}" srcOrd="0" destOrd="0" presId="urn:microsoft.com/office/officeart/2005/8/layout/vList6"/>
    <dgm:cxn modelId="{E1EF38D1-D641-4055-8DA7-DD7A23B7BDC7}" type="presParOf" srcId="{54F7D758-73A5-4109-8320-989CBFF2209F}" destId="{A575BA84-968B-4A0F-9452-CF84FA108E3F}" srcOrd="0" destOrd="0" presId="urn:microsoft.com/office/officeart/2005/8/layout/vList6"/>
    <dgm:cxn modelId="{DB4992DB-46DF-4782-9998-AEAFC7B543E4}" type="presParOf" srcId="{54F7D758-73A5-4109-8320-989CBFF2209F}" destId="{ACD0DB54-3389-4C28-801E-FA91A277D46B}" srcOrd="1" destOrd="0" presId="urn:microsoft.com/office/officeart/2005/8/layout/vList6"/>
    <dgm:cxn modelId="{A7003F83-D2CB-4B52-B556-8EFBB1C93184}" type="presParOf" srcId="{9A3F950F-EB83-4B35-B144-74FFA1AB6058}" destId="{A572C619-66B3-46DF-81D3-451D66D3AF49}" srcOrd="1" destOrd="0" presId="urn:microsoft.com/office/officeart/2005/8/layout/vList6"/>
    <dgm:cxn modelId="{CC2D2430-11F5-4563-9AD8-F3E4C9ABD1A0}" type="presParOf" srcId="{9A3F950F-EB83-4B35-B144-74FFA1AB6058}" destId="{584F60C2-614F-4502-A2A9-23A865624350}" srcOrd="2" destOrd="0" presId="urn:microsoft.com/office/officeart/2005/8/layout/vList6"/>
    <dgm:cxn modelId="{2AF4CBD8-88CD-4983-BDC2-AF0449DE9537}" type="presParOf" srcId="{584F60C2-614F-4502-A2A9-23A865624350}" destId="{10EF3D0C-6ED5-4BBE-98AD-58D9554158F1}" srcOrd="0" destOrd="0" presId="urn:microsoft.com/office/officeart/2005/8/layout/vList6"/>
    <dgm:cxn modelId="{741DFF99-6C43-4C99-B5FD-B35CE2915272}" type="presParOf" srcId="{584F60C2-614F-4502-A2A9-23A865624350}" destId="{3338BBDA-4F4A-402E-A5FC-C271AE328784}" srcOrd="1" destOrd="0" presId="urn:microsoft.com/office/officeart/2005/8/layout/vList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CD0DB54-3389-4C28-801E-FA91A277D46B}">
      <dsp:nvSpPr>
        <dsp:cNvPr id="0" name=""/>
        <dsp:cNvSpPr/>
      </dsp:nvSpPr>
      <dsp:spPr>
        <a:xfrm>
          <a:off x="3080385" y="458"/>
          <a:ext cx="4620577" cy="1789658"/>
        </a:xfrm>
        <a:prstGeom prst="rightArrow">
          <a:avLst>
            <a:gd name="adj1" fmla="val 75000"/>
            <a:gd name="adj2" fmla="val 50000"/>
          </a:avLst>
        </a:prstGeom>
        <a:solidFill>
          <a:schemeClr val="accent1">
            <a:alpha val="90000"/>
            <a:tint val="40000"/>
            <a:hueOff val="0"/>
            <a:satOff val="0"/>
            <a:lumOff val="0"/>
            <a:alphaOff val="0"/>
          </a:schemeClr>
        </a:solidFill>
        <a:ln w="26425"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255" tIns="8255" rIns="8255" bIns="8255" numCol="1" spcCol="1270" anchor="t" anchorCtr="0">
          <a:noAutofit/>
        </a:bodyPr>
        <a:lstStyle/>
        <a:p>
          <a:pPr marL="114300" lvl="1" indent="-114300" algn="l" defTabSz="577850">
            <a:lnSpc>
              <a:spcPct val="90000"/>
            </a:lnSpc>
            <a:spcBef>
              <a:spcPct val="0"/>
            </a:spcBef>
            <a:spcAft>
              <a:spcPct val="15000"/>
            </a:spcAft>
            <a:buChar char="•"/>
          </a:pPr>
          <a:r>
            <a:rPr lang="tr-TR" sz="1300" b="1" kern="1200" dirty="0">
              <a:solidFill>
                <a:schemeClr val="tx1"/>
              </a:solidFill>
            </a:rPr>
            <a:t>Genetik ve kromozom bozuklukları</a:t>
          </a:r>
          <a:endParaRPr lang="tr-TR" sz="1300" kern="1200" dirty="0">
            <a:solidFill>
              <a:schemeClr val="tx1"/>
            </a:solidFill>
          </a:endParaRPr>
        </a:p>
        <a:p>
          <a:pPr marL="114300" lvl="1" indent="-114300" algn="l" defTabSz="577850">
            <a:lnSpc>
              <a:spcPct val="90000"/>
            </a:lnSpc>
            <a:spcBef>
              <a:spcPct val="0"/>
            </a:spcBef>
            <a:spcAft>
              <a:spcPct val="15000"/>
            </a:spcAft>
            <a:buChar char="•"/>
          </a:pPr>
          <a:r>
            <a:rPr lang="tr-TR" sz="1300" b="1" kern="1200" dirty="0">
              <a:solidFill>
                <a:schemeClr val="tx1"/>
              </a:solidFill>
            </a:rPr>
            <a:t>Anneye ilişkin faktörler</a:t>
          </a:r>
        </a:p>
        <a:p>
          <a:pPr marL="114300" lvl="1" indent="-114300" algn="l" defTabSz="577850">
            <a:lnSpc>
              <a:spcPct val="90000"/>
            </a:lnSpc>
            <a:spcBef>
              <a:spcPct val="0"/>
            </a:spcBef>
            <a:spcAft>
              <a:spcPct val="15000"/>
            </a:spcAft>
            <a:buChar char="•"/>
          </a:pPr>
          <a:r>
            <a:rPr lang="tr-TR" sz="1300" b="1" kern="1200" dirty="0">
              <a:solidFill>
                <a:schemeClr val="tx1"/>
              </a:solidFill>
            </a:rPr>
            <a:t>Madde kullanımı (alkol, sigara ve uyuşturucu)</a:t>
          </a:r>
        </a:p>
        <a:p>
          <a:pPr marL="114300" lvl="1" indent="-114300" algn="l" defTabSz="577850">
            <a:lnSpc>
              <a:spcPct val="90000"/>
            </a:lnSpc>
            <a:spcBef>
              <a:spcPct val="0"/>
            </a:spcBef>
            <a:spcAft>
              <a:spcPct val="15000"/>
            </a:spcAft>
            <a:buChar char="•"/>
          </a:pPr>
          <a:r>
            <a:rPr lang="tr-TR" sz="1300" b="1" kern="1200">
              <a:solidFill>
                <a:schemeClr val="tx1"/>
              </a:solidFill>
            </a:rPr>
            <a:t>Teratojenler</a:t>
          </a:r>
          <a:endParaRPr lang="tr-TR" sz="1300" b="1" kern="1200" dirty="0">
            <a:solidFill>
              <a:schemeClr val="tx1"/>
            </a:solidFill>
          </a:endParaRPr>
        </a:p>
        <a:p>
          <a:pPr marL="114300" lvl="1" indent="-114300" algn="l" defTabSz="577850">
            <a:lnSpc>
              <a:spcPct val="90000"/>
            </a:lnSpc>
            <a:spcBef>
              <a:spcPct val="0"/>
            </a:spcBef>
            <a:spcAft>
              <a:spcPct val="15000"/>
            </a:spcAft>
            <a:buChar char="•"/>
          </a:pPr>
          <a:r>
            <a:rPr lang="tr-TR" sz="1300" b="1" kern="1200" dirty="0">
              <a:solidFill>
                <a:schemeClr val="tx1"/>
              </a:solidFill>
            </a:rPr>
            <a:t>Rh uyuşmazlığı</a:t>
          </a:r>
        </a:p>
        <a:p>
          <a:pPr marL="114300" lvl="1" indent="-114300" algn="l" defTabSz="577850">
            <a:lnSpc>
              <a:spcPct val="90000"/>
            </a:lnSpc>
            <a:spcBef>
              <a:spcPct val="0"/>
            </a:spcBef>
            <a:spcAft>
              <a:spcPct val="15000"/>
            </a:spcAft>
            <a:buChar char="•"/>
          </a:pPr>
          <a:r>
            <a:rPr lang="tr-TR" sz="1300" b="1" kern="1200" dirty="0">
              <a:solidFill>
                <a:schemeClr val="tx1"/>
              </a:solidFill>
            </a:rPr>
            <a:t>Düşük doğum ağırlığı ve prematüre doğum</a:t>
          </a:r>
        </a:p>
      </dsp:txBody>
      <dsp:txXfrm>
        <a:off x="3080385" y="224165"/>
        <a:ext cx="3949455" cy="1342244"/>
      </dsp:txXfrm>
    </dsp:sp>
    <dsp:sp modelId="{A575BA84-968B-4A0F-9452-CF84FA108E3F}">
      <dsp:nvSpPr>
        <dsp:cNvPr id="0" name=""/>
        <dsp:cNvSpPr/>
      </dsp:nvSpPr>
      <dsp:spPr>
        <a:xfrm>
          <a:off x="0" y="458"/>
          <a:ext cx="3080385" cy="1789658"/>
        </a:xfrm>
        <a:prstGeom prst="roundRect">
          <a:avLst/>
        </a:prstGeom>
        <a:solidFill>
          <a:schemeClr val="accent1">
            <a:hueOff val="0"/>
            <a:satOff val="0"/>
            <a:lumOff val="0"/>
            <a:alphaOff val="0"/>
          </a:schemeClr>
        </a:solidFill>
        <a:ln w="2642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41910" rIns="83820" bIns="41910" numCol="1" spcCol="1270" anchor="ctr" anchorCtr="0">
          <a:noAutofit/>
        </a:bodyPr>
        <a:lstStyle/>
        <a:p>
          <a:pPr marL="0" lvl="0" indent="0" algn="ctr" defTabSz="977900">
            <a:lnSpc>
              <a:spcPct val="90000"/>
            </a:lnSpc>
            <a:spcBef>
              <a:spcPct val="0"/>
            </a:spcBef>
            <a:spcAft>
              <a:spcPct val="35000"/>
            </a:spcAft>
            <a:buNone/>
          </a:pPr>
          <a:r>
            <a:rPr lang="tr-TR" sz="2200" b="1" kern="1200" dirty="0">
              <a:solidFill>
                <a:schemeClr val="bg1"/>
              </a:solidFill>
            </a:rPr>
            <a:t>A. Biyolojik/Organik Faktörler</a:t>
          </a:r>
          <a:endParaRPr lang="tr-TR" sz="2200" kern="1200" dirty="0">
            <a:solidFill>
              <a:schemeClr val="bg1"/>
            </a:solidFill>
          </a:endParaRPr>
        </a:p>
      </dsp:txBody>
      <dsp:txXfrm>
        <a:off x="87364" y="87822"/>
        <a:ext cx="2905657" cy="1614930"/>
      </dsp:txXfrm>
    </dsp:sp>
    <dsp:sp modelId="{3338BBDA-4F4A-402E-A5FC-C271AE328784}">
      <dsp:nvSpPr>
        <dsp:cNvPr id="0" name=""/>
        <dsp:cNvSpPr/>
      </dsp:nvSpPr>
      <dsp:spPr>
        <a:xfrm>
          <a:off x="3080385" y="1969082"/>
          <a:ext cx="4620577" cy="1789658"/>
        </a:xfrm>
        <a:prstGeom prst="rightArrow">
          <a:avLst>
            <a:gd name="adj1" fmla="val 75000"/>
            <a:gd name="adj2" fmla="val 50000"/>
          </a:avLst>
        </a:prstGeom>
        <a:solidFill>
          <a:schemeClr val="accent1">
            <a:alpha val="90000"/>
            <a:tint val="40000"/>
            <a:hueOff val="0"/>
            <a:satOff val="0"/>
            <a:lumOff val="0"/>
            <a:alphaOff val="0"/>
          </a:schemeClr>
        </a:solidFill>
        <a:ln w="26425"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255" tIns="8255" rIns="8255" bIns="8255" numCol="1" spcCol="1270" anchor="t" anchorCtr="0">
          <a:noAutofit/>
        </a:bodyPr>
        <a:lstStyle/>
        <a:p>
          <a:pPr marL="114300" lvl="1" indent="-114300" algn="l" defTabSz="577850">
            <a:lnSpc>
              <a:spcPct val="90000"/>
            </a:lnSpc>
            <a:spcBef>
              <a:spcPct val="0"/>
            </a:spcBef>
            <a:spcAft>
              <a:spcPct val="15000"/>
            </a:spcAft>
            <a:buChar char="•"/>
          </a:pPr>
          <a:r>
            <a:rPr lang="tr-TR" sz="1300" b="1" kern="1200" dirty="0">
              <a:solidFill>
                <a:schemeClr val="tx1"/>
              </a:solidFill>
            </a:rPr>
            <a:t>Düşük sosyoekonomik düzey ve yoksulluk</a:t>
          </a:r>
          <a:endParaRPr lang="tr-TR" sz="1300" kern="1200" dirty="0">
            <a:solidFill>
              <a:schemeClr val="tx1"/>
            </a:solidFill>
          </a:endParaRPr>
        </a:p>
        <a:p>
          <a:pPr marL="114300" lvl="1" indent="-114300" algn="l" defTabSz="577850">
            <a:lnSpc>
              <a:spcPct val="90000"/>
            </a:lnSpc>
            <a:spcBef>
              <a:spcPct val="0"/>
            </a:spcBef>
            <a:spcAft>
              <a:spcPct val="15000"/>
            </a:spcAft>
            <a:buChar char="•"/>
          </a:pPr>
          <a:r>
            <a:rPr lang="tr-TR" sz="1300" b="1" kern="1200" dirty="0">
              <a:solidFill>
                <a:schemeClr val="tx1"/>
              </a:solidFill>
            </a:rPr>
            <a:t>Yetersiz beslenme</a:t>
          </a:r>
        </a:p>
        <a:p>
          <a:pPr marL="114300" lvl="1" indent="-114300" algn="l" defTabSz="577850">
            <a:lnSpc>
              <a:spcPct val="90000"/>
            </a:lnSpc>
            <a:spcBef>
              <a:spcPct val="0"/>
            </a:spcBef>
            <a:spcAft>
              <a:spcPct val="15000"/>
            </a:spcAft>
            <a:buChar char="•"/>
          </a:pPr>
          <a:r>
            <a:rPr lang="tr-TR" sz="1300" b="1" kern="1200" dirty="0">
              <a:solidFill>
                <a:schemeClr val="tx1"/>
              </a:solidFill>
            </a:rPr>
            <a:t>Kazalar, travmalar ve hastalıklar</a:t>
          </a:r>
        </a:p>
        <a:p>
          <a:pPr marL="114300" lvl="1" indent="-114300" algn="l" defTabSz="577850">
            <a:lnSpc>
              <a:spcPct val="90000"/>
            </a:lnSpc>
            <a:spcBef>
              <a:spcPct val="0"/>
            </a:spcBef>
            <a:spcAft>
              <a:spcPct val="15000"/>
            </a:spcAft>
            <a:buChar char="•"/>
          </a:pPr>
          <a:r>
            <a:rPr lang="tr-TR" sz="1300" b="1" kern="1200" dirty="0">
              <a:solidFill>
                <a:schemeClr val="tx1"/>
              </a:solidFill>
            </a:rPr>
            <a:t>Çocuk istismarı ve ihmali</a:t>
          </a:r>
        </a:p>
        <a:p>
          <a:pPr marL="114300" lvl="1" indent="-114300" algn="l" defTabSz="577850">
            <a:lnSpc>
              <a:spcPct val="90000"/>
            </a:lnSpc>
            <a:spcBef>
              <a:spcPct val="0"/>
            </a:spcBef>
            <a:spcAft>
              <a:spcPct val="15000"/>
            </a:spcAft>
            <a:buChar char="•"/>
          </a:pPr>
          <a:r>
            <a:rPr lang="tr-TR" sz="1300" b="1" kern="1200" dirty="0">
              <a:solidFill>
                <a:schemeClr val="tx1"/>
              </a:solidFill>
            </a:rPr>
            <a:t>Anne-bebek etkileşimi ve bağlılık</a:t>
          </a:r>
        </a:p>
      </dsp:txBody>
      <dsp:txXfrm>
        <a:off x="3080385" y="2192789"/>
        <a:ext cx="3949455" cy="1342244"/>
      </dsp:txXfrm>
    </dsp:sp>
    <dsp:sp modelId="{10EF3D0C-6ED5-4BBE-98AD-58D9554158F1}">
      <dsp:nvSpPr>
        <dsp:cNvPr id="0" name=""/>
        <dsp:cNvSpPr/>
      </dsp:nvSpPr>
      <dsp:spPr>
        <a:xfrm>
          <a:off x="0" y="1969082"/>
          <a:ext cx="3080385" cy="1789658"/>
        </a:xfrm>
        <a:prstGeom prst="roundRect">
          <a:avLst/>
        </a:prstGeom>
        <a:solidFill>
          <a:schemeClr val="accent1">
            <a:hueOff val="0"/>
            <a:satOff val="0"/>
            <a:lumOff val="0"/>
            <a:alphaOff val="0"/>
          </a:schemeClr>
        </a:solidFill>
        <a:ln w="2642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41910" rIns="83820" bIns="41910" numCol="1" spcCol="1270" anchor="ctr" anchorCtr="0">
          <a:noAutofit/>
        </a:bodyPr>
        <a:lstStyle/>
        <a:p>
          <a:pPr marL="0" lvl="0" indent="0" algn="ctr" defTabSz="977900">
            <a:lnSpc>
              <a:spcPct val="90000"/>
            </a:lnSpc>
            <a:spcBef>
              <a:spcPct val="0"/>
            </a:spcBef>
            <a:spcAft>
              <a:spcPct val="35000"/>
            </a:spcAft>
            <a:buNone/>
          </a:pPr>
          <a:r>
            <a:rPr lang="tr-TR" sz="2200" b="1" kern="1200" dirty="0">
              <a:solidFill>
                <a:schemeClr val="bg1"/>
              </a:solidFill>
            </a:rPr>
            <a:t>B. Çevresel/Psikososyal Faktörler</a:t>
          </a:r>
          <a:endParaRPr lang="tr-TR" sz="2200" kern="1200" dirty="0">
            <a:solidFill>
              <a:schemeClr val="bg1"/>
            </a:solidFill>
          </a:endParaRPr>
        </a:p>
      </dsp:txBody>
      <dsp:txXfrm>
        <a:off x="87364" y="2056446"/>
        <a:ext cx="2905657" cy="1614930"/>
      </dsp:txXfrm>
    </dsp:sp>
  </dsp:spTree>
</dsp:drawing>
</file>

<file path=ppt/diagrams/layout1.xml><?xml version="1.0" encoding="utf-8"?>
<dgm:layoutDef xmlns:dgm="http://schemas.openxmlformats.org/drawingml/2006/diagram" xmlns:a="http://schemas.openxmlformats.org/drawingml/2006/main" uniqueId="urn:microsoft.com/office/officeart/2005/8/layout/vList6">
  <dgm:title val=""/>
  <dgm:desc val=""/>
  <dgm:catLst>
    <dgm:cat type="process" pri="22000"/>
    <dgm:cat type="list" pri="1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dgm:varLst>
    <dgm:alg type="lin">
      <dgm:param type="linDir" val="fromT"/>
    </dgm:alg>
    <dgm:shape xmlns:r="http://schemas.openxmlformats.org/officeDocument/2006/relationships" r:blip="">
      <dgm:adjLst/>
    </dgm:shape>
    <dgm:presOf/>
    <dgm:constrLst>
      <dgm:constr type="w" for="ch" forName="linNode" refType="w"/>
      <dgm:constr type="h" for="ch" forName="linNode" refType="h"/>
      <dgm:constr type="h" for="ch" forName="spacing" refType="h" refFor="ch" refForName="linNode" fact="0.1"/>
      <dgm:constr type="primFontSz" for="des" forName="parentShp" op="equ" val="65"/>
      <dgm:constr type="primFontSz" for="des" forName="childShp" op="equ" val="65"/>
    </dgm:constrLst>
    <dgm:ruleLst/>
    <dgm:forEach name="Name1" axis="ch" ptType="node">
      <dgm:layoutNode name="linNode">
        <dgm:choose name="Name2">
          <dgm:if name="Name3" func="var" arg="dir" op="equ" val="norm">
            <dgm:alg type="lin">
              <dgm:param type="linDir" val="fromL"/>
            </dgm:alg>
          </dgm:if>
          <dgm:else name="Name4">
            <dgm:alg type="lin">
              <dgm:param type="linDir" val="fromR"/>
            </dgm:alg>
          </dgm:else>
        </dgm:choose>
        <dgm:shape xmlns:r="http://schemas.openxmlformats.org/officeDocument/2006/relationships" r:blip="">
          <dgm:adjLst/>
        </dgm:shape>
        <dgm:presOf/>
        <dgm:choose name="Name5">
          <dgm:if name="Name6" func="var" arg="dir" op="equ" val="norm">
            <dgm:constrLst>
              <dgm:constr type="w" for="ch" forName="parentShp" refType="w" fact="0.4"/>
              <dgm:constr type="h" for="ch" forName="parentShp" refType="h"/>
              <dgm:constr type="w" for="ch" forName="childShp" refType="w" fact="0.6"/>
              <dgm:constr type="h" for="ch" forName="childShp" refType="h" refFor="ch" refForName="parentShp"/>
            </dgm:constrLst>
          </dgm:if>
          <dgm:else name="Name7">
            <dgm:constrLst>
              <dgm:constr type="w" for="ch" forName="parentShp" refType="w" fact="0.4"/>
              <dgm:constr type="h" for="ch" forName="parentShp" refType="h"/>
              <dgm:constr type="w" for="ch" forName="childShp" refType="w" fact="0.6"/>
              <dgm:constr type="h" for="ch" forName="childShp" refType="h" refFor="ch" refForName="parentShp"/>
            </dgm:constrLst>
          </dgm:else>
        </dgm:choose>
        <dgm:ruleLst/>
        <dgm:layoutNode name="parentShp" styleLbl="node1">
          <dgm:varLst>
            <dgm:bulletEnabled val="1"/>
          </dgm:varLst>
          <dgm:alg type="tx"/>
          <dgm:shape xmlns:r="http://schemas.openxmlformats.org/officeDocument/2006/relationships" type="roundRect" r:blip="">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layoutNode name="childShp" styleLbl="bgAccFollowNode1">
          <dgm:varLst>
            <dgm:bulletEnabled val="1"/>
          </dgm:varLst>
          <dgm:alg type="tx">
            <dgm:param type="stBulletLvl" val="1"/>
          </dgm:alg>
          <dgm:choose name="Name8">
            <dgm:if name="Name9" func="var" arg="dir" op="equ" val="norm">
              <dgm:shape xmlns:r="http://schemas.openxmlformats.org/officeDocument/2006/relationships" type="rightArrow" r:blip="" zOrderOff="-2">
                <dgm:adjLst>
                  <dgm:adj idx="1" val="0.75"/>
                </dgm:adjLst>
              </dgm:shape>
            </dgm:if>
            <dgm:else name="Name10">
              <dgm:shape xmlns:r="http://schemas.openxmlformats.org/officeDocument/2006/relationships" rot="180" type="rightArrow" r:blip="" zOrderOff="-2">
                <dgm:adjLst>
                  <dgm:adj idx="1" val="0.75"/>
                </dgm:adjLst>
              </dgm:shape>
            </dgm:else>
          </dgm:choose>
          <dgm:presOf axis="des" ptType="node"/>
          <dgm:constrLst>
            <dgm:constr type="secFontSz" refType="primFontSz"/>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forEach name="Name11" axis="followSib" ptType="sibTrans" cnt="1">
        <dgm:layoutNode name="spacing">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ea typeface="+mn-ea"/>
                <a:cs typeface="+mn-cs"/>
              </a:defRPr>
            </a:lvl1pPr>
          </a:lstStyle>
          <a:p>
            <a:pPr>
              <a:defRPr/>
            </a:pPr>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atin typeface="Calibri" charset="0"/>
              </a:defRPr>
            </a:lvl1pPr>
          </a:lstStyle>
          <a:p>
            <a:fld id="{6FC954EB-C3B3-9B4D-BC09-1649471D2A12}" type="datetimeFigureOut">
              <a:rPr lang="en-US" altLang="x-none"/>
              <a:pPr/>
              <a:t>4/9/2020</a:t>
            </a:fld>
            <a:endParaRPr lang="en-US" altLang="x-none"/>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ea typeface="+mn-ea"/>
                <a:cs typeface="+mn-cs"/>
              </a:defRPr>
            </a:lvl1pPr>
          </a:lstStyle>
          <a:p>
            <a:pPr>
              <a:defRPr/>
            </a:pPr>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atin typeface="Calibri" charset="0"/>
              </a:defRPr>
            </a:lvl1pPr>
          </a:lstStyle>
          <a:p>
            <a:fld id="{4966C1E9-C4E2-BB4F-8732-1F0A2DB7CC00}" type="slidenum">
              <a:rPr lang="en-US" altLang="x-none"/>
              <a:pPr/>
              <a:t>‹#›</a:t>
            </a:fld>
            <a:endParaRPr lang="en-US" altLang="x-none"/>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ea typeface="+mn-ea"/>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atin typeface="Calibri" charset="0"/>
              </a:defRPr>
            </a:lvl1pPr>
          </a:lstStyle>
          <a:p>
            <a:fld id="{3513A3EB-E21B-2B4A-96AF-0CD37090352B}" type="datetimeFigureOut">
              <a:rPr lang="en-US" altLang="x-none"/>
              <a:pPr/>
              <a:t>4/9/2020</a:t>
            </a:fld>
            <a:endParaRPr lang="en-US" altLang="x-none"/>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pPr lvl="0"/>
            <a:endParaRPr lang="en-US" noProof="0"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ea typeface="+mn-ea"/>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atin typeface="Calibri" charset="0"/>
              </a:defRPr>
            </a:lvl1pPr>
          </a:lstStyle>
          <a:p>
            <a:fld id="{B2328D7F-DAAF-5A42-B0FB-64620ACAC992}" type="slidenum">
              <a:rPr lang="en-US" altLang="x-none"/>
              <a:pPr/>
              <a:t>‹#›</a:t>
            </a:fld>
            <a:endParaRPr lang="en-US" altLang="x-none"/>
          </a:p>
        </p:txBody>
      </p:sp>
    </p:spTree>
  </p:cSld>
  <p:clrMap bg1="lt1" tx1="dk1" bg2="lt2" tx2="dk2" accent1="accent1" accent2="accent2" accent3="accent3" accent4="accent4" accent5="accent5" accent6="accent6" hlink="hlink" folHlink="folHlink"/>
  <p:hf hdr="0" ftr="0" dt="0"/>
  <p:notesStyle>
    <a:lvl1pPr algn="l" defTabSz="457200" rtl="0" eaLnBrk="0" fontAlgn="base" hangingPunct="0">
      <a:spcBef>
        <a:spcPct val="30000"/>
      </a:spcBef>
      <a:spcAft>
        <a:spcPct val="0"/>
      </a:spcAft>
      <a:defRPr sz="1200" kern="1200">
        <a:solidFill>
          <a:schemeClr val="tx1"/>
        </a:solidFill>
        <a:latin typeface="+mn-lt"/>
        <a:ea typeface="ＭＳ Ｐゴシック" charset="0"/>
        <a:cs typeface="ＭＳ Ｐゴシック" charset="0"/>
      </a:defRPr>
    </a:lvl1pPr>
    <a:lvl2pPr marL="457200" algn="l" defTabSz="457200" rtl="0" eaLnBrk="0" fontAlgn="base" hangingPunct="0">
      <a:spcBef>
        <a:spcPct val="30000"/>
      </a:spcBef>
      <a:spcAft>
        <a:spcPct val="0"/>
      </a:spcAft>
      <a:defRPr sz="1200" kern="1200">
        <a:solidFill>
          <a:schemeClr val="tx1"/>
        </a:solidFill>
        <a:latin typeface="+mn-lt"/>
        <a:ea typeface="ＭＳ Ｐゴシック" charset="0"/>
        <a:cs typeface="+mn-cs"/>
      </a:defRPr>
    </a:lvl2pPr>
    <a:lvl3pPr marL="914400" algn="l" defTabSz="457200" rtl="0" eaLnBrk="0" fontAlgn="base" hangingPunct="0">
      <a:spcBef>
        <a:spcPct val="30000"/>
      </a:spcBef>
      <a:spcAft>
        <a:spcPct val="0"/>
      </a:spcAft>
      <a:defRPr sz="1200" kern="1200">
        <a:solidFill>
          <a:schemeClr val="tx1"/>
        </a:solidFill>
        <a:latin typeface="+mn-lt"/>
        <a:ea typeface="ＭＳ Ｐゴシック" charset="0"/>
        <a:cs typeface="+mn-cs"/>
      </a:defRPr>
    </a:lvl3pPr>
    <a:lvl4pPr marL="1371600" algn="l" defTabSz="457200" rtl="0" eaLnBrk="0" fontAlgn="base" hangingPunct="0">
      <a:spcBef>
        <a:spcPct val="30000"/>
      </a:spcBef>
      <a:spcAft>
        <a:spcPct val="0"/>
      </a:spcAft>
      <a:defRPr sz="1200" kern="1200">
        <a:solidFill>
          <a:schemeClr val="tx1"/>
        </a:solidFill>
        <a:latin typeface="+mn-lt"/>
        <a:ea typeface="ＭＳ Ｐゴシック" charset="0"/>
        <a:cs typeface="+mn-cs"/>
      </a:defRPr>
    </a:lvl4pPr>
    <a:lvl5pPr marL="1828800" algn="l" defTabSz="457200" rtl="0" eaLnBrk="0" fontAlgn="base" hangingPunct="0">
      <a:spcBef>
        <a:spcPct val="30000"/>
      </a:spcBef>
      <a:spcAft>
        <a:spcPct val="0"/>
      </a:spcAft>
      <a:defRPr sz="1200" kern="1200">
        <a:solidFill>
          <a:schemeClr val="tx1"/>
        </a:solidFill>
        <a:latin typeface="+mn-lt"/>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457200" y="1591797"/>
            <a:ext cx="8229600" cy="618473"/>
          </a:xfrm>
          <a:prstGeom prst="rect">
            <a:avLst/>
          </a:prstGeom>
        </p:spPr>
        <p:txBody>
          <a:bodyPr>
            <a:noAutofit/>
          </a:bodyPr>
          <a:lstStyle>
            <a:lvl1pPr algn="ctr">
              <a:defRPr sz="3600">
                <a:solidFill>
                  <a:schemeClr val="tx1"/>
                </a:solidFill>
              </a:defRPr>
            </a:lvl1pPr>
          </a:lstStyle>
          <a:p>
            <a:r>
              <a:rPr lang="en-US" dirty="0"/>
              <a:t>Click to edit Master title style</a:t>
            </a:r>
          </a:p>
        </p:txBody>
      </p:sp>
      <p:sp>
        <p:nvSpPr>
          <p:cNvPr id="12" name="Text Placeholder 33"/>
          <p:cNvSpPr>
            <a:spLocks noGrp="1"/>
          </p:cNvSpPr>
          <p:nvPr>
            <p:ph type="body" sz="quarter" idx="18"/>
          </p:nvPr>
        </p:nvSpPr>
        <p:spPr>
          <a:xfrm>
            <a:off x="1603375" y="3398302"/>
            <a:ext cx="6059488" cy="205740"/>
          </a:xfrm>
          <a:prstGeom prst="rect">
            <a:avLst/>
          </a:prstGeom>
        </p:spPr>
        <p:txBody>
          <a:bodyPr wrap="none" anchor="ctr" anchorCtr="1">
            <a:noAutofit/>
          </a:bodyPr>
          <a:lstStyle>
            <a:lvl1pPr algn="ctr">
              <a:buNone/>
              <a:defRPr sz="1800" cap="none" spc="0" baseline="0">
                <a:solidFill>
                  <a:schemeClr val="tx1">
                    <a:lumMod val="65000"/>
                    <a:lumOff val="35000"/>
                  </a:schemeClr>
                </a:solidFill>
              </a:defRPr>
            </a:lvl1pPr>
            <a:lvl2pPr>
              <a:buNone/>
              <a:defRPr/>
            </a:lvl2pPr>
            <a:lvl3pPr>
              <a:buNone/>
              <a:defRPr/>
            </a:lvl3pPr>
            <a:lvl4pPr>
              <a:buNone/>
              <a:defRPr/>
            </a:lvl4pPr>
            <a:lvl5pPr>
              <a:buNone/>
              <a:defRPr/>
            </a:lvl5pPr>
          </a:lstStyle>
          <a:p>
            <a:pPr lvl="0"/>
            <a:r>
              <a:rPr lang="en-US"/>
              <a:t>Click to edit Master text styles</a:t>
            </a:r>
          </a:p>
        </p:txBody>
      </p:sp>
      <p:sp>
        <p:nvSpPr>
          <p:cNvPr id="13" name="Subtitle 2"/>
          <p:cNvSpPr>
            <a:spLocks noGrp="1"/>
          </p:cNvSpPr>
          <p:nvPr>
            <p:ph type="subTitle" idx="1"/>
          </p:nvPr>
        </p:nvSpPr>
        <p:spPr>
          <a:xfrm>
            <a:off x="457200" y="2210270"/>
            <a:ext cx="8229600" cy="461897"/>
          </a:xfrm>
          <a:prstGeom prst="rect">
            <a:avLst/>
          </a:prstGeom>
        </p:spPr>
        <p:txBody>
          <a:bodyPr>
            <a:noAutofit/>
          </a:bodyPr>
          <a:lstStyle>
            <a:lvl1pPr marL="0" indent="0" algn="ctr">
              <a:buNone/>
              <a:defRPr sz="2100" cap="small" spc="300">
                <a:solidFill>
                  <a:srgbClr val="8F2A46"/>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pic>
        <p:nvPicPr>
          <p:cNvPr id="17" name="Picture 3">
            <a:extLst>
              <a:ext uri="{FF2B5EF4-FFF2-40B4-BE49-F238E27FC236}">
                <a16:creationId xmlns:a16="http://schemas.microsoft.com/office/drawing/2014/main" id="{FAB08F98-F61E-40AF-8314-06F44BDF635C}"/>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95261" y="4772026"/>
            <a:ext cx="841072" cy="299873"/>
          </a:xfrm>
          <a:prstGeom prst="rect">
            <a:avLst/>
          </a:prstGeom>
        </p:spPr>
      </p:pic>
      <p:sp>
        <p:nvSpPr>
          <p:cNvPr id="20" name="Rectangle 9">
            <a:extLst>
              <a:ext uri="{FF2B5EF4-FFF2-40B4-BE49-F238E27FC236}">
                <a16:creationId xmlns:a16="http://schemas.microsoft.com/office/drawing/2014/main" id="{6200EDCF-FC5F-4B19-ADA1-CABE8278545D}"/>
              </a:ext>
            </a:extLst>
          </p:cNvPr>
          <p:cNvSpPr/>
          <p:nvPr userDrawn="1"/>
        </p:nvSpPr>
        <p:spPr>
          <a:xfrm>
            <a:off x="0" y="0"/>
            <a:ext cx="457200" cy="5149850"/>
          </a:xfrm>
          <a:prstGeom prst="rect">
            <a:avLst/>
          </a:prstGeom>
          <a:solidFill>
            <a:srgbClr val="8F2A46"/>
          </a:solidFill>
          <a:ln>
            <a:solidFill>
              <a:srgbClr val="8C1515"/>
            </a:solid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dirty="0">
              <a:latin typeface="Arial"/>
            </a:endParaRPr>
          </a:p>
        </p:txBody>
      </p:sp>
      <p:grpSp>
        <p:nvGrpSpPr>
          <p:cNvPr id="19" name="Grup 18">
            <a:extLst>
              <a:ext uri="{FF2B5EF4-FFF2-40B4-BE49-F238E27FC236}">
                <a16:creationId xmlns:a16="http://schemas.microsoft.com/office/drawing/2014/main" id="{9A46D32B-A235-45EC-9AE8-5FCFD3D34BFB}"/>
              </a:ext>
            </a:extLst>
          </p:cNvPr>
          <p:cNvGrpSpPr/>
          <p:nvPr userDrawn="1"/>
        </p:nvGrpSpPr>
        <p:grpSpPr>
          <a:xfrm>
            <a:off x="7159042" y="4721106"/>
            <a:ext cx="1856787" cy="364390"/>
            <a:chOff x="6939878" y="4721106"/>
            <a:chExt cx="2003494" cy="364390"/>
          </a:xfrm>
        </p:grpSpPr>
        <p:pic>
          <p:nvPicPr>
            <p:cNvPr id="21" name="Resim 20">
              <a:extLst>
                <a:ext uri="{FF2B5EF4-FFF2-40B4-BE49-F238E27FC236}">
                  <a16:creationId xmlns:a16="http://schemas.microsoft.com/office/drawing/2014/main" id="{F7AD87F5-2B69-4684-89E7-501874DBBCA4}"/>
                </a:ext>
              </a:extLst>
            </p:cNvPr>
            <p:cNvPicPr>
              <a:picLocks noChangeAspect="1"/>
            </p:cNvPicPr>
            <p:nvPr userDrawn="1"/>
          </p:nvPicPr>
          <p:blipFill>
            <a:blip r:embed="rId3"/>
            <a:stretch>
              <a:fillRect/>
            </a:stretch>
          </p:blipFill>
          <p:spPr>
            <a:xfrm>
              <a:off x="6939878" y="4772026"/>
              <a:ext cx="312127" cy="299873"/>
            </a:xfrm>
            <a:prstGeom prst="rect">
              <a:avLst/>
            </a:prstGeom>
          </p:spPr>
        </p:pic>
        <p:sp>
          <p:nvSpPr>
            <p:cNvPr id="22" name="Subtitle 2">
              <a:extLst>
                <a:ext uri="{FF2B5EF4-FFF2-40B4-BE49-F238E27FC236}">
                  <a16:creationId xmlns:a16="http://schemas.microsoft.com/office/drawing/2014/main" id="{707B1B62-DABF-4FC2-9097-4336394C6182}"/>
                </a:ext>
              </a:extLst>
            </p:cNvPr>
            <p:cNvSpPr txBox="1">
              <a:spLocks/>
            </p:cNvSpPr>
            <p:nvPr userDrawn="1"/>
          </p:nvSpPr>
          <p:spPr>
            <a:xfrm>
              <a:off x="7279540" y="4721106"/>
              <a:ext cx="1663832" cy="364390"/>
            </a:xfrm>
            <a:prstGeom prst="rect">
              <a:avLst/>
            </a:prstGeom>
          </p:spPr>
          <p:txBody>
            <a:bodyPr vert="horz" lIns="0" tIns="45720" rIns="0" bIns="45720" rtlCol="0">
              <a:noAutofit/>
            </a:bodyPr>
            <a:lstStyle>
              <a:lvl1pPr marL="0" indent="0" algn="ctr" defTabSz="457200" rtl="0" eaLnBrk="1" fontAlgn="base" hangingPunct="1">
                <a:spcBef>
                  <a:spcPct val="20000"/>
                </a:spcBef>
                <a:spcAft>
                  <a:spcPct val="0"/>
                </a:spcAft>
                <a:buClr>
                  <a:schemeClr val="bg2"/>
                </a:buClr>
                <a:buFont typeface="Wingdings" charset="2"/>
                <a:buNone/>
                <a:defRPr sz="2100" kern="1200" cap="small" spc="300">
                  <a:solidFill>
                    <a:srgbClr val="8F2A46"/>
                  </a:solidFill>
                  <a:latin typeface="Arial"/>
                  <a:ea typeface="ＭＳ Ｐゴシック" charset="0"/>
                  <a:cs typeface="ＭＳ Ｐゴシック" charset="0"/>
                </a:defRPr>
              </a:lvl1pPr>
              <a:lvl2pPr marL="457200" indent="0" algn="ctr" defTabSz="457200" rtl="0" eaLnBrk="1" fontAlgn="base" hangingPunct="1">
                <a:spcBef>
                  <a:spcPct val="20000"/>
                </a:spcBef>
                <a:spcAft>
                  <a:spcPct val="0"/>
                </a:spcAft>
                <a:buClr>
                  <a:schemeClr val="bg2"/>
                </a:buClr>
                <a:buFont typeface="Wingdings" charset="2"/>
                <a:buNone/>
                <a:defRPr kern="1200">
                  <a:solidFill>
                    <a:schemeClr val="tx1">
                      <a:tint val="75000"/>
                    </a:schemeClr>
                  </a:solidFill>
                  <a:latin typeface="Arial"/>
                  <a:ea typeface="ＭＳ Ｐゴシック" charset="0"/>
                  <a:cs typeface="+mn-cs"/>
                </a:defRPr>
              </a:lvl2pPr>
              <a:lvl3pPr marL="914400" indent="0" algn="ctr" defTabSz="457200" rtl="0" eaLnBrk="1" fontAlgn="base" hangingPunct="1">
                <a:spcBef>
                  <a:spcPct val="20000"/>
                </a:spcBef>
                <a:spcAft>
                  <a:spcPct val="0"/>
                </a:spcAft>
                <a:buClr>
                  <a:schemeClr val="bg2"/>
                </a:buClr>
                <a:buSzPct val="102000"/>
                <a:buFont typeface="Source Sans Pro" charset="0"/>
                <a:buNone/>
                <a:defRPr kern="1200">
                  <a:solidFill>
                    <a:schemeClr val="tx1">
                      <a:tint val="75000"/>
                    </a:schemeClr>
                  </a:solidFill>
                  <a:latin typeface="Arial"/>
                  <a:ea typeface="ＭＳ Ｐゴシック" charset="0"/>
                  <a:cs typeface="+mn-cs"/>
                </a:defRPr>
              </a:lvl3pPr>
              <a:lvl4pPr marL="1371600" indent="0" algn="ctr" defTabSz="457200" rtl="0" eaLnBrk="1" fontAlgn="base" hangingPunct="1">
                <a:spcBef>
                  <a:spcPct val="20000"/>
                </a:spcBef>
                <a:spcAft>
                  <a:spcPct val="0"/>
                </a:spcAft>
                <a:buClr>
                  <a:schemeClr val="bg2"/>
                </a:buClr>
                <a:buFont typeface="Arial" charset="0"/>
                <a:buNone/>
                <a:defRPr kern="1200">
                  <a:solidFill>
                    <a:schemeClr val="tx1">
                      <a:tint val="75000"/>
                    </a:schemeClr>
                  </a:solidFill>
                  <a:latin typeface="Arial"/>
                  <a:ea typeface="ＭＳ Ｐゴシック" charset="0"/>
                  <a:cs typeface="+mn-cs"/>
                </a:defRPr>
              </a:lvl4pPr>
              <a:lvl5pPr marL="1828800" indent="0" algn="ctr" defTabSz="457200" rtl="0" eaLnBrk="1" fontAlgn="base" hangingPunct="1">
                <a:spcBef>
                  <a:spcPct val="20000"/>
                </a:spcBef>
                <a:spcAft>
                  <a:spcPct val="0"/>
                </a:spcAft>
                <a:buClr>
                  <a:schemeClr val="bg2"/>
                </a:buClr>
                <a:buFont typeface="Source Sans Pro" charset="0"/>
                <a:buNone/>
                <a:defRPr kern="1200">
                  <a:solidFill>
                    <a:schemeClr val="tx1">
                      <a:tint val="75000"/>
                    </a:schemeClr>
                  </a:solidFill>
                  <a:latin typeface="Arial"/>
                  <a:ea typeface="ＭＳ Ｐゴシック" charset="0"/>
                  <a:cs typeface="+mn-cs"/>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pPr algn="l">
                <a:spcBef>
                  <a:spcPts val="0"/>
                </a:spcBef>
                <a:spcAft>
                  <a:spcPts val="0"/>
                </a:spcAft>
              </a:pPr>
              <a:r>
                <a:rPr lang="en-US" sz="1000" b="0" kern="400" spc="0" baseline="0" dirty="0">
                  <a:solidFill>
                    <a:srgbClr val="8F2A46"/>
                  </a:solidFill>
                  <a:effectLst>
                    <a:outerShdw blurRad="38100" dist="38100" dir="2700000" algn="tl">
                      <a:srgbClr val="000000">
                        <a:alpha val="43137"/>
                      </a:srgbClr>
                    </a:outerShdw>
                  </a:effectLst>
                </a:rPr>
                <a:t>NEAR EAST UNIVERSITY</a:t>
              </a:r>
            </a:p>
            <a:p>
              <a:pPr algn="l">
                <a:spcBef>
                  <a:spcPts val="0"/>
                </a:spcBef>
                <a:spcAft>
                  <a:spcPts val="0"/>
                </a:spcAft>
              </a:pPr>
              <a:r>
                <a:rPr lang="en-US" sz="990" b="0" kern="400" spc="0" baseline="0" dirty="0">
                  <a:solidFill>
                    <a:srgbClr val="8F2A46"/>
                  </a:solidFill>
                  <a:effectLst>
                    <a:outerShdw blurRad="38100" dist="38100" dir="2700000" algn="tl">
                      <a:srgbClr val="000000">
                        <a:alpha val="43137"/>
                      </a:srgbClr>
                    </a:outerShdw>
                  </a:effectLst>
                </a:rPr>
                <a:t>Open-Courses.neu.edu.tr</a:t>
              </a:r>
            </a:p>
          </p:txBody>
        </p:sp>
      </p:grpSp>
    </p:spTree>
    <p:extLst>
      <p:ext uri="{BB962C8B-B14F-4D97-AF65-F5344CB8AC3E}">
        <p14:creationId xmlns:p14="http://schemas.microsoft.com/office/powerpoint/2010/main" val="984193144"/>
      </p:ext>
    </p:extLst>
  </p:cSld>
  <p:clrMapOvr>
    <a:masterClrMapping/>
  </p:clrMapOvr>
  <p:transition spd="slow">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48776" y="359541"/>
            <a:ext cx="7707862" cy="488024"/>
          </a:xfrm>
          <a:prstGeom prst="rect">
            <a:avLst/>
          </a:prstGeom>
        </p:spPr>
        <p:txBody>
          <a:bodyPr/>
          <a:lstStyle>
            <a:lvl1pPr algn="l">
              <a:defRPr sz="2400">
                <a:solidFill>
                  <a:schemeClr val="bg2"/>
                </a:solidFill>
              </a:defRPr>
            </a:lvl1pPr>
          </a:lstStyle>
          <a:p>
            <a:r>
              <a:rPr lang="en-US" dirty="0"/>
              <a:t>Click to edit Master title style</a:t>
            </a:r>
          </a:p>
        </p:txBody>
      </p:sp>
      <p:sp>
        <p:nvSpPr>
          <p:cNvPr id="7" name="Content Placeholder 6"/>
          <p:cNvSpPr>
            <a:spLocks noGrp="1"/>
          </p:cNvSpPr>
          <p:nvPr>
            <p:ph sz="quarter" idx="10" hasCustomPrompt="1"/>
          </p:nvPr>
        </p:nvSpPr>
        <p:spPr>
          <a:xfrm>
            <a:off x="955677" y="908685"/>
            <a:ext cx="7700963" cy="3759042"/>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574298773"/>
      </p:ext>
    </p:extLst>
  </p:cSld>
  <p:clrMapOvr>
    <a:masterClrMapping/>
  </p:clrMapOvr>
  <p:transition spd="slow">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48776" y="359541"/>
            <a:ext cx="7707862" cy="488024"/>
          </a:xfrm>
          <a:prstGeom prst="rect">
            <a:avLst/>
          </a:prstGeom>
        </p:spPr>
        <p:txBody>
          <a:bodyPr/>
          <a:lstStyle>
            <a:lvl1pPr algn="l">
              <a:defRPr sz="2400">
                <a:solidFill>
                  <a:schemeClr val="bg2"/>
                </a:solidFill>
              </a:defRPr>
            </a:lvl1pPr>
          </a:lstStyle>
          <a:p>
            <a:r>
              <a:rPr lang="en-US"/>
              <a:t>Click to edit Master title style</a:t>
            </a:r>
            <a:endParaRPr lang="en-US" dirty="0"/>
          </a:p>
        </p:txBody>
      </p:sp>
      <p:sp>
        <p:nvSpPr>
          <p:cNvPr id="7" name="Content Placeholder 6"/>
          <p:cNvSpPr>
            <a:spLocks noGrp="1"/>
          </p:cNvSpPr>
          <p:nvPr>
            <p:ph sz="quarter" idx="10"/>
          </p:nvPr>
        </p:nvSpPr>
        <p:spPr>
          <a:xfrm>
            <a:off x="955677" y="908685"/>
            <a:ext cx="7700963" cy="3759042"/>
          </a:xfrm>
        </p:spPr>
        <p:txBody>
          <a:bodyPr/>
          <a:lstStyle>
            <a:lvl2pPr marL="0" indent="0">
              <a:buFont typeface="Arial"/>
              <a:buNone/>
              <a:defRPr baseline="0"/>
            </a:lvl2pPr>
            <a:lvl3pPr marL="344488" indent="0">
              <a:buNone/>
              <a:defRPr/>
            </a:lvl3pPr>
            <a:lvl4pPr marL="687387" indent="0">
              <a:buNone/>
              <a:defRPr/>
            </a:lvl4pPr>
            <a:lvl5pPr marL="1031875" indent="0">
              <a:buNone/>
              <a:defRPr/>
            </a:lvl5pPr>
          </a:lstStyle>
          <a:p>
            <a:pPr lvl="0"/>
            <a:r>
              <a:rPr lang="en-US"/>
              <a:t>Click to edit Master text styles</a:t>
            </a:r>
          </a:p>
        </p:txBody>
      </p:sp>
    </p:spTree>
    <p:extLst>
      <p:ext uri="{BB962C8B-B14F-4D97-AF65-F5344CB8AC3E}">
        <p14:creationId xmlns:p14="http://schemas.microsoft.com/office/powerpoint/2010/main" val="1447968193"/>
      </p:ext>
    </p:extLst>
  </p:cSld>
  <p:clrMapOvr>
    <a:masterClrMapping/>
  </p:clrMapOvr>
  <p:transition spd="slow">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7" name="Title 1"/>
          <p:cNvSpPr>
            <a:spLocks noGrp="1"/>
          </p:cNvSpPr>
          <p:nvPr>
            <p:ph type="title"/>
          </p:nvPr>
        </p:nvSpPr>
        <p:spPr>
          <a:xfrm>
            <a:off x="948776" y="359541"/>
            <a:ext cx="7707862" cy="488024"/>
          </a:xfrm>
          <a:prstGeom prst="rect">
            <a:avLst/>
          </a:prstGeom>
        </p:spPr>
        <p:txBody>
          <a:bodyPr/>
          <a:lstStyle>
            <a:lvl1pPr algn="l">
              <a:defRPr sz="2400">
                <a:solidFill>
                  <a:schemeClr val="bg2"/>
                </a:solidFill>
              </a:defRPr>
            </a:lvl1pPr>
          </a:lstStyle>
          <a:p>
            <a:r>
              <a:rPr lang="en-US"/>
              <a:t>Click to edit Master title style</a:t>
            </a:r>
            <a:endParaRPr lang="en-US" dirty="0"/>
          </a:p>
        </p:txBody>
      </p:sp>
      <p:sp>
        <p:nvSpPr>
          <p:cNvPr id="14" name="Content Placeholder 13"/>
          <p:cNvSpPr>
            <a:spLocks noGrp="1"/>
          </p:cNvSpPr>
          <p:nvPr>
            <p:ph sz="quarter" idx="10"/>
          </p:nvPr>
        </p:nvSpPr>
        <p:spPr>
          <a:xfrm>
            <a:off x="949327" y="908685"/>
            <a:ext cx="3787775" cy="375904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6" name="Content Placeholder 15"/>
          <p:cNvSpPr>
            <a:spLocks noGrp="1"/>
          </p:cNvSpPr>
          <p:nvPr>
            <p:ph sz="quarter" idx="11"/>
          </p:nvPr>
        </p:nvSpPr>
        <p:spPr>
          <a:xfrm>
            <a:off x="4876800" y="908685"/>
            <a:ext cx="3779838" cy="375904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716731947"/>
      </p:ext>
    </p:extLst>
  </p:cSld>
  <p:clrMapOvr>
    <a:masterClrMapping/>
  </p:clrMapOvr>
  <p:transition spd="slow">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wo Content Horizontal">
    <p:spTree>
      <p:nvGrpSpPr>
        <p:cNvPr id="1" name=""/>
        <p:cNvGrpSpPr/>
        <p:nvPr/>
      </p:nvGrpSpPr>
      <p:grpSpPr>
        <a:xfrm>
          <a:off x="0" y="0"/>
          <a:ext cx="0" cy="0"/>
          <a:chOff x="0" y="0"/>
          <a:chExt cx="0" cy="0"/>
        </a:xfrm>
      </p:grpSpPr>
      <p:sp>
        <p:nvSpPr>
          <p:cNvPr id="7" name="Title 1"/>
          <p:cNvSpPr>
            <a:spLocks noGrp="1"/>
          </p:cNvSpPr>
          <p:nvPr>
            <p:ph type="title"/>
          </p:nvPr>
        </p:nvSpPr>
        <p:spPr>
          <a:xfrm>
            <a:off x="948776" y="359541"/>
            <a:ext cx="7707862" cy="488024"/>
          </a:xfrm>
          <a:prstGeom prst="rect">
            <a:avLst/>
          </a:prstGeom>
        </p:spPr>
        <p:txBody>
          <a:bodyPr/>
          <a:lstStyle>
            <a:lvl1pPr algn="l">
              <a:defRPr sz="2400">
                <a:solidFill>
                  <a:schemeClr val="bg2"/>
                </a:solidFill>
              </a:defRPr>
            </a:lvl1pPr>
          </a:lstStyle>
          <a:p>
            <a:r>
              <a:rPr lang="en-US"/>
              <a:t>Click to edit Master title style</a:t>
            </a:r>
            <a:endParaRPr lang="en-US" dirty="0"/>
          </a:p>
        </p:txBody>
      </p:sp>
      <p:sp>
        <p:nvSpPr>
          <p:cNvPr id="12" name="Content Placeholder 11"/>
          <p:cNvSpPr>
            <a:spLocks noGrp="1"/>
          </p:cNvSpPr>
          <p:nvPr>
            <p:ph sz="quarter" idx="10"/>
          </p:nvPr>
        </p:nvSpPr>
        <p:spPr>
          <a:xfrm>
            <a:off x="948777" y="908685"/>
            <a:ext cx="7707862" cy="181660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4" name="Content Placeholder 13"/>
          <p:cNvSpPr>
            <a:spLocks noGrp="1"/>
          </p:cNvSpPr>
          <p:nvPr>
            <p:ph sz="quarter" idx="11"/>
          </p:nvPr>
        </p:nvSpPr>
        <p:spPr>
          <a:xfrm>
            <a:off x="949327" y="2841313"/>
            <a:ext cx="7707313" cy="181660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878057206"/>
      </p:ext>
    </p:extLst>
  </p:cSld>
  <p:clrMapOvr>
    <a:masterClrMapping/>
  </p:clrMapOvr>
  <p:transition spd="slow">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hree Content">
    <p:spTree>
      <p:nvGrpSpPr>
        <p:cNvPr id="1" name=""/>
        <p:cNvGrpSpPr/>
        <p:nvPr/>
      </p:nvGrpSpPr>
      <p:grpSpPr>
        <a:xfrm>
          <a:off x="0" y="0"/>
          <a:ext cx="0" cy="0"/>
          <a:chOff x="0" y="0"/>
          <a:chExt cx="0" cy="0"/>
        </a:xfrm>
      </p:grpSpPr>
      <p:sp>
        <p:nvSpPr>
          <p:cNvPr id="7" name="Title 1"/>
          <p:cNvSpPr>
            <a:spLocks noGrp="1"/>
          </p:cNvSpPr>
          <p:nvPr>
            <p:ph type="title"/>
          </p:nvPr>
        </p:nvSpPr>
        <p:spPr>
          <a:xfrm>
            <a:off x="948776" y="359541"/>
            <a:ext cx="7707862" cy="488024"/>
          </a:xfrm>
          <a:prstGeom prst="rect">
            <a:avLst/>
          </a:prstGeom>
        </p:spPr>
        <p:txBody>
          <a:bodyPr/>
          <a:lstStyle>
            <a:lvl1pPr algn="l">
              <a:defRPr sz="2400">
                <a:solidFill>
                  <a:schemeClr val="bg2"/>
                </a:solidFill>
              </a:defRPr>
            </a:lvl1pPr>
          </a:lstStyle>
          <a:p>
            <a:r>
              <a:rPr lang="en-US"/>
              <a:t>Click to edit Master title style</a:t>
            </a:r>
            <a:endParaRPr lang="en-US" dirty="0"/>
          </a:p>
        </p:txBody>
      </p:sp>
      <p:sp>
        <p:nvSpPr>
          <p:cNvPr id="3" name="Content Placeholder 2"/>
          <p:cNvSpPr>
            <a:spLocks noGrp="1"/>
          </p:cNvSpPr>
          <p:nvPr>
            <p:ph sz="quarter" idx="10"/>
          </p:nvPr>
        </p:nvSpPr>
        <p:spPr>
          <a:xfrm>
            <a:off x="949327" y="908685"/>
            <a:ext cx="3787775" cy="375904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Content Placeholder 4"/>
          <p:cNvSpPr>
            <a:spLocks noGrp="1"/>
          </p:cNvSpPr>
          <p:nvPr>
            <p:ph sz="quarter" idx="11"/>
          </p:nvPr>
        </p:nvSpPr>
        <p:spPr>
          <a:xfrm>
            <a:off x="4876800" y="908686"/>
            <a:ext cx="3779838" cy="182308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Content Placeholder 8"/>
          <p:cNvSpPr>
            <a:spLocks noGrp="1"/>
          </p:cNvSpPr>
          <p:nvPr>
            <p:ph sz="quarter" idx="12"/>
          </p:nvPr>
        </p:nvSpPr>
        <p:spPr>
          <a:xfrm>
            <a:off x="4876800" y="2837497"/>
            <a:ext cx="3779838" cy="183023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147322705"/>
      </p:ext>
    </p:extLst>
  </p:cSld>
  <p:clrMapOvr>
    <a:masterClrMapping/>
  </p:clrMapOvr>
  <p:transition spd="slow">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Four Content">
    <p:spTree>
      <p:nvGrpSpPr>
        <p:cNvPr id="1" name=""/>
        <p:cNvGrpSpPr/>
        <p:nvPr/>
      </p:nvGrpSpPr>
      <p:grpSpPr>
        <a:xfrm>
          <a:off x="0" y="0"/>
          <a:ext cx="0" cy="0"/>
          <a:chOff x="0" y="0"/>
          <a:chExt cx="0" cy="0"/>
        </a:xfrm>
      </p:grpSpPr>
      <p:sp>
        <p:nvSpPr>
          <p:cNvPr id="7" name="Title 1"/>
          <p:cNvSpPr>
            <a:spLocks noGrp="1"/>
          </p:cNvSpPr>
          <p:nvPr>
            <p:ph type="title"/>
          </p:nvPr>
        </p:nvSpPr>
        <p:spPr>
          <a:xfrm>
            <a:off x="948776" y="359541"/>
            <a:ext cx="7707862" cy="488024"/>
          </a:xfrm>
          <a:prstGeom prst="rect">
            <a:avLst/>
          </a:prstGeom>
        </p:spPr>
        <p:txBody>
          <a:bodyPr/>
          <a:lstStyle>
            <a:lvl1pPr algn="l">
              <a:defRPr sz="2400">
                <a:solidFill>
                  <a:schemeClr val="bg2"/>
                </a:solidFill>
              </a:defRPr>
            </a:lvl1pPr>
          </a:lstStyle>
          <a:p>
            <a:r>
              <a:rPr lang="en-US"/>
              <a:t>Click to edit Master title style</a:t>
            </a:r>
            <a:endParaRPr lang="en-US" dirty="0"/>
          </a:p>
        </p:txBody>
      </p:sp>
      <p:sp>
        <p:nvSpPr>
          <p:cNvPr id="4" name="Content Placeholder 3"/>
          <p:cNvSpPr>
            <a:spLocks noGrp="1"/>
          </p:cNvSpPr>
          <p:nvPr>
            <p:ph sz="quarter" idx="10"/>
          </p:nvPr>
        </p:nvSpPr>
        <p:spPr>
          <a:xfrm>
            <a:off x="949327" y="908686"/>
            <a:ext cx="3787775" cy="182308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1" name="Content Placeholder 10"/>
          <p:cNvSpPr>
            <a:spLocks noGrp="1"/>
          </p:cNvSpPr>
          <p:nvPr>
            <p:ph sz="quarter" idx="11"/>
          </p:nvPr>
        </p:nvSpPr>
        <p:spPr>
          <a:xfrm>
            <a:off x="955677" y="2840613"/>
            <a:ext cx="3781425" cy="182711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3" name="Content Placeholder 12"/>
          <p:cNvSpPr>
            <a:spLocks noGrp="1"/>
          </p:cNvSpPr>
          <p:nvPr>
            <p:ph sz="quarter" idx="12"/>
          </p:nvPr>
        </p:nvSpPr>
        <p:spPr>
          <a:xfrm>
            <a:off x="4876800" y="908686"/>
            <a:ext cx="3779838" cy="182308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5" name="Content Placeholder 14"/>
          <p:cNvSpPr>
            <a:spLocks noGrp="1"/>
          </p:cNvSpPr>
          <p:nvPr>
            <p:ph sz="quarter" idx="13"/>
          </p:nvPr>
        </p:nvSpPr>
        <p:spPr>
          <a:xfrm>
            <a:off x="4876800" y="2840613"/>
            <a:ext cx="3779838" cy="182711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590015100"/>
      </p:ext>
    </p:extLst>
  </p:cSld>
  <p:clrMapOvr>
    <a:masterClrMapping/>
  </p:clrMapOvr>
  <p:transition spd="slow">
    <p:fade/>
  </p:transition>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2"/>
          <p:cNvSpPr>
            <a:spLocks noGrp="1"/>
          </p:cNvSpPr>
          <p:nvPr>
            <p:ph type="title"/>
          </p:nvPr>
        </p:nvSpPr>
        <p:spPr bwMode="auto">
          <a:xfrm>
            <a:off x="949325" y="358775"/>
            <a:ext cx="7707313" cy="488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0" tIns="45720" rIns="91440" bIns="45720" numCol="1" anchor="b" anchorCtr="0" compatLnSpc="1">
            <a:prstTxWarp prst="textNoShape">
              <a:avLst/>
            </a:prstTxWarp>
          </a:bodyPr>
          <a:lstStyle/>
          <a:p>
            <a:pPr lvl="0"/>
            <a:r>
              <a:rPr lang="en-US" altLang="x-none" dirty="0"/>
              <a:t>Click to edit Master title style</a:t>
            </a:r>
          </a:p>
        </p:txBody>
      </p:sp>
      <p:sp>
        <p:nvSpPr>
          <p:cNvPr id="4" name="Text Placeholder 3"/>
          <p:cNvSpPr>
            <a:spLocks noGrp="1"/>
          </p:cNvSpPr>
          <p:nvPr>
            <p:ph type="body" idx="1"/>
          </p:nvPr>
        </p:nvSpPr>
        <p:spPr>
          <a:xfrm>
            <a:off x="949325" y="903288"/>
            <a:ext cx="7707313" cy="3763962"/>
          </a:xfrm>
          <a:prstGeom prst="rect">
            <a:avLst/>
          </a:prstGeom>
        </p:spPr>
        <p:txBody>
          <a:bodyPr vert="horz" lIns="0" tIns="45720" rIns="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Slide Number Placeholder 4"/>
          <p:cNvSpPr>
            <a:spLocks noGrp="1"/>
          </p:cNvSpPr>
          <p:nvPr>
            <p:ph type="sldNum" sz="quarter" idx="4"/>
          </p:nvPr>
        </p:nvSpPr>
        <p:spPr>
          <a:xfrm>
            <a:off x="109538" y="4811713"/>
            <a:ext cx="846137" cy="271462"/>
          </a:xfrm>
          <a:prstGeom prst="rect">
            <a:avLst/>
          </a:prstGeom>
        </p:spPr>
        <p:txBody>
          <a:bodyPr vert="horz" wrap="square" lIns="91440" tIns="45720" rIns="91440" bIns="45720" numCol="1" anchor="ctr" anchorCtr="0" compatLnSpc="1">
            <a:prstTxWarp prst="textNoShape">
              <a:avLst/>
            </a:prstTxWarp>
          </a:bodyPr>
          <a:lstStyle>
            <a:lvl1pPr>
              <a:defRPr sz="1000">
                <a:solidFill>
                  <a:srgbClr val="898989"/>
                </a:solidFill>
                <a:latin typeface="Arial" charset="0"/>
              </a:defRPr>
            </a:lvl1pPr>
          </a:lstStyle>
          <a:p>
            <a:fld id="{55F788F5-986A-0649-AD29-17C9730CDBEC}" type="slidenum">
              <a:rPr lang="en-US" altLang="x-none"/>
              <a:pPr/>
              <a:t>‹#›</a:t>
            </a:fld>
            <a:endParaRPr lang="en-US" altLang="x-none"/>
          </a:p>
        </p:txBody>
      </p:sp>
      <p:sp>
        <p:nvSpPr>
          <p:cNvPr id="10" name="Rectangle 9"/>
          <p:cNvSpPr/>
          <p:nvPr/>
        </p:nvSpPr>
        <p:spPr>
          <a:xfrm>
            <a:off x="0" y="0"/>
            <a:ext cx="457200" cy="5149850"/>
          </a:xfrm>
          <a:prstGeom prst="rect">
            <a:avLst/>
          </a:prstGeom>
          <a:solidFill>
            <a:srgbClr val="8F2A46"/>
          </a:solidFill>
          <a:ln>
            <a:solidFill>
              <a:srgbClr val="8C1515"/>
            </a:solid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dirty="0">
              <a:latin typeface="Arial"/>
            </a:endParaRPr>
          </a:p>
        </p:txBody>
      </p:sp>
      <p:grpSp>
        <p:nvGrpSpPr>
          <p:cNvPr id="16" name="Grup 15">
            <a:extLst>
              <a:ext uri="{FF2B5EF4-FFF2-40B4-BE49-F238E27FC236}">
                <a16:creationId xmlns:a16="http://schemas.microsoft.com/office/drawing/2014/main" id="{5CDC8E6F-C32D-45BB-B6AC-CEF9453EA9ED}"/>
              </a:ext>
            </a:extLst>
          </p:cNvPr>
          <p:cNvGrpSpPr/>
          <p:nvPr userDrawn="1"/>
        </p:nvGrpSpPr>
        <p:grpSpPr>
          <a:xfrm>
            <a:off x="7159042" y="4721106"/>
            <a:ext cx="1856787" cy="364390"/>
            <a:chOff x="6939878" y="4721106"/>
            <a:chExt cx="2003494" cy="364390"/>
          </a:xfrm>
        </p:grpSpPr>
        <p:pic>
          <p:nvPicPr>
            <p:cNvPr id="17" name="Resim 16">
              <a:extLst>
                <a:ext uri="{FF2B5EF4-FFF2-40B4-BE49-F238E27FC236}">
                  <a16:creationId xmlns:a16="http://schemas.microsoft.com/office/drawing/2014/main" id="{B8A1C9FE-0BA3-4BDD-AB41-1E039FF3997A}"/>
                </a:ext>
              </a:extLst>
            </p:cNvPr>
            <p:cNvPicPr>
              <a:picLocks noChangeAspect="1"/>
            </p:cNvPicPr>
            <p:nvPr userDrawn="1"/>
          </p:nvPicPr>
          <p:blipFill>
            <a:blip r:embed="rId9"/>
            <a:stretch>
              <a:fillRect/>
            </a:stretch>
          </p:blipFill>
          <p:spPr>
            <a:xfrm>
              <a:off x="6939878" y="4772026"/>
              <a:ext cx="312127" cy="299873"/>
            </a:xfrm>
            <a:prstGeom prst="rect">
              <a:avLst/>
            </a:prstGeom>
          </p:spPr>
        </p:pic>
        <p:sp>
          <p:nvSpPr>
            <p:cNvPr id="21" name="Subtitle 2">
              <a:extLst>
                <a:ext uri="{FF2B5EF4-FFF2-40B4-BE49-F238E27FC236}">
                  <a16:creationId xmlns:a16="http://schemas.microsoft.com/office/drawing/2014/main" id="{13C53163-E91D-4984-9463-997D864E622C}"/>
                </a:ext>
              </a:extLst>
            </p:cNvPr>
            <p:cNvSpPr txBox="1">
              <a:spLocks/>
            </p:cNvSpPr>
            <p:nvPr userDrawn="1"/>
          </p:nvSpPr>
          <p:spPr>
            <a:xfrm>
              <a:off x="7279540" y="4721106"/>
              <a:ext cx="1663832" cy="364390"/>
            </a:xfrm>
            <a:prstGeom prst="rect">
              <a:avLst/>
            </a:prstGeom>
          </p:spPr>
          <p:txBody>
            <a:bodyPr vert="horz" lIns="0" tIns="45720" rIns="0" bIns="45720" rtlCol="0">
              <a:noAutofit/>
            </a:bodyPr>
            <a:lstStyle>
              <a:lvl1pPr marL="0" indent="0" algn="ctr" defTabSz="457200" rtl="0" eaLnBrk="1" fontAlgn="base" hangingPunct="1">
                <a:spcBef>
                  <a:spcPct val="20000"/>
                </a:spcBef>
                <a:spcAft>
                  <a:spcPct val="0"/>
                </a:spcAft>
                <a:buClr>
                  <a:schemeClr val="bg2"/>
                </a:buClr>
                <a:buFont typeface="Wingdings" charset="2"/>
                <a:buNone/>
                <a:defRPr sz="2100" kern="1200" cap="small" spc="300">
                  <a:solidFill>
                    <a:srgbClr val="8F2A46"/>
                  </a:solidFill>
                  <a:latin typeface="Arial"/>
                  <a:ea typeface="ＭＳ Ｐゴシック" charset="0"/>
                  <a:cs typeface="ＭＳ Ｐゴシック" charset="0"/>
                </a:defRPr>
              </a:lvl1pPr>
              <a:lvl2pPr marL="457200" indent="0" algn="ctr" defTabSz="457200" rtl="0" eaLnBrk="1" fontAlgn="base" hangingPunct="1">
                <a:spcBef>
                  <a:spcPct val="20000"/>
                </a:spcBef>
                <a:spcAft>
                  <a:spcPct val="0"/>
                </a:spcAft>
                <a:buClr>
                  <a:schemeClr val="bg2"/>
                </a:buClr>
                <a:buFont typeface="Wingdings" charset="2"/>
                <a:buNone/>
                <a:defRPr kern="1200">
                  <a:solidFill>
                    <a:schemeClr val="tx1">
                      <a:tint val="75000"/>
                    </a:schemeClr>
                  </a:solidFill>
                  <a:latin typeface="Arial"/>
                  <a:ea typeface="ＭＳ Ｐゴシック" charset="0"/>
                  <a:cs typeface="+mn-cs"/>
                </a:defRPr>
              </a:lvl2pPr>
              <a:lvl3pPr marL="914400" indent="0" algn="ctr" defTabSz="457200" rtl="0" eaLnBrk="1" fontAlgn="base" hangingPunct="1">
                <a:spcBef>
                  <a:spcPct val="20000"/>
                </a:spcBef>
                <a:spcAft>
                  <a:spcPct val="0"/>
                </a:spcAft>
                <a:buClr>
                  <a:schemeClr val="bg2"/>
                </a:buClr>
                <a:buSzPct val="102000"/>
                <a:buFont typeface="Source Sans Pro" charset="0"/>
                <a:buNone/>
                <a:defRPr kern="1200">
                  <a:solidFill>
                    <a:schemeClr val="tx1">
                      <a:tint val="75000"/>
                    </a:schemeClr>
                  </a:solidFill>
                  <a:latin typeface="Arial"/>
                  <a:ea typeface="ＭＳ Ｐゴシック" charset="0"/>
                  <a:cs typeface="+mn-cs"/>
                </a:defRPr>
              </a:lvl3pPr>
              <a:lvl4pPr marL="1371600" indent="0" algn="ctr" defTabSz="457200" rtl="0" eaLnBrk="1" fontAlgn="base" hangingPunct="1">
                <a:spcBef>
                  <a:spcPct val="20000"/>
                </a:spcBef>
                <a:spcAft>
                  <a:spcPct val="0"/>
                </a:spcAft>
                <a:buClr>
                  <a:schemeClr val="bg2"/>
                </a:buClr>
                <a:buFont typeface="Arial" charset="0"/>
                <a:buNone/>
                <a:defRPr kern="1200">
                  <a:solidFill>
                    <a:schemeClr val="tx1">
                      <a:tint val="75000"/>
                    </a:schemeClr>
                  </a:solidFill>
                  <a:latin typeface="Arial"/>
                  <a:ea typeface="ＭＳ Ｐゴシック" charset="0"/>
                  <a:cs typeface="+mn-cs"/>
                </a:defRPr>
              </a:lvl4pPr>
              <a:lvl5pPr marL="1828800" indent="0" algn="ctr" defTabSz="457200" rtl="0" eaLnBrk="1" fontAlgn="base" hangingPunct="1">
                <a:spcBef>
                  <a:spcPct val="20000"/>
                </a:spcBef>
                <a:spcAft>
                  <a:spcPct val="0"/>
                </a:spcAft>
                <a:buClr>
                  <a:schemeClr val="bg2"/>
                </a:buClr>
                <a:buFont typeface="Source Sans Pro" charset="0"/>
                <a:buNone/>
                <a:defRPr kern="1200">
                  <a:solidFill>
                    <a:schemeClr val="tx1">
                      <a:tint val="75000"/>
                    </a:schemeClr>
                  </a:solidFill>
                  <a:latin typeface="Arial"/>
                  <a:ea typeface="ＭＳ Ｐゴシック" charset="0"/>
                  <a:cs typeface="+mn-cs"/>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pPr algn="l">
                <a:spcBef>
                  <a:spcPts val="0"/>
                </a:spcBef>
                <a:spcAft>
                  <a:spcPts val="0"/>
                </a:spcAft>
              </a:pPr>
              <a:r>
                <a:rPr lang="en-US" sz="1000" b="0" kern="400" spc="0" baseline="0" dirty="0">
                  <a:solidFill>
                    <a:srgbClr val="8F2A46"/>
                  </a:solidFill>
                  <a:effectLst>
                    <a:outerShdw blurRad="38100" dist="38100" dir="2700000" algn="tl">
                      <a:srgbClr val="000000">
                        <a:alpha val="43137"/>
                      </a:srgbClr>
                    </a:outerShdw>
                  </a:effectLst>
                </a:rPr>
                <a:t>NEAR EAST UNIVERSITY</a:t>
              </a:r>
            </a:p>
            <a:p>
              <a:pPr algn="l">
                <a:spcBef>
                  <a:spcPts val="0"/>
                </a:spcBef>
                <a:spcAft>
                  <a:spcPts val="0"/>
                </a:spcAft>
              </a:pPr>
              <a:r>
                <a:rPr lang="en-US" sz="990" b="0" kern="400" spc="0" baseline="0" dirty="0">
                  <a:solidFill>
                    <a:srgbClr val="8F2A46"/>
                  </a:solidFill>
                  <a:effectLst>
                    <a:outerShdw blurRad="38100" dist="38100" dir="2700000" algn="tl">
                      <a:srgbClr val="000000">
                        <a:alpha val="43137"/>
                      </a:srgbClr>
                    </a:outerShdw>
                  </a:effectLst>
                </a:rPr>
                <a:t>Open-Courses.neu.edu.tr</a:t>
              </a:r>
            </a:p>
          </p:txBody>
        </p:sp>
      </p:grpSp>
    </p:spTree>
  </p:cSld>
  <p:clrMap bg1="lt1" tx1="dk1" bg2="lt2" tx2="dk2" accent1="accent1" accent2="accent2" accent3="accent3" accent4="accent4" accent5="accent5" accent6="accent6" hlink="hlink" folHlink="folHlink"/>
  <p:sldLayoutIdLst>
    <p:sldLayoutId id="2147484084" r:id="rId1"/>
    <p:sldLayoutId id="2147484086" r:id="rId2"/>
    <p:sldLayoutId id="2147484087" r:id="rId3"/>
    <p:sldLayoutId id="2147484088" r:id="rId4"/>
    <p:sldLayoutId id="2147484089" r:id="rId5"/>
    <p:sldLayoutId id="2147484090" r:id="rId6"/>
    <p:sldLayoutId id="2147484091" r:id="rId7"/>
  </p:sldLayoutIdLst>
  <p:transition spd="slow">
    <p:fade/>
  </p:transition>
  <p:hf hdr="0" ftr="0" dt="0"/>
  <p:txStyles>
    <p:titleStyle>
      <a:lvl1pPr algn="l" defTabSz="457200" rtl="0" eaLnBrk="1" fontAlgn="base" hangingPunct="1">
        <a:lnSpc>
          <a:spcPct val="85000"/>
        </a:lnSpc>
        <a:spcBef>
          <a:spcPct val="0"/>
        </a:spcBef>
        <a:spcAft>
          <a:spcPct val="0"/>
        </a:spcAft>
        <a:defRPr sz="2400" kern="1200">
          <a:solidFill>
            <a:schemeClr val="bg2"/>
          </a:solidFill>
          <a:latin typeface="Arial"/>
          <a:ea typeface="ＭＳ Ｐゴシック" charset="0"/>
          <a:cs typeface="ＭＳ Ｐゴシック" charset="0"/>
        </a:defRPr>
      </a:lvl1pPr>
      <a:lvl2pPr algn="l" defTabSz="457200" rtl="0" eaLnBrk="1" fontAlgn="base" hangingPunct="1">
        <a:lnSpc>
          <a:spcPct val="85000"/>
        </a:lnSpc>
        <a:spcBef>
          <a:spcPct val="0"/>
        </a:spcBef>
        <a:spcAft>
          <a:spcPct val="0"/>
        </a:spcAft>
        <a:defRPr sz="2400">
          <a:solidFill>
            <a:schemeClr val="bg2"/>
          </a:solidFill>
          <a:latin typeface="Arial" charset="0"/>
          <a:ea typeface="ＭＳ Ｐゴシック" charset="0"/>
          <a:cs typeface="ＭＳ Ｐゴシック" charset="0"/>
        </a:defRPr>
      </a:lvl2pPr>
      <a:lvl3pPr algn="l" defTabSz="457200" rtl="0" eaLnBrk="1" fontAlgn="base" hangingPunct="1">
        <a:lnSpc>
          <a:spcPct val="85000"/>
        </a:lnSpc>
        <a:spcBef>
          <a:spcPct val="0"/>
        </a:spcBef>
        <a:spcAft>
          <a:spcPct val="0"/>
        </a:spcAft>
        <a:defRPr sz="2400">
          <a:solidFill>
            <a:schemeClr val="bg2"/>
          </a:solidFill>
          <a:latin typeface="Arial" charset="0"/>
          <a:ea typeface="ＭＳ Ｐゴシック" charset="0"/>
          <a:cs typeface="ＭＳ Ｐゴシック" charset="0"/>
        </a:defRPr>
      </a:lvl3pPr>
      <a:lvl4pPr algn="l" defTabSz="457200" rtl="0" eaLnBrk="1" fontAlgn="base" hangingPunct="1">
        <a:lnSpc>
          <a:spcPct val="85000"/>
        </a:lnSpc>
        <a:spcBef>
          <a:spcPct val="0"/>
        </a:spcBef>
        <a:spcAft>
          <a:spcPct val="0"/>
        </a:spcAft>
        <a:defRPr sz="2400">
          <a:solidFill>
            <a:schemeClr val="bg2"/>
          </a:solidFill>
          <a:latin typeface="Arial" charset="0"/>
          <a:ea typeface="ＭＳ Ｐゴシック" charset="0"/>
          <a:cs typeface="ＭＳ Ｐゴシック" charset="0"/>
        </a:defRPr>
      </a:lvl4pPr>
      <a:lvl5pPr algn="l" defTabSz="457200" rtl="0" eaLnBrk="1" fontAlgn="base" hangingPunct="1">
        <a:lnSpc>
          <a:spcPct val="85000"/>
        </a:lnSpc>
        <a:spcBef>
          <a:spcPct val="0"/>
        </a:spcBef>
        <a:spcAft>
          <a:spcPct val="0"/>
        </a:spcAft>
        <a:defRPr sz="2400">
          <a:solidFill>
            <a:schemeClr val="bg2"/>
          </a:solidFill>
          <a:latin typeface="Arial" charset="0"/>
          <a:ea typeface="ＭＳ Ｐゴシック" charset="0"/>
          <a:cs typeface="ＭＳ Ｐゴシック" charset="0"/>
        </a:defRPr>
      </a:lvl5pPr>
      <a:lvl6pPr marL="457200" algn="l" defTabSz="457200" rtl="0" eaLnBrk="1" fontAlgn="base" hangingPunct="1">
        <a:lnSpc>
          <a:spcPct val="85000"/>
        </a:lnSpc>
        <a:spcBef>
          <a:spcPct val="0"/>
        </a:spcBef>
        <a:spcAft>
          <a:spcPct val="0"/>
        </a:spcAft>
        <a:defRPr sz="2400">
          <a:solidFill>
            <a:schemeClr val="bg2"/>
          </a:solidFill>
          <a:latin typeface="Source Sans Pro Semibold" charset="0"/>
          <a:ea typeface="ＭＳ Ｐゴシック" charset="0"/>
          <a:cs typeface="ＭＳ Ｐゴシック" charset="0"/>
        </a:defRPr>
      </a:lvl6pPr>
      <a:lvl7pPr marL="914400" algn="l" defTabSz="457200" rtl="0" eaLnBrk="1" fontAlgn="base" hangingPunct="1">
        <a:lnSpc>
          <a:spcPct val="85000"/>
        </a:lnSpc>
        <a:spcBef>
          <a:spcPct val="0"/>
        </a:spcBef>
        <a:spcAft>
          <a:spcPct val="0"/>
        </a:spcAft>
        <a:defRPr sz="2400">
          <a:solidFill>
            <a:schemeClr val="bg2"/>
          </a:solidFill>
          <a:latin typeface="Source Sans Pro Semibold" charset="0"/>
          <a:ea typeface="ＭＳ Ｐゴシック" charset="0"/>
          <a:cs typeface="ＭＳ Ｐゴシック" charset="0"/>
        </a:defRPr>
      </a:lvl7pPr>
      <a:lvl8pPr marL="1371600" algn="l" defTabSz="457200" rtl="0" eaLnBrk="1" fontAlgn="base" hangingPunct="1">
        <a:lnSpc>
          <a:spcPct val="85000"/>
        </a:lnSpc>
        <a:spcBef>
          <a:spcPct val="0"/>
        </a:spcBef>
        <a:spcAft>
          <a:spcPct val="0"/>
        </a:spcAft>
        <a:defRPr sz="2400">
          <a:solidFill>
            <a:schemeClr val="bg2"/>
          </a:solidFill>
          <a:latin typeface="Source Sans Pro Semibold" charset="0"/>
          <a:ea typeface="ＭＳ Ｐゴシック" charset="0"/>
          <a:cs typeface="ＭＳ Ｐゴシック" charset="0"/>
        </a:defRPr>
      </a:lvl8pPr>
      <a:lvl9pPr marL="1828800" algn="l" defTabSz="457200" rtl="0" eaLnBrk="1" fontAlgn="base" hangingPunct="1">
        <a:lnSpc>
          <a:spcPct val="85000"/>
        </a:lnSpc>
        <a:spcBef>
          <a:spcPct val="0"/>
        </a:spcBef>
        <a:spcAft>
          <a:spcPct val="0"/>
        </a:spcAft>
        <a:defRPr sz="2400">
          <a:solidFill>
            <a:schemeClr val="bg2"/>
          </a:solidFill>
          <a:latin typeface="Source Sans Pro Semibold" charset="0"/>
          <a:ea typeface="ＭＳ Ｐゴシック" charset="0"/>
          <a:cs typeface="ＭＳ Ｐゴシック" charset="0"/>
        </a:defRPr>
      </a:lvl9pPr>
    </p:titleStyle>
    <p:bodyStyle>
      <a:lvl1pPr marL="342900" indent="-342900" algn="l" defTabSz="457200" rtl="0" eaLnBrk="1" fontAlgn="base" hangingPunct="1">
        <a:spcBef>
          <a:spcPct val="20000"/>
        </a:spcBef>
        <a:spcAft>
          <a:spcPct val="0"/>
        </a:spcAft>
        <a:buClr>
          <a:schemeClr val="bg2"/>
        </a:buClr>
        <a:buFont typeface="Wingdings" charset="2"/>
        <a:defRPr kern="1200" spc="20">
          <a:solidFill>
            <a:schemeClr val="tx1"/>
          </a:solidFill>
          <a:latin typeface="Arial"/>
          <a:ea typeface="ＭＳ Ｐゴシック" charset="0"/>
          <a:cs typeface="ＭＳ Ｐゴシック" charset="0"/>
        </a:defRPr>
      </a:lvl1pPr>
      <a:lvl2pPr marL="288925" indent="-288925" algn="l" defTabSz="457200" rtl="0" eaLnBrk="1" fontAlgn="base" hangingPunct="1">
        <a:spcBef>
          <a:spcPct val="20000"/>
        </a:spcBef>
        <a:spcAft>
          <a:spcPct val="0"/>
        </a:spcAft>
        <a:buClr>
          <a:schemeClr val="bg2"/>
        </a:buClr>
        <a:buFont typeface="Wingdings" charset="2"/>
        <a:buChar char="§"/>
        <a:defRPr kern="1200">
          <a:solidFill>
            <a:srgbClr val="595959"/>
          </a:solidFill>
          <a:latin typeface="Arial"/>
          <a:ea typeface="ＭＳ Ｐゴシック" charset="0"/>
          <a:cs typeface="+mn-cs"/>
        </a:defRPr>
      </a:lvl2pPr>
      <a:lvl3pPr marL="569913" indent="-225425" algn="l" defTabSz="457200" rtl="0" eaLnBrk="1" fontAlgn="base" hangingPunct="1">
        <a:spcBef>
          <a:spcPct val="20000"/>
        </a:spcBef>
        <a:spcAft>
          <a:spcPct val="0"/>
        </a:spcAft>
        <a:buClr>
          <a:schemeClr val="bg2"/>
        </a:buClr>
        <a:buSzPct val="102000"/>
        <a:buFont typeface="Source Sans Pro" charset="0"/>
        <a:buChar char="›"/>
        <a:defRPr kern="1200">
          <a:solidFill>
            <a:srgbClr val="595959"/>
          </a:solidFill>
          <a:latin typeface="Arial"/>
          <a:ea typeface="ＭＳ Ｐゴシック" charset="0"/>
          <a:cs typeface="+mn-cs"/>
        </a:defRPr>
      </a:lvl3pPr>
      <a:lvl4pPr marL="914400" indent="-227013" algn="l" defTabSz="457200" rtl="0" eaLnBrk="1" fontAlgn="base" hangingPunct="1">
        <a:spcBef>
          <a:spcPct val="20000"/>
        </a:spcBef>
        <a:spcAft>
          <a:spcPct val="0"/>
        </a:spcAft>
        <a:buClr>
          <a:schemeClr val="bg2"/>
        </a:buClr>
        <a:buFont typeface="Arial" charset="0"/>
        <a:buChar char="•"/>
        <a:defRPr kern="1200">
          <a:solidFill>
            <a:srgbClr val="595959"/>
          </a:solidFill>
          <a:latin typeface="Arial"/>
          <a:ea typeface="ＭＳ Ｐゴシック" charset="0"/>
          <a:cs typeface="+mn-cs"/>
        </a:defRPr>
      </a:lvl4pPr>
      <a:lvl5pPr marL="1258888" indent="-227013" algn="l" defTabSz="457200" rtl="0" eaLnBrk="1" fontAlgn="base" hangingPunct="1">
        <a:spcBef>
          <a:spcPct val="20000"/>
        </a:spcBef>
        <a:spcAft>
          <a:spcPct val="0"/>
        </a:spcAft>
        <a:buClr>
          <a:schemeClr val="bg2"/>
        </a:buClr>
        <a:buFont typeface="Source Sans Pro" charset="0"/>
        <a:buChar char="–"/>
        <a:defRPr kern="1200">
          <a:solidFill>
            <a:srgbClr val="595959"/>
          </a:solidFill>
          <a:latin typeface="Arial"/>
          <a:ea typeface="ＭＳ Ｐゴシック" charset="0"/>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Title 1"/>
          <p:cNvSpPr>
            <a:spLocks noGrp="1"/>
          </p:cNvSpPr>
          <p:nvPr>
            <p:ph type="ctrTitle"/>
          </p:nvPr>
        </p:nvSpPr>
        <p:spPr>
          <a:xfrm>
            <a:off x="457200" y="1540031"/>
            <a:ext cx="8229600" cy="619125"/>
          </a:xfrm>
        </p:spPr>
        <p:txBody>
          <a:bodyPr/>
          <a:lstStyle/>
          <a:p>
            <a:pPr eaLnBrk="1" hangingPunct="1"/>
            <a:r>
              <a:rPr lang="tr-TR" altLang="x-none" b="1" dirty="0">
                <a:latin typeface="Arial" charset="0"/>
                <a:ea typeface="Arial" charset="0"/>
                <a:cs typeface="Arial" charset="0"/>
              </a:rPr>
              <a:t>6.HAFTA</a:t>
            </a:r>
            <a:endParaRPr lang="en-US" altLang="x-none" b="1" dirty="0">
              <a:latin typeface="Arial" charset="0"/>
              <a:ea typeface="Arial" charset="0"/>
              <a:cs typeface="Arial" charset="0"/>
            </a:endParaRPr>
          </a:p>
        </p:txBody>
      </p:sp>
      <p:sp>
        <p:nvSpPr>
          <p:cNvPr id="11266" name="Text Placeholder 2"/>
          <p:cNvSpPr>
            <a:spLocks noGrp="1"/>
          </p:cNvSpPr>
          <p:nvPr>
            <p:ph type="body" sz="quarter" idx="18"/>
          </p:nvPr>
        </p:nvSpPr>
        <p:spPr bwMode="auto">
          <a:xfrm>
            <a:off x="1603375" y="3166190"/>
            <a:ext cx="6059488" cy="587375"/>
          </a:xfrm>
        </p:spPr>
        <p:txBody>
          <a:bodyPr numCol="1" compatLnSpc="1">
            <a:prstTxWarp prst="textNoShape">
              <a:avLst/>
            </a:prstTxWarp>
          </a:bodyPr>
          <a:lstStyle/>
          <a:p>
            <a:pPr marL="0" indent="0" eaLnBrk="1" hangingPunct="1"/>
            <a:r>
              <a:rPr lang="tr-TR" altLang="x-none" dirty="0">
                <a:solidFill>
                  <a:srgbClr val="595959"/>
                </a:solidFill>
                <a:latin typeface="Source Sans Pro" charset="0"/>
                <a:ea typeface="Source Sans Pro" charset="0"/>
                <a:cs typeface="Source Sans Pro" charset="0"/>
              </a:rPr>
              <a:t>OZO201-ERKEN ÇOCUKLUKTA ÖZEL EĞİTİM</a:t>
            </a:r>
            <a:endParaRPr lang="en-US" altLang="x-none" dirty="0">
              <a:solidFill>
                <a:srgbClr val="595959"/>
              </a:solidFill>
              <a:latin typeface="Source Sans Pro" charset="0"/>
              <a:ea typeface="Source Sans Pro" charset="0"/>
              <a:cs typeface="Source Sans Pro" charset="0"/>
            </a:endParaRPr>
          </a:p>
        </p:txBody>
      </p:sp>
      <p:sp>
        <p:nvSpPr>
          <p:cNvPr id="4" name="Subtitle 3"/>
          <p:cNvSpPr>
            <a:spLocks noGrp="1"/>
          </p:cNvSpPr>
          <p:nvPr>
            <p:ph type="subTitle" idx="1"/>
          </p:nvPr>
        </p:nvSpPr>
        <p:spPr>
          <a:xfrm>
            <a:off x="457200" y="2159156"/>
            <a:ext cx="8229600" cy="461963"/>
          </a:xfrm>
        </p:spPr>
        <p:txBody>
          <a:bodyPr/>
          <a:lstStyle/>
          <a:p>
            <a:pPr eaLnBrk="1" fontAlgn="auto" hangingPunct="1">
              <a:spcAft>
                <a:spcPts val="0"/>
              </a:spcAft>
              <a:buFont typeface="Wingdings" charset="0"/>
              <a:buNone/>
              <a:defRPr/>
            </a:pPr>
            <a:r>
              <a:rPr lang="tr-TR" dirty="0">
                <a:latin typeface="Source Sans Pro" charset="0"/>
                <a:ea typeface="Source Sans Pro" charset="0"/>
                <a:cs typeface="Source Sans Pro" charset="0"/>
              </a:rPr>
              <a:t>UZ. AYŞEGÜL AKÇAM</a:t>
            </a:r>
            <a:endParaRPr lang="en-US" dirty="0">
              <a:latin typeface="Source Sans Pro" charset="0"/>
              <a:ea typeface="Source Sans Pro" charset="0"/>
              <a:cs typeface="Source Sans Pro" charset="0"/>
            </a:endParaRPr>
          </a:p>
        </p:txBody>
      </p:sp>
      <p:sp>
        <p:nvSpPr>
          <p:cNvPr id="5" name="Text Placeholder 2">
            <a:extLst>
              <a:ext uri="{FF2B5EF4-FFF2-40B4-BE49-F238E27FC236}">
                <a16:creationId xmlns:a16="http://schemas.microsoft.com/office/drawing/2014/main" id="{0143C1C4-2B94-4799-A616-1C82CB756499}"/>
              </a:ext>
            </a:extLst>
          </p:cNvPr>
          <p:cNvSpPr txBox="1">
            <a:spLocks/>
          </p:cNvSpPr>
          <p:nvPr/>
        </p:nvSpPr>
        <p:spPr bwMode="auto">
          <a:xfrm>
            <a:off x="1534302" y="2516492"/>
            <a:ext cx="6059488" cy="587375"/>
          </a:xfrm>
          <a:prstGeom prst="rect">
            <a:avLst/>
          </a:prstGeom>
        </p:spPr>
        <p:txBody>
          <a:bodyPr vert="horz" wrap="none" lIns="0" tIns="45720" rIns="0" bIns="45720" numCol="1" rtlCol="0" anchor="ctr" anchorCtr="1" compatLnSpc="1">
            <a:prstTxWarp prst="textNoShape">
              <a:avLst/>
            </a:prstTxWarp>
            <a:noAutofit/>
          </a:bodyPr>
          <a:lstStyle>
            <a:lvl1pPr marL="342900" indent="-342900" algn="ctr" defTabSz="457200" rtl="0" eaLnBrk="1" fontAlgn="base" hangingPunct="1">
              <a:spcBef>
                <a:spcPct val="20000"/>
              </a:spcBef>
              <a:spcAft>
                <a:spcPct val="0"/>
              </a:spcAft>
              <a:buClr>
                <a:schemeClr val="bg2"/>
              </a:buClr>
              <a:buFont typeface="Wingdings" charset="2"/>
              <a:buNone/>
              <a:defRPr sz="1800" kern="1200" cap="none" spc="0" baseline="0">
                <a:solidFill>
                  <a:schemeClr val="tx1">
                    <a:lumMod val="65000"/>
                    <a:lumOff val="35000"/>
                  </a:schemeClr>
                </a:solidFill>
                <a:latin typeface="Arial"/>
                <a:ea typeface="ＭＳ Ｐゴシック" charset="0"/>
                <a:cs typeface="ＭＳ Ｐゴシック" charset="0"/>
              </a:defRPr>
            </a:lvl1pPr>
            <a:lvl2pPr marL="288925" indent="-288925" algn="l" defTabSz="457200" rtl="0" eaLnBrk="1" fontAlgn="base" hangingPunct="1">
              <a:spcBef>
                <a:spcPct val="20000"/>
              </a:spcBef>
              <a:spcAft>
                <a:spcPct val="0"/>
              </a:spcAft>
              <a:buClr>
                <a:schemeClr val="bg2"/>
              </a:buClr>
              <a:buFont typeface="Wingdings" charset="2"/>
              <a:buNone/>
              <a:defRPr kern="1200">
                <a:solidFill>
                  <a:srgbClr val="595959"/>
                </a:solidFill>
                <a:latin typeface="Arial"/>
                <a:ea typeface="ＭＳ Ｐゴシック" charset="0"/>
                <a:cs typeface="+mn-cs"/>
              </a:defRPr>
            </a:lvl2pPr>
            <a:lvl3pPr marL="569913" indent="-225425" algn="l" defTabSz="457200" rtl="0" eaLnBrk="1" fontAlgn="base" hangingPunct="1">
              <a:spcBef>
                <a:spcPct val="20000"/>
              </a:spcBef>
              <a:spcAft>
                <a:spcPct val="0"/>
              </a:spcAft>
              <a:buClr>
                <a:schemeClr val="bg2"/>
              </a:buClr>
              <a:buSzPct val="102000"/>
              <a:buFont typeface="Source Sans Pro" charset="0"/>
              <a:buNone/>
              <a:defRPr kern="1200">
                <a:solidFill>
                  <a:srgbClr val="595959"/>
                </a:solidFill>
                <a:latin typeface="Arial"/>
                <a:ea typeface="ＭＳ Ｐゴシック" charset="0"/>
                <a:cs typeface="+mn-cs"/>
              </a:defRPr>
            </a:lvl3pPr>
            <a:lvl4pPr marL="914400" indent="-227013" algn="l" defTabSz="457200" rtl="0" eaLnBrk="1" fontAlgn="base" hangingPunct="1">
              <a:spcBef>
                <a:spcPct val="20000"/>
              </a:spcBef>
              <a:spcAft>
                <a:spcPct val="0"/>
              </a:spcAft>
              <a:buClr>
                <a:schemeClr val="bg2"/>
              </a:buClr>
              <a:buFont typeface="Arial" charset="0"/>
              <a:buNone/>
              <a:defRPr kern="1200">
                <a:solidFill>
                  <a:srgbClr val="595959"/>
                </a:solidFill>
                <a:latin typeface="Arial"/>
                <a:ea typeface="ＭＳ Ｐゴシック" charset="0"/>
                <a:cs typeface="+mn-cs"/>
              </a:defRPr>
            </a:lvl4pPr>
            <a:lvl5pPr marL="1258888" indent="-227013" algn="l" defTabSz="457200" rtl="0" eaLnBrk="1" fontAlgn="base" hangingPunct="1">
              <a:spcBef>
                <a:spcPct val="20000"/>
              </a:spcBef>
              <a:spcAft>
                <a:spcPct val="0"/>
              </a:spcAft>
              <a:buClr>
                <a:schemeClr val="bg2"/>
              </a:buClr>
              <a:buFont typeface="Source Sans Pro" charset="0"/>
              <a:buNone/>
              <a:defRPr kern="1200">
                <a:solidFill>
                  <a:srgbClr val="595959"/>
                </a:solidFill>
                <a:latin typeface="Arial"/>
                <a:ea typeface="ＭＳ Ｐゴシック" charset="0"/>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r>
              <a:rPr lang="tr-TR" altLang="x-none" dirty="0" err="1">
                <a:solidFill>
                  <a:srgbClr val="595959"/>
                </a:solidFill>
                <a:latin typeface="Source Sans Pro" charset="0"/>
                <a:ea typeface="Source Sans Pro" charset="0"/>
                <a:cs typeface="Source Sans Pro" charset="0"/>
              </a:rPr>
              <a:t>aysegul.akcam</a:t>
            </a:r>
            <a:r>
              <a:rPr lang="en-US" altLang="x-none" dirty="0">
                <a:solidFill>
                  <a:srgbClr val="595959"/>
                </a:solidFill>
                <a:latin typeface="Source Sans Pro" charset="0"/>
                <a:ea typeface="Source Sans Pro" charset="0"/>
                <a:cs typeface="Source Sans Pro" charset="0"/>
              </a:rPr>
              <a:t>@neu.edu.tr</a:t>
            </a:r>
          </a:p>
        </p:txBody>
      </p:sp>
    </p:spTree>
  </p:cSld>
  <p:clrMapOvr>
    <a:masterClrMapping/>
  </p:clrMapOvr>
  <p:transition spd="slow">
    <p:fad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7BD46B51-CF48-4748-9635-AFD292821A35}"/>
              </a:ext>
            </a:extLst>
          </p:cNvPr>
          <p:cNvSpPr>
            <a:spLocks noGrp="1"/>
          </p:cNvSpPr>
          <p:nvPr>
            <p:ph sz="quarter" idx="10"/>
          </p:nvPr>
        </p:nvSpPr>
        <p:spPr/>
        <p:txBody>
          <a:bodyPr/>
          <a:lstStyle/>
          <a:p>
            <a:pPr marL="457200" indent="-457200">
              <a:buFont typeface="+mj-lt"/>
              <a:buAutoNum type="arabicPeriod" startAt="5"/>
            </a:pPr>
            <a:r>
              <a:rPr lang="tr-TR" altLang="tr-TR" dirty="0">
                <a:solidFill>
                  <a:schemeClr val="tx1">
                    <a:lumMod val="65000"/>
                    <a:lumOff val="35000"/>
                  </a:schemeClr>
                </a:solidFill>
                <a:latin typeface="Arial" panose="020B0604020202020204" pitchFamily="34" charset="0"/>
                <a:cs typeface="Arial" panose="020B0604020202020204" pitchFamily="34" charset="0"/>
              </a:rPr>
              <a:t>Bazı gelişim geriliği türleri </a:t>
            </a:r>
            <a:r>
              <a:rPr lang="tr-TR" altLang="tr-TR" b="1" dirty="0">
                <a:solidFill>
                  <a:schemeClr val="tx1">
                    <a:lumMod val="65000"/>
                    <a:lumOff val="35000"/>
                  </a:schemeClr>
                </a:solidFill>
                <a:latin typeface="Arial" panose="020B0604020202020204" pitchFamily="34" charset="0"/>
                <a:cs typeface="Arial" panose="020B0604020202020204" pitchFamily="34" charset="0"/>
              </a:rPr>
              <a:t>anomali ya da hasarın doğrudan ya da birincil sonucu iken, bazıları gelişim ya da büyüme sürecini kesintiye uğratarak ikincil sonuçlar olarak </a:t>
            </a:r>
            <a:r>
              <a:rPr lang="tr-TR" altLang="tr-TR" dirty="0">
                <a:solidFill>
                  <a:schemeClr val="tx1">
                    <a:lumMod val="65000"/>
                    <a:lumOff val="35000"/>
                  </a:schemeClr>
                </a:solidFill>
                <a:latin typeface="Arial" panose="020B0604020202020204" pitchFamily="34" charset="0"/>
                <a:cs typeface="Arial" panose="020B0604020202020204" pitchFamily="34" charset="0"/>
              </a:rPr>
              <a:t>ortaya çıkabilir.</a:t>
            </a:r>
          </a:p>
          <a:p>
            <a:pPr>
              <a:buFont typeface="Georgia" panose="02040502050405020303" pitchFamily="18" charset="0"/>
              <a:buAutoNum type="arabicPeriod" startAt="5"/>
            </a:pPr>
            <a:r>
              <a:rPr lang="tr-TR" altLang="tr-TR" dirty="0">
                <a:solidFill>
                  <a:schemeClr val="tx1">
                    <a:lumMod val="65000"/>
                    <a:lumOff val="35000"/>
                  </a:schemeClr>
                </a:solidFill>
                <a:latin typeface="Arial" panose="020B0604020202020204" pitchFamily="34" charset="0"/>
                <a:cs typeface="Arial" panose="020B0604020202020204" pitchFamily="34" charset="0"/>
              </a:rPr>
              <a:t>Durumun birey üzerindeki etkisi ve bu etkinin derecesi, </a:t>
            </a:r>
            <a:r>
              <a:rPr lang="tr-TR" altLang="tr-TR" b="1" dirty="0">
                <a:solidFill>
                  <a:schemeClr val="tx1">
                    <a:lumMod val="65000"/>
                    <a:lumOff val="35000"/>
                  </a:schemeClr>
                </a:solidFill>
                <a:latin typeface="Arial" panose="020B0604020202020204" pitchFamily="34" charset="0"/>
                <a:cs typeface="Arial" panose="020B0604020202020204" pitchFamily="34" charset="0"/>
              </a:rPr>
              <a:t>hem</a:t>
            </a:r>
            <a:r>
              <a:rPr lang="tr-TR" altLang="tr-TR" dirty="0">
                <a:solidFill>
                  <a:schemeClr val="tx1">
                    <a:lumMod val="65000"/>
                    <a:lumOff val="35000"/>
                  </a:schemeClr>
                </a:solidFill>
                <a:latin typeface="Arial" panose="020B0604020202020204" pitchFamily="34" charset="0"/>
                <a:cs typeface="Arial" panose="020B0604020202020204" pitchFamily="34" charset="0"/>
              </a:rPr>
              <a:t> </a:t>
            </a:r>
            <a:r>
              <a:rPr lang="tr-TR" altLang="tr-TR" b="1" dirty="0">
                <a:solidFill>
                  <a:schemeClr val="tx1">
                    <a:lumMod val="65000"/>
                    <a:lumOff val="35000"/>
                  </a:schemeClr>
                </a:solidFill>
                <a:latin typeface="Arial" panose="020B0604020202020204" pitchFamily="34" charset="0"/>
                <a:cs typeface="Arial" panose="020B0604020202020204" pitchFamily="34" charset="0"/>
              </a:rPr>
              <a:t>biyolojik/genetik nedenler ile çevresel nedenlerin etkileşimine hem de bireyi engele karşı daha az ya da daha fazla kırılgan/hassas yapan bireysel özellikler ile çevresel özelliklerin etkileşimine </a:t>
            </a:r>
            <a:r>
              <a:rPr lang="tr-TR" altLang="tr-TR" dirty="0">
                <a:solidFill>
                  <a:schemeClr val="tx1">
                    <a:lumMod val="65000"/>
                    <a:lumOff val="35000"/>
                  </a:schemeClr>
                </a:solidFill>
                <a:latin typeface="Arial" panose="020B0604020202020204" pitchFamily="34" charset="0"/>
                <a:cs typeface="Arial" panose="020B0604020202020204" pitchFamily="34" charset="0"/>
              </a:rPr>
              <a:t>bağlıdır.</a:t>
            </a:r>
          </a:p>
          <a:p>
            <a:pPr>
              <a:buFont typeface="Georgia" panose="02040502050405020303" pitchFamily="18" charset="0"/>
              <a:buAutoNum type="arabicPeriod" startAt="5"/>
            </a:pPr>
            <a:r>
              <a:rPr lang="tr-TR" altLang="tr-TR" dirty="0">
                <a:solidFill>
                  <a:schemeClr val="tx1">
                    <a:lumMod val="65000"/>
                    <a:lumOff val="35000"/>
                  </a:schemeClr>
                </a:solidFill>
                <a:latin typeface="Arial" panose="020B0604020202020204" pitchFamily="34" charset="0"/>
                <a:cs typeface="Arial" panose="020B0604020202020204" pitchFamily="34" charset="0"/>
              </a:rPr>
              <a:t>Gelişimi etkileyen </a:t>
            </a:r>
            <a:r>
              <a:rPr lang="tr-TR" altLang="tr-TR" b="1" dirty="0">
                <a:solidFill>
                  <a:schemeClr val="tx1">
                    <a:lumMod val="65000"/>
                    <a:lumOff val="35000"/>
                  </a:schemeClr>
                </a:solidFill>
                <a:latin typeface="Arial" panose="020B0604020202020204" pitchFamily="34" charset="0"/>
                <a:cs typeface="Arial" panose="020B0604020202020204" pitchFamily="34" charset="0"/>
              </a:rPr>
              <a:t>anomali ya da risk faktörlerinin etkileri, bu faktörlerle karşılaşma zamanına bağlıdır; </a:t>
            </a:r>
            <a:r>
              <a:rPr lang="tr-TR" altLang="tr-TR" dirty="0">
                <a:solidFill>
                  <a:schemeClr val="tx1">
                    <a:lumMod val="65000"/>
                    <a:lumOff val="35000"/>
                  </a:schemeClr>
                </a:solidFill>
                <a:latin typeface="Arial" panose="020B0604020202020204" pitchFamily="34" charset="0"/>
                <a:cs typeface="Arial" panose="020B0604020202020204" pitchFamily="34" charset="0"/>
              </a:rPr>
              <a:t>bu faktörler </a:t>
            </a:r>
            <a:r>
              <a:rPr lang="tr-TR" altLang="tr-TR" b="1" dirty="0">
                <a:solidFill>
                  <a:schemeClr val="tx1">
                    <a:lumMod val="65000"/>
                    <a:lumOff val="35000"/>
                  </a:schemeClr>
                </a:solidFill>
                <a:latin typeface="Arial" panose="020B0604020202020204" pitchFamily="34" charset="0"/>
                <a:cs typeface="Arial" panose="020B0604020202020204" pitchFamily="34" charset="0"/>
              </a:rPr>
              <a:t>ne kadar erken dönemde ortaya çıkarsa, büyüme ve gelişim üzerindeki etkisi de o kadar geniş çaplı </a:t>
            </a:r>
            <a:r>
              <a:rPr lang="tr-TR" altLang="tr-TR" dirty="0">
                <a:solidFill>
                  <a:schemeClr val="tx1">
                    <a:lumMod val="65000"/>
                    <a:lumOff val="35000"/>
                  </a:schemeClr>
                </a:solidFill>
                <a:latin typeface="Arial" panose="020B0604020202020204" pitchFamily="34" charset="0"/>
                <a:cs typeface="Arial" panose="020B0604020202020204" pitchFamily="34" charset="0"/>
              </a:rPr>
              <a:t>olmaktadır.</a:t>
            </a:r>
          </a:p>
          <a:p>
            <a:endParaRPr lang="tr-TR" dirty="0"/>
          </a:p>
        </p:txBody>
      </p:sp>
    </p:spTree>
    <p:extLst>
      <p:ext uri="{BB962C8B-B14F-4D97-AF65-F5344CB8AC3E}">
        <p14:creationId xmlns:p14="http://schemas.microsoft.com/office/powerpoint/2010/main" val="118560995"/>
      </p:ext>
    </p:extLst>
  </p:cSld>
  <p:clrMapOvr>
    <a:masterClrMapping/>
  </p:clrMapOvr>
  <p:transition spd="slow">
    <p:fad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a:extLst>
              <a:ext uri="{FF2B5EF4-FFF2-40B4-BE49-F238E27FC236}">
                <a16:creationId xmlns:a16="http://schemas.microsoft.com/office/drawing/2014/main" id="{B5DE3F00-82FD-4828-A386-712EE14B5F83}"/>
              </a:ext>
            </a:extLst>
          </p:cNvPr>
          <p:cNvGraphicFramePr>
            <a:graphicFrameLocks noGrp="1"/>
          </p:cNvGraphicFramePr>
          <p:nvPr>
            <p:ph sz="quarter" idx="10"/>
            <p:extLst>
              <p:ext uri="{D42A27DB-BD31-4B8C-83A1-F6EECF244321}">
                <p14:modId xmlns:p14="http://schemas.microsoft.com/office/powerpoint/2010/main" val="888860711"/>
              </p:ext>
            </p:extLst>
          </p:nvPr>
        </p:nvGraphicFramePr>
        <p:xfrm>
          <a:off x="955675" y="908050"/>
          <a:ext cx="7700963" cy="37592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300308732"/>
      </p:ext>
    </p:extLst>
  </p:cSld>
  <p:clrMapOvr>
    <a:masterClrMapping/>
  </p:clrMapOvr>
  <p:transition spd="slow">
    <p:fad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7F770E9F-664B-4C32-B6A4-706BD2016B0D}"/>
              </a:ext>
            </a:extLst>
          </p:cNvPr>
          <p:cNvSpPr>
            <a:spLocks noGrp="1"/>
          </p:cNvSpPr>
          <p:nvPr>
            <p:ph type="title"/>
          </p:nvPr>
        </p:nvSpPr>
        <p:spPr/>
        <p:txBody>
          <a:bodyPr/>
          <a:lstStyle/>
          <a:p>
            <a:r>
              <a:rPr lang="tr-TR" altLang="tr-TR" b="1" dirty="0"/>
              <a:t>A. Biyolojik/Organik Faktörler</a:t>
            </a:r>
            <a:endParaRPr lang="tr-TR" dirty="0"/>
          </a:p>
        </p:txBody>
      </p:sp>
      <p:sp>
        <p:nvSpPr>
          <p:cNvPr id="3" name="İçerik Yer Tutucusu 2">
            <a:extLst>
              <a:ext uri="{FF2B5EF4-FFF2-40B4-BE49-F238E27FC236}">
                <a16:creationId xmlns:a16="http://schemas.microsoft.com/office/drawing/2014/main" id="{EA79B3E7-0134-425E-971D-A0D61BBCE180}"/>
              </a:ext>
            </a:extLst>
          </p:cNvPr>
          <p:cNvSpPr>
            <a:spLocks noGrp="1"/>
          </p:cNvSpPr>
          <p:nvPr>
            <p:ph sz="quarter" idx="10"/>
          </p:nvPr>
        </p:nvSpPr>
        <p:spPr>
          <a:xfrm>
            <a:off x="955677" y="1024917"/>
            <a:ext cx="7700963" cy="3759042"/>
          </a:xfrm>
        </p:spPr>
        <p:txBody>
          <a:bodyPr/>
          <a:lstStyle/>
          <a:p>
            <a:pPr marL="0" indent="0">
              <a:buNone/>
            </a:pPr>
            <a:r>
              <a:rPr lang="tr-TR" b="1" dirty="0">
                <a:solidFill>
                  <a:schemeClr val="bg2"/>
                </a:solidFill>
                <a:latin typeface="Arial" panose="020B0604020202020204" pitchFamily="34" charset="0"/>
                <a:cs typeface="Arial" panose="020B0604020202020204" pitchFamily="34" charset="0"/>
              </a:rPr>
              <a:t>1. </a:t>
            </a:r>
            <a:r>
              <a:rPr lang="tr-TR" b="1" dirty="0">
                <a:solidFill>
                  <a:schemeClr val="tx1">
                    <a:lumMod val="75000"/>
                    <a:lumOff val="25000"/>
                  </a:schemeClr>
                </a:solidFill>
                <a:latin typeface="Arial" panose="020B0604020202020204" pitchFamily="34" charset="0"/>
                <a:cs typeface="Arial" panose="020B0604020202020204" pitchFamily="34" charset="0"/>
              </a:rPr>
              <a:t>Genetik ve kromozom bozuklukları</a:t>
            </a:r>
            <a:endParaRPr lang="tr-TR" dirty="0">
              <a:solidFill>
                <a:schemeClr val="tx1">
                  <a:lumMod val="75000"/>
                  <a:lumOff val="25000"/>
                </a:schemeClr>
              </a:solidFill>
              <a:latin typeface="Arial" panose="020B0604020202020204" pitchFamily="34" charset="0"/>
              <a:cs typeface="Arial" panose="020B0604020202020204" pitchFamily="34" charset="0"/>
            </a:endParaRPr>
          </a:p>
          <a:p>
            <a:pPr algn="just">
              <a:buFont typeface="Wingdings" panose="05000000000000000000" pitchFamily="2" charset="2"/>
              <a:buChar char="Ø"/>
            </a:pPr>
            <a:r>
              <a:rPr lang="tr-TR" altLang="tr-TR" dirty="0">
                <a:solidFill>
                  <a:schemeClr val="tx1">
                    <a:lumMod val="75000"/>
                    <a:lumOff val="25000"/>
                  </a:schemeClr>
                </a:solidFill>
                <a:latin typeface="Arial" panose="020B0604020202020204" pitchFamily="34" charset="0"/>
                <a:cs typeface="Arial" panose="020B0604020202020204" pitchFamily="34" charset="0"/>
              </a:rPr>
              <a:t>Çocuklar, </a:t>
            </a:r>
            <a:r>
              <a:rPr lang="tr-TR" altLang="tr-TR" b="1" dirty="0">
                <a:solidFill>
                  <a:schemeClr val="tx1">
                    <a:lumMod val="75000"/>
                    <a:lumOff val="25000"/>
                  </a:schemeClr>
                </a:solidFill>
                <a:latin typeface="Arial" panose="020B0604020202020204" pitchFamily="34" charset="0"/>
                <a:cs typeface="Arial" panose="020B0604020202020204" pitchFamily="34" charset="0"/>
              </a:rPr>
              <a:t>anne-babalarına ve biyolojik akrabalarına </a:t>
            </a:r>
            <a:r>
              <a:rPr lang="tr-TR" altLang="tr-TR" dirty="0">
                <a:solidFill>
                  <a:schemeClr val="tx1">
                    <a:lumMod val="75000"/>
                    <a:lumOff val="25000"/>
                  </a:schemeClr>
                </a:solidFill>
                <a:latin typeface="Arial" panose="020B0604020202020204" pitchFamily="34" charset="0"/>
                <a:cs typeface="Arial" panose="020B0604020202020204" pitchFamily="34" charset="0"/>
              </a:rPr>
              <a:t>benzerler. </a:t>
            </a:r>
          </a:p>
          <a:p>
            <a:pPr algn="just">
              <a:buFont typeface="Wingdings" panose="05000000000000000000" pitchFamily="2" charset="2"/>
              <a:buChar char="Ø"/>
            </a:pPr>
            <a:r>
              <a:rPr lang="tr-TR" altLang="tr-TR" dirty="0">
                <a:solidFill>
                  <a:schemeClr val="tx1">
                    <a:lumMod val="75000"/>
                    <a:lumOff val="25000"/>
                  </a:schemeClr>
                </a:solidFill>
                <a:latin typeface="Arial" panose="020B0604020202020204" pitchFamily="34" charset="0"/>
                <a:cs typeface="Arial" panose="020B0604020202020204" pitchFamily="34" charset="0"/>
              </a:rPr>
              <a:t>Bu benzerlikler, </a:t>
            </a:r>
            <a:r>
              <a:rPr lang="tr-TR" altLang="tr-TR" b="1" dirty="0">
                <a:solidFill>
                  <a:schemeClr val="tx1">
                    <a:lumMod val="75000"/>
                    <a:lumOff val="25000"/>
                  </a:schemeClr>
                </a:solidFill>
                <a:latin typeface="Arial" panose="020B0604020202020204" pitchFamily="34" charset="0"/>
                <a:cs typeface="Arial" panose="020B0604020202020204" pitchFamily="34" charset="0"/>
              </a:rPr>
              <a:t>kalıtımsal özellikler ya da karakteristikler </a:t>
            </a:r>
            <a:r>
              <a:rPr lang="tr-TR" altLang="tr-TR" dirty="0">
                <a:solidFill>
                  <a:schemeClr val="tx1">
                    <a:lumMod val="75000"/>
                    <a:lumOff val="25000"/>
                  </a:schemeClr>
                </a:solidFill>
                <a:latin typeface="Arial" panose="020B0604020202020204" pitchFamily="34" charset="0"/>
                <a:cs typeface="Arial" panose="020B0604020202020204" pitchFamily="34" charset="0"/>
              </a:rPr>
              <a:t>olarak adlandırılır.</a:t>
            </a:r>
          </a:p>
          <a:p>
            <a:pPr algn="just">
              <a:buFont typeface="Wingdings" panose="05000000000000000000" pitchFamily="2" charset="2"/>
              <a:buChar char="Ø"/>
            </a:pPr>
            <a:r>
              <a:rPr lang="tr-TR" altLang="tr-TR" b="1" i="1" dirty="0">
                <a:solidFill>
                  <a:schemeClr val="tx1">
                    <a:lumMod val="75000"/>
                    <a:lumOff val="25000"/>
                  </a:schemeClr>
                </a:solidFill>
                <a:latin typeface="Arial" panose="020B0604020202020204" pitchFamily="34" charset="0"/>
                <a:cs typeface="Arial" panose="020B0604020202020204" pitchFamily="34" charset="0"/>
              </a:rPr>
              <a:t>Genetik,</a:t>
            </a:r>
            <a:r>
              <a:rPr lang="tr-TR" altLang="tr-TR" dirty="0">
                <a:solidFill>
                  <a:schemeClr val="tx1">
                    <a:lumMod val="75000"/>
                    <a:lumOff val="25000"/>
                  </a:schemeClr>
                </a:solidFill>
                <a:latin typeface="Arial" panose="020B0604020202020204" pitchFamily="34" charset="0"/>
                <a:cs typeface="Arial" panose="020B0604020202020204" pitchFamily="34" charset="0"/>
              </a:rPr>
              <a:t> </a:t>
            </a:r>
            <a:r>
              <a:rPr lang="tr-TR" altLang="tr-TR" b="1" dirty="0">
                <a:solidFill>
                  <a:schemeClr val="tx1">
                    <a:lumMod val="75000"/>
                    <a:lumOff val="25000"/>
                  </a:schemeClr>
                </a:solidFill>
                <a:latin typeface="Arial" panose="020B0604020202020204" pitchFamily="34" charset="0"/>
                <a:cs typeface="Arial" panose="020B0604020202020204" pitchFamily="34" charset="0"/>
              </a:rPr>
              <a:t>hangi özelliklerin kalıtımla aktarıldığını ya da iletildiğini ve bu özelliklerin farklılaşmasının nedenlerini </a:t>
            </a:r>
            <a:r>
              <a:rPr lang="tr-TR" altLang="tr-TR" dirty="0">
                <a:solidFill>
                  <a:schemeClr val="tx1">
                    <a:lumMod val="75000"/>
                    <a:lumOff val="25000"/>
                  </a:schemeClr>
                </a:solidFill>
                <a:latin typeface="Arial" panose="020B0604020202020204" pitchFamily="34" charset="0"/>
                <a:cs typeface="Arial" panose="020B0604020202020204" pitchFamily="34" charset="0"/>
              </a:rPr>
              <a:t>inceleyen bilim dalıdır. </a:t>
            </a:r>
          </a:p>
          <a:p>
            <a:pPr algn="just">
              <a:buFont typeface="Wingdings" panose="05000000000000000000" pitchFamily="2" charset="2"/>
              <a:buChar char="Ø"/>
            </a:pPr>
            <a:r>
              <a:rPr lang="tr-TR" altLang="tr-TR" b="1" i="1" dirty="0">
                <a:solidFill>
                  <a:schemeClr val="tx1">
                    <a:lumMod val="75000"/>
                    <a:lumOff val="25000"/>
                  </a:schemeClr>
                </a:solidFill>
                <a:latin typeface="Arial" panose="020B0604020202020204" pitchFamily="34" charset="0"/>
                <a:cs typeface="Arial" panose="020B0604020202020204" pitchFamily="34" charset="0"/>
              </a:rPr>
              <a:t>Genler, </a:t>
            </a:r>
            <a:r>
              <a:rPr lang="tr-TR" altLang="tr-TR" b="1" dirty="0">
                <a:solidFill>
                  <a:schemeClr val="tx1">
                    <a:lumMod val="75000"/>
                    <a:lumOff val="25000"/>
                  </a:schemeClr>
                </a:solidFill>
                <a:latin typeface="Arial" panose="020B0604020202020204" pitchFamily="34" charset="0"/>
                <a:cs typeface="Arial" panose="020B0604020202020204" pitchFamily="34" charset="0"/>
              </a:rPr>
              <a:t>genetik kodu içermekte </a:t>
            </a:r>
            <a:r>
              <a:rPr lang="tr-TR" altLang="tr-TR" dirty="0">
                <a:solidFill>
                  <a:schemeClr val="tx1">
                    <a:lumMod val="75000"/>
                    <a:lumOff val="25000"/>
                  </a:schemeClr>
                </a:solidFill>
                <a:latin typeface="Arial" panose="020B0604020202020204" pitchFamily="34" charset="0"/>
                <a:cs typeface="Arial" panose="020B0604020202020204" pitchFamily="34" charset="0"/>
              </a:rPr>
              <a:t>ve insanlar </a:t>
            </a:r>
            <a:r>
              <a:rPr lang="tr-TR" altLang="tr-TR" b="1" dirty="0">
                <a:solidFill>
                  <a:schemeClr val="tx1">
                    <a:lumMod val="75000"/>
                    <a:lumOff val="25000"/>
                  </a:schemeClr>
                </a:solidFill>
                <a:latin typeface="Arial" panose="020B0604020202020204" pitchFamily="34" charset="0"/>
                <a:cs typeface="Arial" panose="020B0604020202020204" pitchFamily="34" charset="0"/>
              </a:rPr>
              <a:t>genlerinin yarısını annelerinden diğer yarısını da babalarından </a:t>
            </a:r>
            <a:r>
              <a:rPr lang="tr-TR" altLang="tr-TR" dirty="0">
                <a:solidFill>
                  <a:schemeClr val="tx1">
                    <a:lumMod val="75000"/>
                    <a:lumOff val="25000"/>
                  </a:schemeClr>
                </a:solidFill>
                <a:latin typeface="Arial" panose="020B0604020202020204" pitchFamily="34" charset="0"/>
                <a:cs typeface="Arial" panose="020B0604020202020204" pitchFamily="34" charset="0"/>
              </a:rPr>
              <a:t>miras almaktadırlar. </a:t>
            </a:r>
          </a:p>
          <a:p>
            <a:pPr algn="just">
              <a:buFont typeface="Wingdings" panose="05000000000000000000" pitchFamily="2" charset="2"/>
              <a:buChar char="Ø"/>
            </a:pPr>
            <a:r>
              <a:rPr lang="tr-TR" altLang="tr-TR" dirty="0">
                <a:solidFill>
                  <a:schemeClr val="tx1">
                    <a:lumMod val="75000"/>
                    <a:lumOff val="25000"/>
                  </a:schemeClr>
                </a:solidFill>
                <a:latin typeface="Arial" panose="020B0604020202020204" pitchFamily="34" charset="0"/>
                <a:cs typeface="Arial" panose="020B0604020202020204" pitchFamily="34" charset="0"/>
              </a:rPr>
              <a:t>Genler </a:t>
            </a:r>
            <a:r>
              <a:rPr lang="tr-TR" altLang="tr-TR" b="1" dirty="0">
                <a:solidFill>
                  <a:schemeClr val="tx1">
                    <a:lumMod val="75000"/>
                    <a:lumOff val="25000"/>
                  </a:schemeClr>
                </a:solidFill>
                <a:latin typeface="Arial" panose="020B0604020202020204" pitchFamily="34" charset="0"/>
                <a:cs typeface="Arial" panose="020B0604020202020204" pitchFamily="34" charset="0"/>
              </a:rPr>
              <a:t>bireyin fiziksel, zihinsel, gelişimsel ve hatta davranışsal özelliklerini </a:t>
            </a:r>
            <a:r>
              <a:rPr lang="tr-TR" altLang="tr-TR" dirty="0">
                <a:solidFill>
                  <a:schemeClr val="tx1">
                    <a:lumMod val="75000"/>
                    <a:lumOff val="25000"/>
                  </a:schemeClr>
                </a:solidFill>
                <a:latin typeface="Arial" panose="020B0604020202020204" pitchFamily="34" charset="0"/>
                <a:cs typeface="Arial" panose="020B0604020202020204" pitchFamily="34" charset="0"/>
              </a:rPr>
              <a:t>belirlemektedir. </a:t>
            </a:r>
          </a:p>
          <a:p>
            <a:endParaRPr lang="tr-TR" dirty="0"/>
          </a:p>
        </p:txBody>
      </p:sp>
    </p:spTree>
    <p:extLst>
      <p:ext uri="{BB962C8B-B14F-4D97-AF65-F5344CB8AC3E}">
        <p14:creationId xmlns:p14="http://schemas.microsoft.com/office/powerpoint/2010/main" val="872595238"/>
      </p:ext>
    </p:extLst>
  </p:cSld>
  <p:clrMapOvr>
    <a:masterClrMapping/>
  </p:clrMapOvr>
  <p:transition spd="slow">
    <p:fad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D6C973FD-FF9B-41DB-865F-E0EC3E507890}"/>
              </a:ext>
            </a:extLst>
          </p:cNvPr>
          <p:cNvSpPr>
            <a:spLocks noGrp="1"/>
          </p:cNvSpPr>
          <p:nvPr>
            <p:ph sz="quarter" idx="10"/>
          </p:nvPr>
        </p:nvSpPr>
        <p:spPr/>
        <p:txBody>
          <a:bodyPr/>
          <a:lstStyle/>
          <a:p>
            <a:pPr>
              <a:buFont typeface="Wingdings" panose="05000000000000000000" pitchFamily="2" charset="2"/>
              <a:buChar char="Ø"/>
            </a:pPr>
            <a:r>
              <a:rPr lang="tr-TR" altLang="tr-TR" b="1" i="1" dirty="0">
                <a:solidFill>
                  <a:schemeClr val="tx1">
                    <a:lumMod val="65000"/>
                    <a:lumOff val="35000"/>
                  </a:schemeClr>
                </a:solidFill>
                <a:latin typeface="Arial" panose="020B0604020202020204" pitchFamily="34" charset="0"/>
                <a:cs typeface="Arial" panose="020B0604020202020204" pitchFamily="34" charset="0"/>
              </a:rPr>
              <a:t>Genler, </a:t>
            </a:r>
            <a:r>
              <a:rPr lang="tr-TR" altLang="tr-TR" b="1" dirty="0">
                <a:solidFill>
                  <a:schemeClr val="tx1">
                    <a:lumMod val="65000"/>
                    <a:lumOff val="35000"/>
                  </a:schemeClr>
                </a:solidFill>
                <a:latin typeface="Arial" panose="020B0604020202020204" pitchFamily="34" charset="0"/>
                <a:cs typeface="Arial" panose="020B0604020202020204" pitchFamily="34" charset="0"/>
              </a:rPr>
              <a:t>DNA</a:t>
            </a:r>
            <a:r>
              <a:rPr lang="tr-TR" altLang="tr-TR" dirty="0">
                <a:solidFill>
                  <a:schemeClr val="tx1">
                    <a:lumMod val="65000"/>
                    <a:lumOff val="35000"/>
                  </a:schemeClr>
                </a:solidFill>
                <a:latin typeface="Arial" panose="020B0604020202020204" pitchFamily="34" charset="0"/>
                <a:cs typeface="Arial" panose="020B0604020202020204" pitchFamily="34" charset="0"/>
              </a:rPr>
              <a:t> adı verilen kimyasal maddelerden oluşmakta, </a:t>
            </a:r>
            <a:r>
              <a:rPr lang="tr-TR" altLang="tr-TR" b="1" dirty="0">
                <a:solidFill>
                  <a:schemeClr val="tx1">
                    <a:lumMod val="65000"/>
                    <a:lumOff val="35000"/>
                  </a:schemeClr>
                </a:solidFill>
                <a:latin typeface="Arial" panose="020B0604020202020204" pitchFamily="34" charset="0"/>
                <a:cs typeface="Arial" panose="020B0604020202020204" pitchFamily="34" charset="0"/>
              </a:rPr>
              <a:t>hücre çekirdeğindeki küçük yapılar olan kromozomlar üzerinde </a:t>
            </a:r>
            <a:r>
              <a:rPr lang="tr-TR" altLang="tr-TR" dirty="0">
                <a:solidFill>
                  <a:schemeClr val="tx1">
                    <a:lumMod val="65000"/>
                    <a:lumOff val="35000"/>
                  </a:schemeClr>
                </a:solidFill>
                <a:latin typeface="Arial" panose="020B0604020202020204" pitchFamily="34" charset="0"/>
                <a:cs typeface="Arial" panose="020B0604020202020204" pitchFamily="34" charset="0"/>
              </a:rPr>
              <a:t>yer almakta ve </a:t>
            </a:r>
            <a:r>
              <a:rPr lang="tr-TR" altLang="tr-TR" b="1" dirty="0">
                <a:solidFill>
                  <a:schemeClr val="tx1">
                    <a:lumMod val="65000"/>
                    <a:lumOff val="35000"/>
                  </a:schemeClr>
                </a:solidFill>
                <a:latin typeface="Arial" panose="020B0604020202020204" pitchFamily="34" charset="0"/>
                <a:cs typeface="Arial" panose="020B0604020202020204" pitchFamily="34" charset="0"/>
              </a:rPr>
              <a:t>kromozomlarla taşınmaktadır</a:t>
            </a:r>
            <a:r>
              <a:rPr lang="tr-TR" altLang="tr-TR" dirty="0">
                <a:solidFill>
                  <a:schemeClr val="tx1">
                    <a:lumMod val="65000"/>
                    <a:lumOff val="35000"/>
                  </a:schemeClr>
                </a:solidFill>
                <a:latin typeface="Arial" panose="020B0604020202020204" pitchFamily="34" charset="0"/>
                <a:cs typeface="Arial" panose="020B0604020202020204" pitchFamily="34" charset="0"/>
              </a:rPr>
              <a:t>.</a:t>
            </a:r>
          </a:p>
          <a:p>
            <a:pPr>
              <a:lnSpc>
                <a:spcPct val="90000"/>
              </a:lnSpc>
              <a:buFont typeface="Wingdings" panose="05000000000000000000" pitchFamily="2" charset="2"/>
              <a:buChar char="Ø"/>
            </a:pPr>
            <a:r>
              <a:rPr lang="tr-TR" altLang="tr-TR" b="1" dirty="0">
                <a:solidFill>
                  <a:schemeClr val="tx1">
                    <a:lumMod val="65000"/>
                    <a:lumOff val="35000"/>
                  </a:schemeClr>
                </a:solidFill>
                <a:latin typeface="Arial" panose="020B0604020202020204" pitchFamily="34" charset="0"/>
                <a:cs typeface="Arial" panose="020B0604020202020204" pitchFamily="34" charset="0"/>
              </a:rPr>
              <a:t>Her</a:t>
            </a:r>
            <a:r>
              <a:rPr lang="tr-TR" altLang="tr-TR" dirty="0">
                <a:solidFill>
                  <a:schemeClr val="tx1">
                    <a:lumMod val="65000"/>
                    <a:lumOff val="35000"/>
                  </a:schemeClr>
                </a:solidFill>
                <a:latin typeface="Arial" panose="020B0604020202020204" pitchFamily="34" charset="0"/>
                <a:cs typeface="Arial" panose="020B0604020202020204" pitchFamily="34" charset="0"/>
              </a:rPr>
              <a:t> </a:t>
            </a:r>
            <a:r>
              <a:rPr lang="tr-TR" altLang="tr-TR" b="1" dirty="0">
                <a:solidFill>
                  <a:schemeClr val="tx1">
                    <a:lumMod val="65000"/>
                    <a:lumOff val="35000"/>
                  </a:schemeClr>
                </a:solidFill>
                <a:latin typeface="Arial" panose="020B0604020202020204" pitchFamily="34" charset="0"/>
                <a:cs typeface="Arial" panose="020B0604020202020204" pitchFamily="34" charset="0"/>
              </a:rPr>
              <a:t>insan hücresi 23 çift olmak üzere 46 kromozomdan </a:t>
            </a:r>
            <a:r>
              <a:rPr lang="tr-TR" altLang="tr-TR" dirty="0">
                <a:solidFill>
                  <a:schemeClr val="tx1">
                    <a:lumMod val="65000"/>
                    <a:lumOff val="35000"/>
                  </a:schemeClr>
                </a:solidFill>
                <a:latin typeface="Arial" panose="020B0604020202020204" pitchFamily="34" charset="0"/>
                <a:cs typeface="Arial" panose="020B0604020202020204" pitchFamily="34" charset="0"/>
              </a:rPr>
              <a:t>oluşmaktadır.</a:t>
            </a:r>
          </a:p>
          <a:p>
            <a:pPr>
              <a:lnSpc>
                <a:spcPct val="90000"/>
              </a:lnSpc>
              <a:buFont typeface="Wingdings" panose="05000000000000000000" pitchFamily="2" charset="2"/>
              <a:buChar char="Ø"/>
            </a:pPr>
            <a:r>
              <a:rPr lang="tr-TR" altLang="tr-TR" b="1" dirty="0">
                <a:solidFill>
                  <a:schemeClr val="tx1">
                    <a:lumMod val="65000"/>
                    <a:lumOff val="35000"/>
                  </a:schemeClr>
                </a:solidFill>
                <a:latin typeface="Arial" panose="020B0604020202020204" pitchFamily="34" charset="0"/>
                <a:cs typeface="Arial" panose="020B0604020202020204" pitchFamily="34" charset="0"/>
              </a:rPr>
              <a:t>Bu çiftlerin her biri anne ve babadan </a:t>
            </a:r>
            <a:r>
              <a:rPr lang="tr-TR" altLang="tr-TR" dirty="0">
                <a:solidFill>
                  <a:schemeClr val="tx1">
                    <a:lumMod val="65000"/>
                    <a:lumOff val="35000"/>
                  </a:schemeClr>
                </a:solidFill>
                <a:latin typeface="Arial" panose="020B0604020202020204" pitchFamily="34" charset="0"/>
                <a:cs typeface="Arial" panose="020B0604020202020204" pitchFamily="34" charset="0"/>
              </a:rPr>
              <a:t>gelmektedir.</a:t>
            </a:r>
          </a:p>
          <a:p>
            <a:pPr>
              <a:lnSpc>
                <a:spcPct val="90000"/>
              </a:lnSpc>
              <a:buFont typeface="Wingdings" panose="05000000000000000000" pitchFamily="2" charset="2"/>
              <a:buChar char="Ø"/>
            </a:pPr>
            <a:r>
              <a:rPr lang="tr-TR" altLang="tr-TR" b="1" dirty="0">
                <a:solidFill>
                  <a:schemeClr val="tx1">
                    <a:lumMod val="65000"/>
                    <a:lumOff val="35000"/>
                  </a:schemeClr>
                </a:solidFill>
                <a:latin typeface="Arial" panose="020B0604020202020204" pitchFamily="34" charset="0"/>
                <a:cs typeface="Arial" panose="020B0604020202020204" pitchFamily="34" charset="0"/>
              </a:rPr>
              <a:t>22 çift kromozom kadın ve erkekte aynıdır, bunlar </a:t>
            </a:r>
            <a:r>
              <a:rPr lang="tr-TR" altLang="tr-TR" b="1" i="1" dirty="0" err="1">
                <a:solidFill>
                  <a:schemeClr val="tx1">
                    <a:lumMod val="65000"/>
                    <a:lumOff val="35000"/>
                  </a:schemeClr>
                </a:solidFill>
                <a:latin typeface="Arial" panose="020B0604020202020204" pitchFamily="34" charset="0"/>
                <a:cs typeface="Arial" panose="020B0604020202020204" pitchFamily="34" charset="0"/>
              </a:rPr>
              <a:t>otozomal</a:t>
            </a:r>
            <a:r>
              <a:rPr lang="tr-TR" altLang="tr-TR" b="1" i="1" dirty="0">
                <a:solidFill>
                  <a:schemeClr val="tx1">
                    <a:lumMod val="65000"/>
                    <a:lumOff val="35000"/>
                  </a:schemeClr>
                </a:solidFill>
                <a:latin typeface="Arial" panose="020B0604020202020204" pitchFamily="34" charset="0"/>
                <a:cs typeface="Arial" panose="020B0604020202020204" pitchFamily="34" charset="0"/>
              </a:rPr>
              <a:t> kromozom</a:t>
            </a:r>
            <a:r>
              <a:rPr lang="tr-TR" altLang="tr-TR" b="1" dirty="0">
                <a:solidFill>
                  <a:schemeClr val="tx1">
                    <a:lumMod val="65000"/>
                    <a:lumOff val="35000"/>
                  </a:schemeClr>
                </a:solidFill>
                <a:latin typeface="Arial" panose="020B0604020202020204" pitchFamily="34" charset="0"/>
                <a:cs typeface="Arial" panose="020B0604020202020204" pitchFamily="34" charset="0"/>
              </a:rPr>
              <a:t> </a:t>
            </a:r>
            <a:r>
              <a:rPr lang="tr-TR" altLang="tr-TR" dirty="0">
                <a:solidFill>
                  <a:schemeClr val="tx1">
                    <a:lumMod val="65000"/>
                    <a:lumOff val="35000"/>
                  </a:schemeClr>
                </a:solidFill>
                <a:latin typeface="Arial" panose="020B0604020202020204" pitchFamily="34" charset="0"/>
                <a:cs typeface="Arial" panose="020B0604020202020204" pitchFamily="34" charset="0"/>
              </a:rPr>
              <a:t>olarak adlandırılır, ancak </a:t>
            </a:r>
            <a:r>
              <a:rPr lang="tr-TR" altLang="tr-TR" b="1" dirty="0">
                <a:solidFill>
                  <a:schemeClr val="tx1">
                    <a:lumMod val="65000"/>
                    <a:lumOff val="35000"/>
                  </a:schemeClr>
                </a:solidFill>
                <a:latin typeface="Arial" panose="020B0604020202020204" pitchFamily="34" charset="0"/>
                <a:cs typeface="Arial" panose="020B0604020202020204" pitchFamily="34" charset="0"/>
              </a:rPr>
              <a:t>bireyin cinsiyetini belirleyen 23. çift, </a:t>
            </a:r>
            <a:r>
              <a:rPr lang="tr-TR" altLang="tr-TR" b="1" i="1" dirty="0">
                <a:solidFill>
                  <a:schemeClr val="tx1">
                    <a:lumMod val="65000"/>
                    <a:lumOff val="35000"/>
                  </a:schemeClr>
                </a:solidFill>
                <a:latin typeface="Arial" panose="020B0604020202020204" pitchFamily="34" charset="0"/>
                <a:cs typeface="Arial" panose="020B0604020202020204" pitchFamily="34" charset="0"/>
              </a:rPr>
              <a:t>cinsiyet/X ilişkili kromozomudur.</a:t>
            </a:r>
            <a:r>
              <a:rPr lang="tr-TR" altLang="tr-TR" dirty="0">
                <a:solidFill>
                  <a:schemeClr val="tx1">
                    <a:lumMod val="65000"/>
                    <a:lumOff val="35000"/>
                  </a:schemeClr>
                </a:solidFill>
                <a:latin typeface="Arial" panose="020B0604020202020204" pitchFamily="34" charset="0"/>
                <a:cs typeface="Arial" panose="020B0604020202020204" pitchFamily="34" charset="0"/>
              </a:rPr>
              <a:t> </a:t>
            </a:r>
          </a:p>
          <a:p>
            <a:pPr>
              <a:lnSpc>
                <a:spcPct val="90000"/>
              </a:lnSpc>
              <a:buFont typeface="Wingdings" panose="05000000000000000000" pitchFamily="2" charset="2"/>
              <a:buChar char="Ø"/>
            </a:pPr>
            <a:r>
              <a:rPr lang="tr-TR" altLang="tr-TR" b="1" dirty="0">
                <a:solidFill>
                  <a:schemeClr val="tx1">
                    <a:lumMod val="65000"/>
                    <a:lumOff val="35000"/>
                  </a:schemeClr>
                </a:solidFill>
                <a:latin typeface="Arial" panose="020B0604020202020204" pitchFamily="34" charset="0"/>
                <a:cs typeface="Arial" panose="020B0604020202020204" pitchFamily="34" charset="0"/>
              </a:rPr>
              <a:t>Anne ve babadan X kromozomu geldiğinde, KIZ</a:t>
            </a:r>
          </a:p>
          <a:p>
            <a:pPr>
              <a:lnSpc>
                <a:spcPct val="90000"/>
              </a:lnSpc>
              <a:buFont typeface="Wingdings" panose="05000000000000000000" pitchFamily="2" charset="2"/>
              <a:buChar char="Ø"/>
            </a:pPr>
            <a:r>
              <a:rPr lang="tr-TR" altLang="tr-TR" b="1" dirty="0">
                <a:solidFill>
                  <a:schemeClr val="tx1">
                    <a:lumMod val="65000"/>
                    <a:lumOff val="35000"/>
                  </a:schemeClr>
                </a:solidFill>
                <a:latin typeface="Arial" panose="020B0604020202020204" pitchFamily="34" charset="0"/>
                <a:cs typeface="Arial" panose="020B0604020202020204" pitchFamily="34" charset="0"/>
              </a:rPr>
              <a:t>Anneden X babadan Y kromozomu geldiğinde, ERKEK</a:t>
            </a:r>
            <a:endParaRPr lang="tr-TR" altLang="tr-TR" dirty="0">
              <a:solidFill>
                <a:schemeClr val="tx1">
                  <a:lumMod val="65000"/>
                  <a:lumOff val="35000"/>
                </a:schemeClr>
              </a:solidFill>
              <a:latin typeface="Arial" panose="020B0604020202020204" pitchFamily="34" charset="0"/>
              <a:cs typeface="Arial" panose="020B0604020202020204" pitchFamily="34" charset="0"/>
            </a:endParaRPr>
          </a:p>
          <a:p>
            <a:endParaRPr lang="tr-TR" dirty="0"/>
          </a:p>
        </p:txBody>
      </p:sp>
    </p:spTree>
    <p:extLst>
      <p:ext uri="{BB962C8B-B14F-4D97-AF65-F5344CB8AC3E}">
        <p14:creationId xmlns:p14="http://schemas.microsoft.com/office/powerpoint/2010/main" val="619153191"/>
      </p:ext>
    </p:extLst>
  </p:cSld>
  <p:clrMapOvr>
    <a:masterClrMapping/>
  </p:clrMapOvr>
  <p:transition spd="slow">
    <p:fad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5964898D-9857-4FC1-96E2-7721749CE50D}"/>
              </a:ext>
            </a:extLst>
          </p:cNvPr>
          <p:cNvSpPr>
            <a:spLocks noGrp="1"/>
          </p:cNvSpPr>
          <p:nvPr>
            <p:ph type="title"/>
          </p:nvPr>
        </p:nvSpPr>
        <p:spPr>
          <a:xfrm>
            <a:off x="955677" y="475773"/>
            <a:ext cx="7707862" cy="488024"/>
          </a:xfrm>
        </p:spPr>
        <p:txBody>
          <a:bodyPr/>
          <a:lstStyle/>
          <a:p>
            <a:r>
              <a:rPr lang="tr-TR" altLang="tr-TR" b="1" dirty="0">
                <a:latin typeface="Arial" panose="020B0604020202020204" pitchFamily="34" charset="0"/>
                <a:cs typeface="Arial" panose="020B0604020202020204" pitchFamily="34" charset="0"/>
              </a:rPr>
              <a:t>Genetik ve kromozom bozuklukları 3</a:t>
            </a:r>
            <a:r>
              <a:rPr lang="ja-JP" altLang="tr-TR" b="1" dirty="0">
                <a:latin typeface="Arial" panose="020B0604020202020204" pitchFamily="34" charset="0"/>
                <a:ea typeface="Meiryo" panose="020B0604030504040204" pitchFamily="34" charset="-128"/>
                <a:cs typeface="Arial" panose="020B0604020202020204" pitchFamily="34" charset="0"/>
              </a:rPr>
              <a:t>’</a:t>
            </a:r>
            <a:r>
              <a:rPr lang="tr-TR" altLang="ja-JP" b="1" dirty="0">
                <a:latin typeface="Arial" panose="020B0604020202020204" pitchFamily="34" charset="0"/>
                <a:ea typeface="Meiryo" panose="020B0604030504040204" pitchFamily="34" charset="-128"/>
                <a:cs typeface="Arial" panose="020B0604020202020204" pitchFamily="34" charset="0"/>
              </a:rPr>
              <a:t>e ayrılır:</a:t>
            </a:r>
            <a:br>
              <a:rPr lang="tr-TR" altLang="ja-JP" dirty="0">
                <a:latin typeface="Arial" panose="020B0604020202020204" pitchFamily="34" charset="0"/>
                <a:ea typeface="Meiryo" panose="020B0604030504040204" pitchFamily="34" charset="-128"/>
                <a:cs typeface="Arial" panose="020B0604020202020204" pitchFamily="34" charset="0"/>
              </a:rPr>
            </a:br>
            <a:endParaRPr lang="tr-TR" dirty="0"/>
          </a:p>
        </p:txBody>
      </p:sp>
      <p:sp>
        <p:nvSpPr>
          <p:cNvPr id="3" name="İçerik Yer Tutucusu 2">
            <a:extLst>
              <a:ext uri="{FF2B5EF4-FFF2-40B4-BE49-F238E27FC236}">
                <a16:creationId xmlns:a16="http://schemas.microsoft.com/office/drawing/2014/main" id="{94612080-E80E-4DF2-AED6-6BE78798E294}"/>
              </a:ext>
            </a:extLst>
          </p:cNvPr>
          <p:cNvSpPr>
            <a:spLocks noGrp="1"/>
          </p:cNvSpPr>
          <p:nvPr>
            <p:ph sz="quarter" idx="10"/>
          </p:nvPr>
        </p:nvSpPr>
        <p:spPr>
          <a:xfrm>
            <a:off x="955677" y="908684"/>
            <a:ext cx="7700963" cy="3960495"/>
          </a:xfrm>
        </p:spPr>
        <p:txBody>
          <a:bodyPr>
            <a:normAutofit fontScale="77500" lnSpcReduction="20000"/>
          </a:bodyPr>
          <a:lstStyle/>
          <a:p>
            <a:pPr>
              <a:lnSpc>
                <a:spcPct val="110000"/>
              </a:lnSpc>
              <a:buFont typeface="Wingdings" panose="05000000000000000000" pitchFamily="2" charset="2"/>
              <a:buChar char="§"/>
            </a:pPr>
            <a:r>
              <a:rPr lang="tr-TR" altLang="tr-TR" sz="2300" b="1" dirty="0">
                <a:solidFill>
                  <a:schemeClr val="tx1">
                    <a:lumMod val="65000"/>
                    <a:lumOff val="35000"/>
                  </a:schemeClr>
                </a:solidFill>
                <a:latin typeface="Arial" panose="020B0604020202020204" pitchFamily="34" charset="0"/>
                <a:cs typeface="Arial" panose="020B0604020202020204" pitchFamily="34" charset="0"/>
              </a:rPr>
              <a:t>Kromozom bozuklukları: Kromozomların normal sayısının ya da yapısının dışında olması nedeniyle ortaya çıkan bozukluklardır. </a:t>
            </a:r>
          </a:p>
          <a:p>
            <a:pPr>
              <a:lnSpc>
                <a:spcPct val="110000"/>
              </a:lnSpc>
              <a:buFont typeface="Wingdings" panose="05000000000000000000" pitchFamily="2" charset="2"/>
              <a:buChar char="Ø"/>
            </a:pPr>
            <a:r>
              <a:rPr lang="tr-TR" altLang="tr-TR" sz="2300" b="1" dirty="0">
                <a:solidFill>
                  <a:schemeClr val="tx1">
                    <a:lumMod val="65000"/>
                    <a:lumOff val="35000"/>
                  </a:schemeClr>
                </a:solidFill>
                <a:latin typeface="Arial" panose="020B0604020202020204" pitchFamily="34" charset="0"/>
                <a:cs typeface="Arial" panose="020B0604020202020204" pitchFamily="34" charset="0"/>
              </a:rPr>
              <a:t>Hamileliğin ilk üç ayındaki kendiliğinden düşüklerin yaklaşık %60</a:t>
            </a:r>
            <a:r>
              <a:rPr lang="ja-JP" altLang="tr-TR" sz="2300" b="1" dirty="0">
                <a:solidFill>
                  <a:schemeClr val="tx1">
                    <a:lumMod val="65000"/>
                    <a:lumOff val="35000"/>
                  </a:schemeClr>
                </a:solidFill>
                <a:latin typeface="Arial" panose="020B0604020202020204" pitchFamily="34" charset="0"/>
                <a:ea typeface="Meiryo" panose="020B0604030504040204" pitchFamily="34" charset="-128"/>
                <a:cs typeface="Arial" panose="020B0604020202020204" pitchFamily="34" charset="0"/>
              </a:rPr>
              <a:t>’</a:t>
            </a:r>
            <a:r>
              <a:rPr lang="tr-TR" altLang="ja-JP" sz="2300" b="1" dirty="0">
                <a:solidFill>
                  <a:schemeClr val="tx1">
                    <a:lumMod val="65000"/>
                    <a:lumOff val="35000"/>
                  </a:schemeClr>
                </a:solidFill>
                <a:latin typeface="Arial" panose="020B0604020202020204" pitchFamily="34" charset="0"/>
                <a:ea typeface="Meiryo" panose="020B0604030504040204" pitchFamily="34" charset="-128"/>
                <a:cs typeface="Arial" panose="020B0604020202020204" pitchFamily="34" charset="0"/>
              </a:rPr>
              <a:t>ı,</a:t>
            </a:r>
            <a:r>
              <a:rPr lang="tr-TR" altLang="ja-JP" sz="2300" dirty="0">
                <a:solidFill>
                  <a:schemeClr val="tx1">
                    <a:lumMod val="65000"/>
                    <a:lumOff val="35000"/>
                  </a:schemeClr>
                </a:solidFill>
                <a:latin typeface="Arial" panose="020B0604020202020204" pitchFamily="34" charset="0"/>
                <a:ea typeface="Meiryo" panose="020B0604030504040204" pitchFamily="34" charset="-128"/>
                <a:cs typeface="Arial" panose="020B0604020202020204" pitchFamily="34" charset="0"/>
              </a:rPr>
              <a:t> kromozom bozuklukları nedeniyle ortaya çıkmaktadır. </a:t>
            </a:r>
          </a:p>
          <a:p>
            <a:pPr>
              <a:lnSpc>
                <a:spcPct val="110000"/>
              </a:lnSpc>
              <a:buFont typeface="Wingdings" panose="05000000000000000000" pitchFamily="2" charset="2"/>
              <a:buChar char="Ø"/>
            </a:pPr>
            <a:r>
              <a:rPr lang="tr-TR" altLang="tr-TR" sz="2300" dirty="0">
                <a:solidFill>
                  <a:schemeClr val="tx1">
                    <a:lumMod val="65000"/>
                    <a:lumOff val="35000"/>
                  </a:schemeClr>
                </a:solidFill>
                <a:latin typeface="Arial" panose="020B0604020202020204" pitchFamily="34" charset="0"/>
                <a:cs typeface="Arial" panose="020B0604020202020204" pitchFamily="34" charset="0"/>
              </a:rPr>
              <a:t>Düşünülenin aksine, </a:t>
            </a:r>
            <a:r>
              <a:rPr lang="tr-TR" altLang="tr-TR" sz="2300" b="1" dirty="0">
                <a:solidFill>
                  <a:schemeClr val="tx1">
                    <a:lumMod val="65000"/>
                    <a:lumOff val="35000"/>
                  </a:schemeClr>
                </a:solidFill>
                <a:latin typeface="Arial" panose="020B0604020202020204" pitchFamily="34" charset="0"/>
                <a:cs typeface="Arial" panose="020B0604020202020204" pitchFamily="34" charset="0"/>
              </a:rPr>
              <a:t>pek çok kromozom bozukluğu kalıtımsal değildir</a:t>
            </a:r>
            <a:r>
              <a:rPr lang="tr-TR" altLang="tr-TR" sz="2300" dirty="0">
                <a:solidFill>
                  <a:schemeClr val="tx1">
                    <a:lumMod val="65000"/>
                    <a:lumOff val="35000"/>
                  </a:schemeClr>
                </a:solidFill>
                <a:latin typeface="Arial" panose="020B0604020202020204" pitchFamily="34" charset="0"/>
                <a:cs typeface="Arial" panose="020B0604020202020204" pitchFamily="34" charset="0"/>
              </a:rPr>
              <a:t>, hücrelerin bölünmesi sırasında daha çok kendiliğinden ortaya çıkmaktadır. </a:t>
            </a:r>
          </a:p>
          <a:p>
            <a:pPr>
              <a:lnSpc>
                <a:spcPct val="110000"/>
              </a:lnSpc>
              <a:buFont typeface="Wingdings" panose="05000000000000000000" pitchFamily="2" charset="2"/>
              <a:buChar char="Ø"/>
            </a:pPr>
            <a:r>
              <a:rPr lang="tr-TR" altLang="tr-TR" sz="2300" dirty="0">
                <a:solidFill>
                  <a:schemeClr val="tx1">
                    <a:lumMod val="65000"/>
                    <a:lumOff val="35000"/>
                  </a:schemeClr>
                </a:solidFill>
                <a:latin typeface="Arial" panose="020B0604020202020204" pitchFamily="34" charset="0"/>
                <a:cs typeface="Arial" panose="020B0604020202020204" pitchFamily="34" charset="0"/>
              </a:rPr>
              <a:t>Örneğin, </a:t>
            </a:r>
            <a:r>
              <a:rPr lang="tr-TR" altLang="tr-TR" sz="2300" b="1" i="1" dirty="0" err="1">
                <a:solidFill>
                  <a:schemeClr val="tx1">
                    <a:lumMod val="65000"/>
                    <a:lumOff val="35000"/>
                  </a:schemeClr>
                </a:solidFill>
                <a:latin typeface="Arial" panose="020B0604020202020204" pitchFamily="34" charset="0"/>
                <a:cs typeface="Arial" panose="020B0604020202020204" pitchFamily="34" charset="0"/>
              </a:rPr>
              <a:t>Down</a:t>
            </a:r>
            <a:r>
              <a:rPr lang="tr-TR" altLang="tr-TR" sz="2300" b="1" i="1" dirty="0">
                <a:solidFill>
                  <a:schemeClr val="tx1">
                    <a:lumMod val="65000"/>
                    <a:lumOff val="35000"/>
                  </a:schemeClr>
                </a:solidFill>
                <a:latin typeface="Arial" panose="020B0604020202020204" pitchFamily="34" charset="0"/>
                <a:cs typeface="Arial" panose="020B0604020202020204" pitchFamily="34" charset="0"/>
              </a:rPr>
              <a:t> sendromu</a:t>
            </a:r>
            <a:r>
              <a:rPr lang="tr-TR" altLang="tr-TR" sz="2300" b="1" dirty="0">
                <a:solidFill>
                  <a:schemeClr val="tx1">
                    <a:lumMod val="65000"/>
                    <a:lumOff val="35000"/>
                  </a:schemeClr>
                </a:solidFill>
                <a:latin typeface="Arial" panose="020B0604020202020204" pitchFamily="34" charset="0"/>
                <a:cs typeface="Arial" panose="020B0604020202020204" pitchFamily="34" charset="0"/>
              </a:rPr>
              <a:t>, kromozom sayısındaki bir problem</a:t>
            </a:r>
            <a:r>
              <a:rPr lang="tr-TR" altLang="tr-TR" sz="2300" dirty="0">
                <a:solidFill>
                  <a:schemeClr val="tx1">
                    <a:lumMod val="65000"/>
                    <a:lumOff val="35000"/>
                  </a:schemeClr>
                </a:solidFill>
                <a:latin typeface="Arial" panose="020B0604020202020204" pitchFamily="34" charset="0"/>
                <a:cs typeface="Arial" panose="020B0604020202020204" pitchFamily="34" charset="0"/>
              </a:rPr>
              <a:t> nedeniyle ortaya çıkmakta, </a:t>
            </a:r>
            <a:r>
              <a:rPr lang="tr-TR" altLang="tr-TR" sz="2300" b="1" dirty="0">
                <a:solidFill>
                  <a:schemeClr val="tx1">
                    <a:lumMod val="65000"/>
                    <a:lumOff val="35000"/>
                  </a:schemeClr>
                </a:solidFill>
                <a:latin typeface="Arial" panose="020B0604020202020204" pitchFamily="34" charset="0"/>
                <a:cs typeface="Arial" panose="020B0604020202020204" pitchFamily="34" charset="0"/>
              </a:rPr>
              <a:t>genellikle 21. kromozoma fazladan bir kromozom eklenmesiyle </a:t>
            </a:r>
            <a:r>
              <a:rPr lang="tr-TR" altLang="tr-TR" sz="2300" dirty="0">
                <a:solidFill>
                  <a:schemeClr val="tx1">
                    <a:lumMod val="65000"/>
                    <a:lumOff val="35000"/>
                  </a:schemeClr>
                </a:solidFill>
                <a:latin typeface="Arial" panose="020B0604020202020204" pitchFamily="34" charset="0"/>
                <a:cs typeface="Arial" panose="020B0604020202020204" pitchFamily="34" charset="0"/>
              </a:rPr>
              <a:t>oluşmakta ve </a:t>
            </a:r>
            <a:r>
              <a:rPr lang="tr-TR" altLang="tr-TR" sz="2300" b="1" dirty="0" err="1">
                <a:solidFill>
                  <a:schemeClr val="tx1">
                    <a:lumMod val="65000"/>
                    <a:lumOff val="35000"/>
                  </a:schemeClr>
                </a:solidFill>
                <a:latin typeface="Arial" panose="020B0604020202020204" pitchFamily="34" charset="0"/>
                <a:cs typeface="Arial" panose="020B0604020202020204" pitchFamily="34" charset="0"/>
              </a:rPr>
              <a:t>trisomi</a:t>
            </a:r>
            <a:r>
              <a:rPr lang="tr-TR" altLang="tr-TR" sz="2300" b="1" dirty="0">
                <a:solidFill>
                  <a:schemeClr val="tx1">
                    <a:lumMod val="65000"/>
                    <a:lumOff val="35000"/>
                  </a:schemeClr>
                </a:solidFill>
                <a:latin typeface="Arial" panose="020B0604020202020204" pitchFamily="34" charset="0"/>
                <a:cs typeface="Arial" panose="020B0604020202020204" pitchFamily="34" charset="0"/>
              </a:rPr>
              <a:t> 21 </a:t>
            </a:r>
            <a:r>
              <a:rPr lang="tr-TR" altLang="tr-TR" sz="2300" dirty="0">
                <a:solidFill>
                  <a:schemeClr val="tx1">
                    <a:lumMod val="65000"/>
                    <a:lumOff val="35000"/>
                  </a:schemeClr>
                </a:solidFill>
                <a:latin typeface="Arial" panose="020B0604020202020204" pitchFamily="34" charset="0"/>
                <a:cs typeface="Arial" panose="020B0604020202020204" pitchFamily="34" charset="0"/>
              </a:rPr>
              <a:t>olarak ta adlandırılmaktadır. Pek çok </a:t>
            </a:r>
            <a:r>
              <a:rPr lang="tr-TR" altLang="tr-TR" sz="2300" dirty="0" err="1">
                <a:solidFill>
                  <a:schemeClr val="tx1">
                    <a:lumMod val="65000"/>
                    <a:lumOff val="35000"/>
                  </a:schemeClr>
                </a:solidFill>
                <a:latin typeface="Arial" panose="020B0604020202020204" pitchFamily="34" charset="0"/>
                <a:cs typeface="Arial" panose="020B0604020202020204" pitchFamily="34" charset="0"/>
              </a:rPr>
              <a:t>Down</a:t>
            </a:r>
            <a:r>
              <a:rPr lang="tr-TR" altLang="tr-TR" sz="2300" dirty="0">
                <a:solidFill>
                  <a:schemeClr val="tx1">
                    <a:lumMod val="65000"/>
                    <a:lumOff val="35000"/>
                  </a:schemeClr>
                </a:solidFill>
                <a:latin typeface="Arial" panose="020B0604020202020204" pitchFamily="34" charset="0"/>
                <a:cs typeface="Arial" panose="020B0604020202020204" pitchFamily="34" charset="0"/>
              </a:rPr>
              <a:t> sendromu vakası kalıtımsal değildir ve aile geçmişinde olmaksızın kendiliğinden ortaya çıkmaktadır.</a:t>
            </a:r>
          </a:p>
          <a:p>
            <a:pPr marL="816102" lvl="1" indent="-285750">
              <a:lnSpc>
                <a:spcPct val="110000"/>
              </a:lnSpc>
              <a:buFont typeface="Wingdings" panose="05000000000000000000" pitchFamily="2" charset="2"/>
              <a:buChar char="Ø"/>
            </a:pPr>
            <a:endParaRPr lang="tr-TR" altLang="tr-TR" sz="2300" b="1" dirty="0">
              <a:solidFill>
                <a:schemeClr val="tx1">
                  <a:lumMod val="65000"/>
                  <a:lumOff val="35000"/>
                </a:schemeClr>
              </a:solidFill>
              <a:latin typeface="Arial" panose="020B0604020202020204" pitchFamily="34" charset="0"/>
              <a:cs typeface="Arial" panose="020B0604020202020204" pitchFamily="34" charset="0"/>
            </a:endParaRPr>
          </a:p>
          <a:p>
            <a:pPr lvl="1">
              <a:lnSpc>
                <a:spcPct val="110000"/>
              </a:lnSpc>
              <a:buFont typeface="Wingdings" panose="05000000000000000000" pitchFamily="2" charset="2"/>
              <a:buChar char="§"/>
            </a:pPr>
            <a:r>
              <a:rPr lang="tr-TR" altLang="tr-TR" sz="2300" b="1" dirty="0">
                <a:solidFill>
                  <a:schemeClr val="tx1">
                    <a:lumMod val="65000"/>
                    <a:lumOff val="35000"/>
                  </a:schemeClr>
                </a:solidFill>
                <a:latin typeface="Arial" panose="020B0604020202020204" pitchFamily="34" charset="0"/>
                <a:cs typeface="Arial" panose="020B0604020202020204" pitchFamily="34" charset="0"/>
              </a:rPr>
              <a:t>Çok faktörlü bozukluklar </a:t>
            </a:r>
          </a:p>
          <a:p>
            <a:endParaRPr lang="tr-TR" dirty="0"/>
          </a:p>
        </p:txBody>
      </p:sp>
    </p:spTree>
    <p:extLst>
      <p:ext uri="{BB962C8B-B14F-4D97-AF65-F5344CB8AC3E}">
        <p14:creationId xmlns:p14="http://schemas.microsoft.com/office/powerpoint/2010/main" val="2349751463"/>
      </p:ext>
    </p:extLst>
  </p:cSld>
  <p:clrMapOvr>
    <a:masterClrMapping/>
  </p:clrMapOvr>
  <p:transition spd="slow">
    <p:fad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97CF8C05-0652-412D-9015-380D90709105}"/>
              </a:ext>
            </a:extLst>
          </p:cNvPr>
          <p:cNvSpPr>
            <a:spLocks noGrp="1"/>
          </p:cNvSpPr>
          <p:nvPr>
            <p:ph sz="quarter" idx="10"/>
          </p:nvPr>
        </p:nvSpPr>
        <p:spPr/>
        <p:txBody>
          <a:bodyPr>
            <a:normAutofit fontScale="92500" lnSpcReduction="20000"/>
          </a:bodyPr>
          <a:lstStyle/>
          <a:p>
            <a:pPr>
              <a:lnSpc>
                <a:spcPct val="110000"/>
              </a:lnSpc>
              <a:buFont typeface="Wingdings" panose="05000000000000000000" pitchFamily="2" charset="2"/>
              <a:buChar char="§"/>
            </a:pPr>
            <a:r>
              <a:rPr lang="tr-TR" altLang="tr-TR" sz="1900" b="1" dirty="0">
                <a:solidFill>
                  <a:schemeClr val="tx1">
                    <a:lumMod val="65000"/>
                    <a:lumOff val="35000"/>
                  </a:schemeClr>
                </a:solidFill>
                <a:latin typeface="Arial" panose="020B0604020202020204" pitchFamily="34" charset="0"/>
                <a:cs typeface="Arial" panose="020B0604020202020204" pitchFamily="34" charset="0"/>
              </a:rPr>
              <a:t>Tek gen bozuklukları (baskın, çekinik ve X ilişkili): </a:t>
            </a:r>
            <a:r>
              <a:rPr lang="tr-TR" altLang="tr-TR" sz="1900" dirty="0">
                <a:solidFill>
                  <a:schemeClr val="tx1">
                    <a:lumMod val="65000"/>
                    <a:lumOff val="35000"/>
                  </a:schemeClr>
                </a:solidFill>
              </a:rPr>
              <a:t>Bir kromozom anomalisi sadece tek bir geni etkiliyorsa, bu </a:t>
            </a:r>
            <a:r>
              <a:rPr lang="tr-TR" altLang="tr-TR" sz="1900" b="1" dirty="0">
                <a:solidFill>
                  <a:schemeClr val="tx1">
                    <a:lumMod val="65000"/>
                    <a:lumOff val="35000"/>
                  </a:schemeClr>
                </a:solidFill>
              </a:rPr>
              <a:t>tek gen bozukluğu </a:t>
            </a:r>
            <a:r>
              <a:rPr lang="tr-TR" altLang="tr-TR" sz="1900" dirty="0">
                <a:solidFill>
                  <a:schemeClr val="tx1">
                    <a:lumMod val="65000"/>
                    <a:lumOff val="35000"/>
                  </a:schemeClr>
                </a:solidFill>
              </a:rPr>
              <a:t>olarak adlandırılır. </a:t>
            </a:r>
          </a:p>
          <a:p>
            <a:pPr>
              <a:lnSpc>
                <a:spcPct val="110000"/>
              </a:lnSpc>
            </a:pPr>
            <a:r>
              <a:rPr lang="tr-TR" altLang="tr-TR" sz="1900" dirty="0">
                <a:solidFill>
                  <a:schemeClr val="tx1">
                    <a:lumMod val="65000"/>
                    <a:lumOff val="35000"/>
                  </a:schemeClr>
                </a:solidFill>
              </a:rPr>
              <a:t>Bu tür bozukluklar genellikle;</a:t>
            </a:r>
          </a:p>
          <a:p>
            <a:pPr lvl="1">
              <a:lnSpc>
                <a:spcPct val="110000"/>
              </a:lnSpc>
              <a:buFont typeface="Wingdings" panose="05000000000000000000" pitchFamily="2" charset="2"/>
              <a:buChar char="Ø"/>
            </a:pPr>
            <a:r>
              <a:rPr lang="tr-TR" altLang="tr-TR" sz="1900" b="1" dirty="0">
                <a:solidFill>
                  <a:schemeClr val="tx1">
                    <a:lumMod val="65000"/>
                    <a:lumOff val="35000"/>
                  </a:schemeClr>
                </a:solidFill>
              </a:rPr>
              <a:t>Hücreler belirli kimyasallara dönüştürmek için gerekli olan proteinleri ve enzimleri üretemediği ya da</a:t>
            </a:r>
          </a:p>
          <a:p>
            <a:pPr lvl="1">
              <a:lnSpc>
                <a:spcPct val="110000"/>
              </a:lnSpc>
              <a:buFont typeface="Wingdings" panose="05000000000000000000" pitchFamily="2" charset="2"/>
              <a:buChar char="Ø"/>
            </a:pPr>
            <a:r>
              <a:rPr lang="tr-TR" altLang="tr-TR" sz="1900" b="1" dirty="0">
                <a:solidFill>
                  <a:schemeClr val="tx1">
                    <a:lumMod val="65000"/>
                    <a:lumOff val="35000"/>
                  </a:schemeClr>
                </a:solidFill>
              </a:rPr>
              <a:t>Hücreler bir yerden bir yere bu maddeleri taşıyamadığı için</a:t>
            </a:r>
            <a:endParaRPr lang="tr-TR" altLang="tr-TR" sz="1900" dirty="0">
              <a:solidFill>
                <a:schemeClr val="tx1">
                  <a:lumMod val="65000"/>
                  <a:lumOff val="35000"/>
                </a:schemeClr>
              </a:solidFill>
            </a:endParaRPr>
          </a:p>
          <a:p>
            <a:pPr>
              <a:lnSpc>
                <a:spcPct val="110000"/>
              </a:lnSpc>
              <a:buNone/>
            </a:pPr>
            <a:r>
              <a:rPr lang="tr-TR" altLang="tr-TR" sz="1900" b="1" dirty="0">
                <a:solidFill>
                  <a:schemeClr val="tx1">
                    <a:lumMod val="65000"/>
                    <a:lumOff val="35000"/>
                  </a:schemeClr>
                </a:solidFill>
              </a:rPr>
              <a:t>	</a:t>
            </a:r>
            <a:r>
              <a:rPr lang="tr-TR" altLang="tr-TR" sz="1900" dirty="0">
                <a:solidFill>
                  <a:schemeClr val="tx1">
                    <a:lumMod val="65000"/>
                    <a:lumOff val="35000"/>
                  </a:schemeClr>
                </a:solidFill>
              </a:rPr>
              <a:t>ortaya çıkmaktadır.</a:t>
            </a:r>
          </a:p>
          <a:p>
            <a:pPr>
              <a:lnSpc>
                <a:spcPct val="110000"/>
              </a:lnSpc>
            </a:pPr>
            <a:r>
              <a:rPr lang="tr-TR" altLang="tr-TR" sz="1900" b="1" dirty="0">
                <a:solidFill>
                  <a:schemeClr val="tx1">
                    <a:lumMod val="65000"/>
                    <a:lumOff val="35000"/>
                  </a:schemeClr>
                </a:solidFill>
              </a:rPr>
              <a:t>Tek gen bozukluklarının aktarılma yolları:</a:t>
            </a:r>
          </a:p>
          <a:p>
            <a:pPr lvl="1">
              <a:lnSpc>
                <a:spcPct val="110000"/>
              </a:lnSpc>
              <a:buFont typeface="Georgia" panose="02040502050405020303" pitchFamily="18" charset="0"/>
              <a:buAutoNum type="arabicPeriod"/>
            </a:pPr>
            <a:r>
              <a:rPr lang="tr-TR" altLang="tr-TR" sz="1900" b="1" dirty="0">
                <a:solidFill>
                  <a:schemeClr val="tx1">
                    <a:lumMod val="65000"/>
                    <a:lumOff val="35000"/>
                  </a:schemeClr>
                </a:solidFill>
              </a:rPr>
              <a:t>Baskın (dominant) kalıtım</a:t>
            </a:r>
          </a:p>
          <a:p>
            <a:pPr lvl="1">
              <a:lnSpc>
                <a:spcPct val="110000"/>
              </a:lnSpc>
              <a:buFont typeface="Georgia" panose="02040502050405020303" pitchFamily="18" charset="0"/>
              <a:buAutoNum type="arabicPeriod"/>
            </a:pPr>
            <a:r>
              <a:rPr lang="tr-TR" altLang="tr-TR" sz="1900" b="1" dirty="0">
                <a:solidFill>
                  <a:schemeClr val="tx1">
                    <a:lumMod val="65000"/>
                    <a:lumOff val="35000"/>
                  </a:schemeClr>
                </a:solidFill>
              </a:rPr>
              <a:t>Çekinik (resesif) kalıtım</a:t>
            </a:r>
          </a:p>
          <a:p>
            <a:pPr lvl="1">
              <a:lnSpc>
                <a:spcPct val="110000"/>
              </a:lnSpc>
              <a:buFont typeface="Georgia" panose="02040502050405020303" pitchFamily="18" charset="0"/>
              <a:buAutoNum type="arabicPeriod"/>
            </a:pPr>
            <a:r>
              <a:rPr lang="tr-TR" altLang="tr-TR" sz="1900" b="1" dirty="0">
                <a:solidFill>
                  <a:schemeClr val="tx1">
                    <a:lumMod val="65000"/>
                    <a:lumOff val="35000"/>
                  </a:schemeClr>
                </a:solidFill>
              </a:rPr>
              <a:t>Cinsiyet/X ilişkili kalıtım</a:t>
            </a:r>
            <a:endParaRPr lang="tr-TR" altLang="tr-TR" sz="1900" dirty="0">
              <a:solidFill>
                <a:schemeClr val="tx1">
                  <a:lumMod val="65000"/>
                  <a:lumOff val="35000"/>
                </a:schemeClr>
              </a:solidFill>
            </a:endParaRPr>
          </a:p>
          <a:p>
            <a:endParaRPr lang="tr-TR" dirty="0"/>
          </a:p>
        </p:txBody>
      </p:sp>
    </p:spTree>
    <p:extLst>
      <p:ext uri="{BB962C8B-B14F-4D97-AF65-F5344CB8AC3E}">
        <p14:creationId xmlns:p14="http://schemas.microsoft.com/office/powerpoint/2010/main" val="3521418189"/>
      </p:ext>
    </p:extLst>
  </p:cSld>
  <p:clrMapOvr>
    <a:masterClrMapping/>
  </p:clrMapOvr>
  <p:transition spd="slow">
    <p:fade/>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7A2ED810-A8A4-4B41-9FFA-E7371BE65B99}"/>
              </a:ext>
            </a:extLst>
          </p:cNvPr>
          <p:cNvSpPr>
            <a:spLocks noGrp="1"/>
          </p:cNvSpPr>
          <p:nvPr>
            <p:ph sz="quarter" idx="10"/>
          </p:nvPr>
        </p:nvSpPr>
        <p:spPr>
          <a:xfrm>
            <a:off x="955677" y="692229"/>
            <a:ext cx="7700963" cy="3759042"/>
          </a:xfrm>
        </p:spPr>
        <p:txBody>
          <a:bodyPr>
            <a:normAutofit lnSpcReduction="10000"/>
          </a:bodyPr>
          <a:lstStyle/>
          <a:p>
            <a:pPr marL="457200" indent="-457200">
              <a:buAutoNum type="arabicPeriod"/>
            </a:pPr>
            <a:r>
              <a:rPr lang="tr-TR" altLang="tr-TR" b="1" i="1" dirty="0">
                <a:solidFill>
                  <a:schemeClr val="tx1">
                    <a:lumMod val="65000"/>
                    <a:lumOff val="35000"/>
                  </a:schemeClr>
                </a:solidFill>
                <a:latin typeface="Arial" panose="020B0604020202020204" pitchFamily="34" charset="0"/>
                <a:cs typeface="Arial" panose="020B0604020202020204" pitchFamily="34" charset="0"/>
              </a:rPr>
              <a:t>Baskın (dominant) kalıtım.</a:t>
            </a:r>
            <a:r>
              <a:rPr lang="tr-TR" altLang="tr-TR" dirty="0">
                <a:solidFill>
                  <a:schemeClr val="tx1">
                    <a:lumMod val="65000"/>
                    <a:lumOff val="35000"/>
                  </a:schemeClr>
                </a:solidFill>
                <a:latin typeface="Arial" panose="020B0604020202020204" pitchFamily="34" charset="0"/>
                <a:cs typeface="Arial" panose="020B0604020202020204" pitchFamily="34" charset="0"/>
              </a:rPr>
              <a:t> </a:t>
            </a:r>
            <a:r>
              <a:rPr lang="tr-TR" altLang="tr-TR" b="1" dirty="0">
                <a:solidFill>
                  <a:schemeClr val="tx1">
                    <a:lumMod val="65000"/>
                    <a:lumOff val="35000"/>
                  </a:schemeClr>
                </a:solidFill>
                <a:latin typeface="Arial" panose="020B0604020202020204" pitchFamily="34" charset="0"/>
                <a:cs typeface="Arial" panose="020B0604020202020204" pitchFamily="34" charset="0"/>
              </a:rPr>
              <a:t>Anne ya da babadan birisi normal genlerden daha baskın olan hatalı bir gene </a:t>
            </a:r>
            <a:r>
              <a:rPr lang="tr-TR" altLang="tr-TR" dirty="0">
                <a:solidFill>
                  <a:schemeClr val="tx1">
                    <a:lumMod val="65000"/>
                    <a:lumOff val="35000"/>
                  </a:schemeClr>
                </a:solidFill>
                <a:latin typeface="Arial" panose="020B0604020202020204" pitchFamily="34" charset="0"/>
                <a:cs typeface="Arial" panose="020B0604020202020204" pitchFamily="34" charset="0"/>
              </a:rPr>
              <a:t>sahiptir. Her çocuğa </a:t>
            </a:r>
            <a:r>
              <a:rPr lang="tr-TR" altLang="tr-TR" b="1" dirty="0">
                <a:solidFill>
                  <a:schemeClr val="tx1">
                    <a:lumMod val="65000"/>
                    <a:lumOff val="35000"/>
                  </a:schemeClr>
                </a:solidFill>
                <a:latin typeface="Arial" panose="020B0604020202020204" pitchFamily="34" charset="0"/>
                <a:cs typeface="Arial" panose="020B0604020202020204" pitchFamily="34" charset="0"/>
              </a:rPr>
              <a:t>hatalı genin taşınma olasılığı %50</a:t>
            </a:r>
            <a:r>
              <a:rPr lang="ja-JP" altLang="tr-TR" dirty="0">
                <a:solidFill>
                  <a:schemeClr val="tx1">
                    <a:lumMod val="65000"/>
                    <a:lumOff val="35000"/>
                  </a:schemeClr>
                </a:solidFill>
                <a:latin typeface="Arial" panose="020B0604020202020204" pitchFamily="34" charset="0"/>
                <a:ea typeface="Meiryo" panose="020B0604030504040204" pitchFamily="34" charset="-128"/>
                <a:cs typeface="Arial" panose="020B0604020202020204" pitchFamily="34" charset="0"/>
              </a:rPr>
              <a:t>’</a:t>
            </a:r>
            <a:r>
              <a:rPr lang="tr-TR" altLang="ja-JP" dirty="0" err="1">
                <a:solidFill>
                  <a:schemeClr val="tx1">
                    <a:lumMod val="65000"/>
                    <a:lumOff val="35000"/>
                  </a:schemeClr>
                </a:solidFill>
                <a:latin typeface="Arial" panose="020B0604020202020204" pitchFamily="34" charset="0"/>
                <a:ea typeface="Meiryo" panose="020B0604030504040204" pitchFamily="34" charset="-128"/>
                <a:cs typeface="Arial" panose="020B0604020202020204" pitchFamily="34" charset="0"/>
              </a:rPr>
              <a:t>dir</a:t>
            </a:r>
            <a:r>
              <a:rPr lang="tr-TR" altLang="ja-JP" dirty="0">
                <a:solidFill>
                  <a:schemeClr val="tx1">
                    <a:lumMod val="65000"/>
                    <a:lumOff val="35000"/>
                  </a:schemeClr>
                </a:solidFill>
                <a:latin typeface="Arial" panose="020B0604020202020204" pitchFamily="34" charset="0"/>
                <a:ea typeface="Meiryo" panose="020B0604030504040204" pitchFamily="34" charset="-128"/>
                <a:cs typeface="Arial" panose="020B0604020202020204" pitchFamily="34" charset="0"/>
              </a:rPr>
              <a:t>.</a:t>
            </a:r>
            <a:r>
              <a:rPr lang="tr-TR" altLang="ja-JP" b="1" dirty="0">
                <a:solidFill>
                  <a:schemeClr val="tx1">
                    <a:lumMod val="65000"/>
                    <a:lumOff val="35000"/>
                  </a:schemeClr>
                </a:solidFill>
                <a:latin typeface="Arial" panose="020B0604020202020204" pitchFamily="34" charset="0"/>
                <a:ea typeface="Meiryo" panose="020B0604030504040204" pitchFamily="34" charset="-128"/>
                <a:cs typeface="Arial" panose="020B0604020202020204" pitchFamily="34" charset="0"/>
              </a:rPr>
              <a:t> Gelişim geriliğine ya da zihin engeline </a:t>
            </a:r>
            <a:r>
              <a:rPr lang="tr-TR" altLang="ja-JP" dirty="0">
                <a:solidFill>
                  <a:schemeClr val="tx1">
                    <a:lumMod val="65000"/>
                    <a:lumOff val="35000"/>
                  </a:schemeClr>
                </a:solidFill>
                <a:latin typeface="Arial" panose="020B0604020202020204" pitchFamily="34" charset="0"/>
                <a:ea typeface="Meiryo" panose="020B0604030504040204" pitchFamily="34" charset="-128"/>
                <a:cs typeface="Arial" panose="020B0604020202020204" pitchFamily="34" charset="0"/>
              </a:rPr>
              <a:t>neden olabilmektedir.</a:t>
            </a:r>
          </a:p>
          <a:p>
            <a:pPr marL="457200" indent="-457200">
              <a:buAutoNum type="arabicPeriod"/>
            </a:pPr>
            <a:r>
              <a:rPr lang="tr-TR" altLang="tr-TR" b="1" i="1" dirty="0">
                <a:solidFill>
                  <a:schemeClr val="tx1">
                    <a:lumMod val="65000"/>
                    <a:lumOff val="35000"/>
                  </a:schemeClr>
                </a:solidFill>
                <a:latin typeface="Arial" panose="020B0604020202020204" pitchFamily="34" charset="0"/>
                <a:cs typeface="Arial" panose="020B0604020202020204" pitchFamily="34" charset="0"/>
              </a:rPr>
              <a:t>Çekinik (resesif) kalıtım.</a:t>
            </a:r>
            <a:r>
              <a:rPr lang="tr-TR" altLang="tr-TR" dirty="0">
                <a:solidFill>
                  <a:schemeClr val="tx1">
                    <a:lumMod val="65000"/>
                    <a:lumOff val="35000"/>
                  </a:schemeClr>
                </a:solidFill>
                <a:latin typeface="Arial" panose="020B0604020202020204" pitchFamily="34" charset="0"/>
                <a:cs typeface="Arial" panose="020B0604020202020204" pitchFamily="34" charset="0"/>
              </a:rPr>
              <a:t> </a:t>
            </a:r>
            <a:r>
              <a:rPr lang="tr-TR" altLang="tr-TR" b="1" dirty="0">
                <a:solidFill>
                  <a:schemeClr val="tx1">
                    <a:lumMod val="65000"/>
                    <a:lumOff val="35000"/>
                  </a:schemeClr>
                </a:solidFill>
                <a:latin typeface="Arial" panose="020B0604020202020204" pitchFamily="34" charset="0"/>
                <a:cs typeface="Arial" panose="020B0604020202020204" pitchFamily="34" charset="0"/>
              </a:rPr>
              <a:t>Her iki ebeveynde hatalı gene sahiptir. </a:t>
            </a:r>
            <a:r>
              <a:rPr lang="tr-TR" altLang="tr-TR" dirty="0" err="1">
                <a:solidFill>
                  <a:schemeClr val="tx1">
                    <a:lumMod val="65000"/>
                    <a:lumOff val="35000"/>
                  </a:schemeClr>
                </a:solidFill>
                <a:latin typeface="Arial" panose="020B0604020202020204" pitchFamily="34" charset="0"/>
                <a:cs typeface="Arial" panose="020B0604020202020204" pitchFamily="34" charset="0"/>
              </a:rPr>
              <a:t>Otozomal</a:t>
            </a:r>
            <a:r>
              <a:rPr lang="tr-TR" altLang="tr-TR" dirty="0">
                <a:solidFill>
                  <a:schemeClr val="tx1">
                    <a:lumMod val="65000"/>
                    <a:lumOff val="35000"/>
                  </a:schemeClr>
                </a:solidFill>
                <a:latin typeface="Arial" panose="020B0604020202020204" pitchFamily="34" charset="0"/>
                <a:cs typeface="Arial" panose="020B0604020202020204" pitchFamily="34" charset="0"/>
              </a:rPr>
              <a:t> çekinik gene sahip çocukların </a:t>
            </a:r>
            <a:r>
              <a:rPr lang="tr-TR" altLang="tr-TR" b="1" dirty="0">
                <a:solidFill>
                  <a:schemeClr val="tx1">
                    <a:lumMod val="65000"/>
                    <a:lumOff val="35000"/>
                  </a:schemeClr>
                </a:solidFill>
                <a:latin typeface="Arial" panose="020B0604020202020204" pitchFamily="34" charset="0"/>
                <a:cs typeface="Arial" panose="020B0604020202020204" pitchFamily="34" charset="0"/>
              </a:rPr>
              <a:t>ebeveynleri hatalı gene sahip olmalarına karşın, bu özellikleri göstermedikleri </a:t>
            </a:r>
            <a:r>
              <a:rPr lang="tr-TR" altLang="tr-TR" dirty="0">
                <a:solidFill>
                  <a:schemeClr val="tx1">
                    <a:lumMod val="65000"/>
                    <a:lumOff val="35000"/>
                  </a:schemeClr>
                </a:solidFill>
                <a:latin typeface="Arial" panose="020B0604020202020204" pitchFamily="34" charset="0"/>
                <a:cs typeface="Arial" panose="020B0604020202020204" pitchFamily="34" charset="0"/>
              </a:rPr>
              <a:t>için </a:t>
            </a:r>
            <a:r>
              <a:rPr lang="tr-TR" altLang="tr-TR" b="1" i="1" dirty="0">
                <a:solidFill>
                  <a:schemeClr val="tx1">
                    <a:lumMod val="65000"/>
                    <a:lumOff val="35000"/>
                  </a:schemeClr>
                </a:solidFill>
                <a:latin typeface="Arial" panose="020B0604020202020204" pitchFamily="34" charset="0"/>
                <a:cs typeface="Arial" panose="020B0604020202020204" pitchFamily="34" charset="0"/>
              </a:rPr>
              <a:t>taşıyıcı</a:t>
            </a:r>
            <a:r>
              <a:rPr lang="tr-TR" altLang="tr-TR" dirty="0">
                <a:solidFill>
                  <a:schemeClr val="tx1">
                    <a:lumMod val="65000"/>
                    <a:lumOff val="35000"/>
                  </a:schemeClr>
                </a:solidFill>
                <a:latin typeface="Arial" panose="020B0604020202020204" pitchFamily="34" charset="0"/>
                <a:cs typeface="Arial" panose="020B0604020202020204" pitchFamily="34" charset="0"/>
              </a:rPr>
              <a:t> olarak adlandırılır. Her iki ebeveynden çekinik genin birer kopyası alındığı için, bozukluk ya da hastalık ortaya çıkmaktadır. </a:t>
            </a:r>
          </a:p>
          <a:p>
            <a:pPr marL="457200" indent="-457200">
              <a:buAutoNum type="arabicPeriod"/>
            </a:pPr>
            <a:r>
              <a:rPr lang="tr-TR" altLang="tr-TR" b="1" i="1" dirty="0">
                <a:solidFill>
                  <a:schemeClr val="tx1">
                    <a:lumMod val="65000"/>
                    <a:lumOff val="35000"/>
                  </a:schemeClr>
                </a:solidFill>
                <a:latin typeface="Arial" panose="020B0604020202020204" pitchFamily="34" charset="0"/>
                <a:cs typeface="Arial" panose="020B0604020202020204" pitchFamily="34" charset="0"/>
              </a:rPr>
              <a:t>Cinsiyet/X ilişkili kalıtım.</a:t>
            </a:r>
            <a:r>
              <a:rPr lang="tr-TR" altLang="tr-TR" dirty="0">
                <a:solidFill>
                  <a:schemeClr val="tx1">
                    <a:lumMod val="65000"/>
                    <a:lumOff val="35000"/>
                  </a:schemeClr>
                </a:solidFill>
                <a:latin typeface="Arial" panose="020B0604020202020204" pitchFamily="34" charset="0"/>
                <a:cs typeface="Arial" panose="020B0604020202020204" pitchFamily="34" charset="0"/>
              </a:rPr>
              <a:t> </a:t>
            </a:r>
            <a:r>
              <a:rPr lang="tr-TR" altLang="tr-TR" b="1" dirty="0">
                <a:solidFill>
                  <a:schemeClr val="tx1">
                    <a:lumMod val="65000"/>
                    <a:lumOff val="35000"/>
                  </a:schemeClr>
                </a:solidFill>
                <a:latin typeface="Arial" panose="020B0604020202020204" pitchFamily="34" charset="0"/>
                <a:cs typeface="Arial" panose="020B0604020202020204" pitchFamily="34" charset="0"/>
              </a:rPr>
              <a:t>Hatalı gen, cinsiyet kromozomu ile (annenin X kromozomu) taşınmaktadır. </a:t>
            </a:r>
            <a:r>
              <a:rPr lang="tr-TR" altLang="tr-TR" dirty="0">
                <a:solidFill>
                  <a:schemeClr val="tx1">
                    <a:lumMod val="65000"/>
                    <a:lumOff val="35000"/>
                  </a:schemeClr>
                </a:solidFill>
                <a:latin typeface="Arial" panose="020B0604020202020204" pitchFamily="34" charset="0"/>
                <a:cs typeface="Arial" panose="020B0604020202020204" pitchFamily="34" charset="0"/>
              </a:rPr>
              <a:t>Bir erkek, anneden hatalı geni aldığında bozukluk ortaya çıkmaktadır. </a:t>
            </a:r>
            <a:r>
              <a:rPr lang="tr-TR" altLang="tr-TR" b="1" dirty="0">
                <a:solidFill>
                  <a:schemeClr val="tx1">
                    <a:lumMod val="65000"/>
                    <a:lumOff val="35000"/>
                  </a:schemeClr>
                </a:solidFill>
                <a:latin typeface="Arial" panose="020B0604020202020204" pitchFamily="34" charset="0"/>
                <a:cs typeface="Arial" panose="020B0604020202020204" pitchFamily="34" charset="0"/>
              </a:rPr>
              <a:t>Kız çocukların %50</a:t>
            </a:r>
            <a:r>
              <a:rPr lang="ja-JP" altLang="tr-TR" b="1" dirty="0">
                <a:solidFill>
                  <a:schemeClr val="tx1">
                    <a:lumMod val="65000"/>
                    <a:lumOff val="35000"/>
                  </a:schemeClr>
                </a:solidFill>
                <a:latin typeface="Arial" panose="020B0604020202020204" pitchFamily="34" charset="0"/>
                <a:ea typeface="Meiryo" panose="020B0604030504040204" pitchFamily="34" charset="-128"/>
                <a:cs typeface="Arial" panose="020B0604020202020204" pitchFamily="34" charset="0"/>
              </a:rPr>
              <a:t>’</a:t>
            </a:r>
            <a:r>
              <a:rPr lang="tr-TR" altLang="ja-JP" b="1" dirty="0">
                <a:solidFill>
                  <a:schemeClr val="tx1">
                    <a:lumMod val="65000"/>
                    <a:lumOff val="35000"/>
                  </a:schemeClr>
                </a:solidFill>
                <a:latin typeface="Arial" panose="020B0604020202020204" pitchFamily="34" charset="0"/>
                <a:ea typeface="Meiryo" panose="020B0604030504040204" pitchFamily="34" charset="-128"/>
                <a:cs typeface="Arial" panose="020B0604020202020204" pitchFamily="34" charset="0"/>
              </a:rPr>
              <a:t>si hatalı geni genellikle etkilenmeden taşırken, erkek çocukların hatalı genden etkilenme olasılığı %50</a:t>
            </a:r>
            <a:r>
              <a:rPr lang="ja-JP" altLang="tr-TR" dirty="0">
                <a:solidFill>
                  <a:schemeClr val="tx1">
                    <a:lumMod val="65000"/>
                    <a:lumOff val="35000"/>
                  </a:schemeClr>
                </a:solidFill>
                <a:latin typeface="Arial" panose="020B0604020202020204" pitchFamily="34" charset="0"/>
                <a:ea typeface="Meiryo" panose="020B0604030504040204" pitchFamily="34" charset="-128"/>
                <a:cs typeface="Arial" panose="020B0604020202020204" pitchFamily="34" charset="0"/>
              </a:rPr>
              <a:t>’</a:t>
            </a:r>
            <a:r>
              <a:rPr lang="tr-TR" altLang="ja-JP" dirty="0" err="1">
                <a:solidFill>
                  <a:schemeClr val="tx1">
                    <a:lumMod val="65000"/>
                    <a:lumOff val="35000"/>
                  </a:schemeClr>
                </a:solidFill>
                <a:latin typeface="Arial" panose="020B0604020202020204" pitchFamily="34" charset="0"/>
                <a:ea typeface="Meiryo" panose="020B0604030504040204" pitchFamily="34" charset="-128"/>
                <a:cs typeface="Arial" panose="020B0604020202020204" pitchFamily="34" charset="0"/>
              </a:rPr>
              <a:t>dir</a:t>
            </a:r>
            <a:r>
              <a:rPr lang="tr-TR" altLang="ja-JP" dirty="0">
                <a:solidFill>
                  <a:schemeClr val="tx1">
                    <a:lumMod val="65000"/>
                    <a:lumOff val="35000"/>
                  </a:schemeClr>
                </a:solidFill>
                <a:latin typeface="Arial" panose="020B0604020202020204" pitchFamily="34" charset="0"/>
                <a:ea typeface="Meiryo" panose="020B0604030504040204" pitchFamily="34" charset="-128"/>
                <a:cs typeface="Arial" panose="020B0604020202020204" pitchFamily="34" charset="0"/>
              </a:rPr>
              <a:t>.</a:t>
            </a:r>
            <a:endParaRPr lang="tr-TR" dirty="0">
              <a:solidFill>
                <a:schemeClr val="tx1">
                  <a:lumMod val="65000"/>
                  <a:lumOff val="35000"/>
                </a:schemeClr>
              </a:solidFill>
              <a:latin typeface="Arial" panose="020B0604020202020204" pitchFamily="34" charset="0"/>
              <a:cs typeface="Arial" panose="020B0604020202020204" pitchFamily="34" charset="0"/>
            </a:endParaRPr>
          </a:p>
          <a:p>
            <a:endParaRPr lang="tr-TR" dirty="0"/>
          </a:p>
        </p:txBody>
      </p:sp>
    </p:spTree>
    <p:extLst>
      <p:ext uri="{BB962C8B-B14F-4D97-AF65-F5344CB8AC3E}">
        <p14:creationId xmlns:p14="http://schemas.microsoft.com/office/powerpoint/2010/main" val="1988954868"/>
      </p:ext>
    </p:extLst>
  </p:cSld>
  <p:clrMapOvr>
    <a:masterClrMapping/>
  </p:clrMapOvr>
  <p:transition spd="slow">
    <p:fade/>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9D522D78-82D7-47D9-8467-BA855C986D13}"/>
              </a:ext>
            </a:extLst>
          </p:cNvPr>
          <p:cNvSpPr>
            <a:spLocks noGrp="1"/>
          </p:cNvSpPr>
          <p:nvPr>
            <p:ph type="title"/>
          </p:nvPr>
        </p:nvSpPr>
        <p:spPr>
          <a:xfrm>
            <a:off x="948776" y="626401"/>
            <a:ext cx="7707862" cy="488024"/>
          </a:xfrm>
        </p:spPr>
        <p:txBody>
          <a:bodyPr/>
          <a:lstStyle/>
          <a:p>
            <a:r>
              <a:rPr lang="tr-TR" altLang="tr-TR" dirty="0"/>
              <a:t>Genetik ve kromozom bozukluklarını erken dönemde tanılama ve önleme çalışmaları</a:t>
            </a:r>
            <a:endParaRPr lang="tr-TR" dirty="0"/>
          </a:p>
        </p:txBody>
      </p:sp>
      <p:sp>
        <p:nvSpPr>
          <p:cNvPr id="3" name="İçerik Yer Tutucusu 2">
            <a:extLst>
              <a:ext uri="{FF2B5EF4-FFF2-40B4-BE49-F238E27FC236}">
                <a16:creationId xmlns:a16="http://schemas.microsoft.com/office/drawing/2014/main" id="{40FCB746-E377-43C6-BB23-7D7D98A71F91}"/>
              </a:ext>
            </a:extLst>
          </p:cNvPr>
          <p:cNvSpPr>
            <a:spLocks noGrp="1"/>
          </p:cNvSpPr>
          <p:nvPr>
            <p:ph sz="quarter" idx="10"/>
          </p:nvPr>
        </p:nvSpPr>
        <p:spPr>
          <a:xfrm>
            <a:off x="955677" y="1114425"/>
            <a:ext cx="7700963" cy="3759042"/>
          </a:xfrm>
        </p:spPr>
        <p:txBody>
          <a:bodyPr/>
          <a:lstStyle/>
          <a:p>
            <a:pPr>
              <a:buFont typeface="Wingdings" panose="05000000000000000000" pitchFamily="2" charset="2"/>
              <a:buChar char="Ø"/>
            </a:pPr>
            <a:r>
              <a:rPr lang="tr-TR" altLang="tr-TR" dirty="0">
                <a:solidFill>
                  <a:schemeClr val="tx1">
                    <a:lumMod val="65000"/>
                    <a:lumOff val="35000"/>
                  </a:schemeClr>
                </a:solidFill>
                <a:latin typeface="Arial" panose="020B0604020202020204" pitchFamily="34" charset="0"/>
                <a:cs typeface="Arial" panose="020B0604020202020204" pitchFamily="34" charset="0"/>
              </a:rPr>
              <a:t>Gelişim geriliğine yol açan genetik bozuklukların saptanmasında </a:t>
            </a:r>
            <a:r>
              <a:rPr lang="tr-TR" altLang="tr-TR" b="1" dirty="0">
                <a:solidFill>
                  <a:schemeClr val="tx1">
                    <a:lumMod val="65000"/>
                    <a:lumOff val="35000"/>
                  </a:schemeClr>
                </a:solidFill>
                <a:latin typeface="Arial" panose="020B0604020202020204" pitchFamily="34" charset="0"/>
                <a:cs typeface="Arial" panose="020B0604020202020204" pitchFamily="34" charset="0"/>
              </a:rPr>
              <a:t>teknoloji kullanımı </a:t>
            </a:r>
            <a:r>
              <a:rPr lang="tr-TR" altLang="tr-TR" dirty="0">
                <a:solidFill>
                  <a:schemeClr val="tx1">
                    <a:lumMod val="65000"/>
                    <a:lumOff val="35000"/>
                  </a:schemeClr>
                </a:solidFill>
                <a:latin typeface="Arial" panose="020B0604020202020204" pitchFamily="34" charset="0"/>
                <a:cs typeface="Arial" panose="020B0604020202020204" pitchFamily="34" charset="0"/>
              </a:rPr>
              <a:t>önemli bir  gelişmedir. </a:t>
            </a:r>
          </a:p>
          <a:p>
            <a:pPr>
              <a:buFont typeface="Wingdings" panose="05000000000000000000" pitchFamily="2" charset="2"/>
              <a:buChar char="Ø"/>
            </a:pPr>
            <a:r>
              <a:rPr lang="tr-TR" altLang="tr-TR" dirty="0">
                <a:solidFill>
                  <a:schemeClr val="tx1">
                    <a:lumMod val="65000"/>
                    <a:lumOff val="35000"/>
                  </a:schemeClr>
                </a:solidFill>
                <a:latin typeface="Arial" panose="020B0604020202020204" pitchFamily="34" charset="0"/>
                <a:cs typeface="Arial" panose="020B0604020202020204" pitchFamily="34" charset="0"/>
              </a:rPr>
              <a:t>Özellikle </a:t>
            </a:r>
            <a:r>
              <a:rPr lang="tr-TR" altLang="tr-TR" b="1" dirty="0">
                <a:solidFill>
                  <a:schemeClr val="tx1">
                    <a:lumMod val="65000"/>
                    <a:lumOff val="35000"/>
                  </a:schemeClr>
                </a:solidFill>
                <a:latin typeface="Arial" panose="020B0604020202020204" pitchFamily="34" charset="0"/>
                <a:cs typeface="Arial" panose="020B0604020202020204" pitchFamily="34" charset="0"/>
              </a:rPr>
              <a:t>risk grubunda olan hamilelerde </a:t>
            </a:r>
            <a:r>
              <a:rPr lang="tr-TR" altLang="tr-TR" dirty="0">
                <a:solidFill>
                  <a:schemeClr val="tx1">
                    <a:lumMod val="65000"/>
                    <a:lumOff val="35000"/>
                  </a:schemeClr>
                </a:solidFill>
                <a:latin typeface="Arial" panose="020B0604020202020204" pitchFamily="34" charset="0"/>
                <a:cs typeface="Arial" panose="020B0604020202020204" pitchFamily="34" charset="0"/>
              </a:rPr>
              <a:t>(35 yaş üstü anneler, aile geçmişinde genetik bozukluk olan ebeveynler gibi) </a:t>
            </a:r>
            <a:r>
              <a:rPr lang="tr-TR" altLang="tr-TR" b="1" dirty="0">
                <a:solidFill>
                  <a:schemeClr val="tx1">
                    <a:lumMod val="65000"/>
                    <a:lumOff val="35000"/>
                  </a:schemeClr>
                </a:solidFill>
                <a:latin typeface="Arial" panose="020B0604020202020204" pitchFamily="34" charset="0"/>
                <a:cs typeface="Arial" panose="020B0604020202020204" pitchFamily="34" charset="0"/>
              </a:rPr>
              <a:t>genetik ve kromozom bozukluklarının erken dönemde tanılamasında;</a:t>
            </a:r>
          </a:p>
          <a:p>
            <a:pPr lvl="1"/>
            <a:r>
              <a:rPr lang="tr-TR" altLang="tr-TR" b="1" dirty="0">
                <a:solidFill>
                  <a:schemeClr val="tx1">
                    <a:lumMod val="65000"/>
                    <a:lumOff val="35000"/>
                  </a:schemeClr>
                </a:solidFill>
                <a:latin typeface="Arial" panose="020B0604020202020204" pitchFamily="34" charset="0"/>
                <a:cs typeface="Arial" panose="020B0604020202020204" pitchFamily="34" charset="0"/>
              </a:rPr>
              <a:t>ultrasonografi</a:t>
            </a:r>
          </a:p>
          <a:p>
            <a:pPr lvl="1"/>
            <a:r>
              <a:rPr lang="tr-TR" altLang="tr-TR" b="1" dirty="0">
                <a:solidFill>
                  <a:schemeClr val="tx1">
                    <a:lumMod val="65000"/>
                    <a:lumOff val="35000"/>
                  </a:schemeClr>
                </a:solidFill>
                <a:latin typeface="Arial" panose="020B0604020202020204" pitchFamily="34" charset="0"/>
                <a:cs typeface="Arial" panose="020B0604020202020204" pitchFamily="34" charset="0"/>
              </a:rPr>
              <a:t>kan tetkikleri </a:t>
            </a:r>
            <a:r>
              <a:rPr lang="tr-TR" altLang="tr-TR" dirty="0">
                <a:solidFill>
                  <a:schemeClr val="tx1">
                    <a:lumMod val="65000"/>
                    <a:lumOff val="35000"/>
                  </a:schemeClr>
                </a:solidFill>
                <a:latin typeface="Arial" panose="020B0604020202020204" pitchFamily="34" charset="0"/>
                <a:cs typeface="Arial" panose="020B0604020202020204" pitchFamily="34" charset="0"/>
              </a:rPr>
              <a:t>(üçlü, dörtlü tarama gibi) </a:t>
            </a:r>
            <a:endParaRPr lang="tr-TR" altLang="tr-TR" b="1" dirty="0">
              <a:solidFill>
                <a:schemeClr val="tx1">
                  <a:lumMod val="65000"/>
                  <a:lumOff val="35000"/>
                </a:schemeClr>
              </a:solidFill>
              <a:latin typeface="Arial" panose="020B0604020202020204" pitchFamily="34" charset="0"/>
              <a:cs typeface="Arial" panose="020B0604020202020204" pitchFamily="34" charset="0"/>
            </a:endParaRPr>
          </a:p>
          <a:p>
            <a:pPr lvl="1"/>
            <a:r>
              <a:rPr lang="tr-TR" altLang="tr-TR" b="1" dirty="0" err="1">
                <a:solidFill>
                  <a:schemeClr val="tx1">
                    <a:lumMod val="65000"/>
                    <a:lumOff val="35000"/>
                  </a:schemeClr>
                </a:solidFill>
                <a:latin typeface="Arial" panose="020B0604020202020204" pitchFamily="34" charset="0"/>
                <a:cs typeface="Arial" panose="020B0604020202020204" pitchFamily="34" charset="0"/>
              </a:rPr>
              <a:t>amniyosentez</a:t>
            </a:r>
            <a:r>
              <a:rPr lang="tr-TR" altLang="tr-TR" b="1" dirty="0">
                <a:solidFill>
                  <a:schemeClr val="tx1">
                    <a:lumMod val="65000"/>
                    <a:lumOff val="35000"/>
                  </a:schemeClr>
                </a:solidFill>
                <a:latin typeface="Arial" panose="020B0604020202020204" pitchFamily="34" charset="0"/>
                <a:cs typeface="Arial" panose="020B0604020202020204" pitchFamily="34" charset="0"/>
              </a:rPr>
              <a:t> </a:t>
            </a:r>
            <a:r>
              <a:rPr lang="tr-TR" altLang="tr-TR" dirty="0">
                <a:solidFill>
                  <a:schemeClr val="tx1">
                    <a:lumMod val="65000"/>
                    <a:lumOff val="35000"/>
                  </a:schemeClr>
                </a:solidFill>
                <a:latin typeface="Arial" panose="020B0604020202020204" pitchFamily="34" charset="0"/>
                <a:cs typeface="Arial" panose="020B0604020202020204" pitchFamily="34" charset="0"/>
              </a:rPr>
              <a:t>(rahimdeki </a:t>
            </a:r>
            <a:r>
              <a:rPr lang="tr-TR" altLang="tr-TR" dirty="0" err="1">
                <a:solidFill>
                  <a:schemeClr val="tx1">
                    <a:lumMod val="65000"/>
                    <a:lumOff val="35000"/>
                  </a:schemeClr>
                </a:solidFill>
                <a:latin typeface="Arial" panose="020B0604020202020204" pitchFamily="34" charset="0"/>
                <a:cs typeface="Arial" panose="020B0604020202020204" pitchFamily="34" charset="0"/>
              </a:rPr>
              <a:t>amniyotik</a:t>
            </a:r>
            <a:r>
              <a:rPr lang="tr-TR" altLang="tr-TR" dirty="0">
                <a:solidFill>
                  <a:schemeClr val="tx1">
                    <a:lumMod val="65000"/>
                    <a:lumOff val="35000"/>
                  </a:schemeClr>
                </a:solidFill>
                <a:latin typeface="Arial" panose="020B0604020202020204" pitchFamily="34" charset="0"/>
                <a:cs typeface="Arial" panose="020B0604020202020204" pitchFamily="34" charset="0"/>
              </a:rPr>
              <a:t> sıvı ve </a:t>
            </a:r>
            <a:r>
              <a:rPr lang="tr-TR" altLang="tr-TR" dirty="0" err="1">
                <a:solidFill>
                  <a:schemeClr val="tx1">
                    <a:lumMod val="65000"/>
                    <a:lumOff val="35000"/>
                  </a:schemeClr>
                </a:solidFill>
                <a:latin typeface="Arial" panose="020B0604020202020204" pitchFamily="34" charset="0"/>
                <a:cs typeface="Arial" panose="020B0604020202020204" pitchFamily="34" charset="0"/>
              </a:rPr>
              <a:t>fetal</a:t>
            </a:r>
            <a:r>
              <a:rPr lang="tr-TR" altLang="tr-TR" dirty="0">
                <a:solidFill>
                  <a:schemeClr val="tx1">
                    <a:lumMod val="65000"/>
                    <a:lumOff val="35000"/>
                  </a:schemeClr>
                </a:solidFill>
                <a:latin typeface="Arial" panose="020B0604020202020204" pitchFamily="34" charset="0"/>
                <a:cs typeface="Arial" panose="020B0604020202020204" pitchFamily="34" charset="0"/>
              </a:rPr>
              <a:t> hücrelerin analizi),</a:t>
            </a:r>
          </a:p>
          <a:p>
            <a:pPr lvl="1"/>
            <a:r>
              <a:rPr lang="tr-TR" altLang="tr-TR" b="1" dirty="0" err="1">
                <a:solidFill>
                  <a:schemeClr val="tx1">
                    <a:lumMod val="65000"/>
                    <a:lumOff val="35000"/>
                  </a:schemeClr>
                </a:solidFill>
                <a:latin typeface="Arial" panose="020B0604020202020204" pitchFamily="34" charset="0"/>
                <a:cs typeface="Arial" panose="020B0604020202020204" pitchFamily="34" charset="0"/>
              </a:rPr>
              <a:t>koryon</a:t>
            </a:r>
            <a:r>
              <a:rPr lang="tr-TR" altLang="tr-TR" b="1" dirty="0">
                <a:solidFill>
                  <a:schemeClr val="tx1">
                    <a:lumMod val="65000"/>
                    <a:lumOff val="35000"/>
                  </a:schemeClr>
                </a:solidFill>
                <a:latin typeface="Arial" panose="020B0604020202020204" pitchFamily="34" charset="0"/>
                <a:cs typeface="Arial" panose="020B0604020202020204" pitchFamily="34" charset="0"/>
              </a:rPr>
              <a:t> </a:t>
            </a:r>
            <a:r>
              <a:rPr lang="tr-TR" altLang="tr-TR" b="1" dirty="0" err="1">
                <a:solidFill>
                  <a:schemeClr val="tx1">
                    <a:lumMod val="65000"/>
                    <a:lumOff val="35000"/>
                  </a:schemeClr>
                </a:solidFill>
                <a:latin typeface="Arial" panose="020B0604020202020204" pitchFamily="34" charset="0"/>
                <a:cs typeface="Arial" panose="020B0604020202020204" pitchFamily="34" charset="0"/>
              </a:rPr>
              <a:t>villus</a:t>
            </a:r>
            <a:r>
              <a:rPr lang="tr-TR" altLang="tr-TR" b="1" dirty="0">
                <a:solidFill>
                  <a:schemeClr val="tx1">
                    <a:lumMod val="65000"/>
                    <a:lumOff val="35000"/>
                  </a:schemeClr>
                </a:solidFill>
                <a:latin typeface="Arial" panose="020B0604020202020204" pitchFamily="34" charset="0"/>
                <a:cs typeface="Arial" panose="020B0604020202020204" pitchFamily="34" charset="0"/>
              </a:rPr>
              <a:t> numunesi </a:t>
            </a:r>
            <a:r>
              <a:rPr lang="tr-TR" altLang="tr-TR" dirty="0">
                <a:solidFill>
                  <a:schemeClr val="tx1">
                    <a:lumMod val="65000"/>
                    <a:lumOff val="35000"/>
                  </a:schemeClr>
                </a:solidFill>
                <a:latin typeface="Arial" panose="020B0604020202020204" pitchFamily="34" charset="0"/>
                <a:cs typeface="Arial" panose="020B0604020202020204" pitchFamily="34" charset="0"/>
              </a:rPr>
              <a:t>(</a:t>
            </a:r>
            <a:r>
              <a:rPr lang="tr-TR" altLang="tr-TR" dirty="0" err="1">
                <a:solidFill>
                  <a:schemeClr val="tx1">
                    <a:lumMod val="65000"/>
                    <a:lumOff val="35000"/>
                  </a:schemeClr>
                </a:solidFill>
                <a:latin typeface="Arial" panose="020B0604020202020204" pitchFamily="34" charset="0"/>
                <a:cs typeface="Arial" panose="020B0604020202020204" pitchFamily="34" charset="0"/>
              </a:rPr>
              <a:t>plesantadan</a:t>
            </a:r>
            <a:r>
              <a:rPr lang="tr-TR" altLang="tr-TR" dirty="0">
                <a:solidFill>
                  <a:schemeClr val="tx1">
                    <a:lumMod val="65000"/>
                    <a:lumOff val="35000"/>
                  </a:schemeClr>
                </a:solidFill>
                <a:latin typeface="Arial" panose="020B0604020202020204" pitchFamily="34" charset="0"/>
                <a:cs typeface="Arial" panose="020B0604020202020204" pitchFamily="34" charset="0"/>
              </a:rPr>
              <a:t> alınan hücrelerin analizi)</a:t>
            </a:r>
          </a:p>
          <a:p>
            <a:pPr lvl="1"/>
            <a:r>
              <a:rPr lang="tr-TR" altLang="tr-TR" dirty="0">
                <a:solidFill>
                  <a:schemeClr val="tx1">
                    <a:lumMod val="65000"/>
                    <a:lumOff val="35000"/>
                  </a:schemeClr>
                </a:solidFill>
                <a:latin typeface="Arial" panose="020B0604020202020204" pitchFamily="34" charset="0"/>
                <a:cs typeface="Arial" panose="020B0604020202020204" pitchFamily="34" charset="0"/>
              </a:rPr>
              <a:t> </a:t>
            </a:r>
            <a:r>
              <a:rPr lang="tr-TR" altLang="tr-TR" b="1" dirty="0">
                <a:solidFill>
                  <a:schemeClr val="tx1">
                    <a:lumMod val="65000"/>
                    <a:lumOff val="35000"/>
                  </a:schemeClr>
                </a:solidFill>
                <a:latin typeface="Arial" panose="020B0604020202020204" pitchFamily="34" charset="0"/>
                <a:cs typeface="Arial" panose="020B0604020202020204" pitchFamily="34" charset="0"/>
              </a:rPr>
              <a:t>göbek kordonu numunesi </a:t>
            </a:r>
            <a:r>
              <a:rPr lang="tr-TR" altLang="tr-TR" dirty="0">
                <a:solidFill>
                  <a:schemeClr val="tx1">
                    <a:lumMod val="65000"/>
                    <a:lumOff val="35000"/>
                  </a:schemeClr>
                </a:solidFill>
                <a:latin typeface="Arial" panose="020B0604020202020204" pitchFamily="34" charset="0"/>
                <a:cs typeface="Arial" panose="020B0604020202020204" pitchFamily="34" charset="0"/>
              </a:rPr>
              <a:t>(göbek kordonundan alınan kanın analizi)</a:t>
            </a:r>
          </a:p>
          <a:p>
            <a:pPr lvl="1">
              <a:buNone/>
            </a:pPr>
            <a:r>
              <a:rPr lang="tr-TR" altLang="tr-TR" dirty="0">
                <a:solidFill>
                  <a:schemeClr val="tx1">
                    <a:lumMod val="65000"/>
                    <a:lumOff val="35000"/>
                  </a:schemeClr>
                </a:solidFill>
                <a:latin typeface="Arial" panose="020B0604020202020204" pitchFamily="34" charset="0"/>
                <a:cs typeface="Arial" panose="020B0604020202020204" pitchFamily="34" charset="0"/>
              </a:rPr>
              <a:t>	gibi incelemeler yapılabilmektedir. </a:t>
            </a:r>
          </a:p>
          <a:p>
            <a:endParaRPr lang="tr-TR" dirty="0"/>
          </a:p>
        </p:txBody>
      </p:sp>
    </p:spTree>
    <p:extLst>
      <p:ext uri="{BB962C8B-B14F-4D97-AF65-F5344CB8AC3E}">
        <p14:creationId xmlns:p14="http://schemas.microsoft.com/office/powerpoint/2010/main" val="4143285544"/>
      </p:ext>
    </p:extLst>
  </p:cSld>
  <p:clrMapOvr>
    <a:masterClrMapping/>
  </p:clrMapOvr>
  <p:transition spd="slow">
    <p:fade/>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8ED821E3-45D5-4976-9E4D-AE9EEF64BBF3}"/>
              </a:ext>
            </a:extLst>
          </p:cNvPr>
          <p:cNvSpPr>
            <a:spLocks noGrp="1"/>
          </p:cNvSpPr>
          <p:nvPr>
            <p:ph type="title"/>
          </p:nvPr>
        </p:nvSpPr>
        <p:spPr>
          <a:xfrm>
            <a:off x="948776" y="240030"/>
            <a:ext cx="7707862" cy="851547"/>
          </a:xfrm>
        </p:spPr>
        <p:txBody>
          <a:bodyPr/>
          <a:lstStyle/>
          <a:p>
            <a:pPr>
              <a:lnSpc>
                <a:spcPct val="100000"/>
              </a:lnSpc>
            </a:pPr>
            <a:r>
              <a:rPr lang="tr-TR" b="1" dirty="0">
                <a:latin typeface="Arial" panose="020B0604020202020204" pitchFamily="34" charset="0"/>
                <a:cs typeface="Arial" panose="020B0604020202020204" pitchFamily="34" charset="0"/>
              </a:rPr>
              <a:t>2. </a:t>
            </a:r>
            <a:r>
              <a:rPr lang="tr-TR" altLang="tr-TR" b="1" dirty="0">
                <a:latin typeface="Arial" panose="020B0604020202020204" pitchFamily="34" charset="0"/>
                <a:cs typeface="Arial" panose="020B0604020202020204" pitchFamily="34" charset="0"/>
              </a:rPr>
              <a:t>Anneye ilişkin faktörler</a:t>
            </a:r>
            <a:br>
              <a:rPr lang="tr-TR" altLang="tr-TR" dirty="0">
                <a:latin typeface="Arial" panose="020B0604020202020204" pitchFamily="34" charset="0"/>
                <a:cs typeface="Arial" panose="020B0604020202020204" pitchFamily="34" charset="0"/>
              </a:rPr>
            </a:br>
            <a:endParaRPr lang="tr-TR" dirty="0"/>
          </a:p>
        </p:txBody>
      </p:sp>
      <p:sp>
        <p:nvSpPr>
          <p:cNvPr id="3" name="İçerik Yer Tutucusu 2">
            <a:extLst>
              <a:ext uri="{FF2B5EF4-FFF2-40B4-BE49-F238E27FC236}">
                <a16:creationId xmlns:a16="http://schemas.microsoft.com/office/drawing/2014/main" id="{E7F41E84-01F7-442A-95B9-66B426BD6F4F}"/>
              </a:ext>
            </a:extLst>
          </p:cNvPr>
          <p:cNvSpPr>
            <a:spLocks noGrp="1"/>
          </p:cNvSpPr>
          <p:nvPr>
            <p:ph sz="quarter" idx="10"/>
          </p:nvPr>
        </p:nvSpPr>
        <p:spPr>
          <a:xfrm>
            <a:off x="955677" y="817245"/>
            <a:ext cx="7700963" cy="3759042"/>
          </a:xfrm>
        </p:spPr>
        <p:txBody>
          <a:bodyPr>
            <a:normAutofit/>
          </a:bodyPr>
          <a:lstStyle/>
          <a:p>
            <a:pPr>
              <a:buNone/>
            </a:pPr>
            <a:r>
              <a:rPr lang="tr-TR" altLang="tr-TR" b="1" i="1" dirty="0">
                <a:solidFill>
                  <a:schemeClr val="tx1">
                    <a:lumMod val="65000"/>
                    <a:lumOff val="35000"/>
                  </a:schemeClr>
                </a:solidFill>
                <a:latin typeface="Arial" panose="020B0604020202020204" pitchFamily="34" charset="0"/>
                <a:cs typeface="Arial" panose="020B0604020202020204" pitchFamily="34" charset="0"/>
              </a:rPr>
              <a:t>Bebeğin gelişimini etkileyen anneye ilişkin faktörler: </a:t>
            </a:r>
          </a:p>
          <a:p>
            <a:pPr lvl="1"/>
            <a:r>
              <a:rPr lang="tr-TR" altLang="tr-TR" dirty="0">
                <a:solidFill>
                  <a:schemeClr val="tx1">
                    <a:lumMod val="65000"/>
                    <a:lumOff val="35000"/>
                  </a:schemeClr>
                </a:solidFill>
                <a:latin typeface="Arial" panose="020B0604020202020204" pitchFamily="34" charset="0"/>
                <a:cs typeface="Arial" panose="020B0604020202020204" pitchFamily="34" charset="0"/>
              </a:rPr>
              <a:t>Anne yaşı</a:t>
            </a:r>
          </a:p>
          <a:p>
            <a:pPr lvl="1"/>
            <a:r>
              <a:rPr lang="tr-TR" altLang="tr-TR" dirty="0">
                <a:solidFill>
                  <a:schemeClr val="tx1">
                    <a:lumMod val="65000"/>
                    <a:lumOff val="35000"/>
                  </a:schemeClr>
                </a:solidFill>
                <a:latin typeface="Arial" panose="020B0604020202020204" pitchFamily="34" charset="0"/>
                <a:cs typeface="Arial" panose="020B0604020202020204" pitchFamily="34" charset="0"/>
              </a:rPr>
              <a:t>Annenin bakım ve beslenme yetersizliği</a:t>
            </a:r>
          </a:p>
          <a:p>
            <a:pPr lvl="1"/>
            <a:r>
              <a:rPr lang="tr-TR" altLang="tr-TR" dirty="0">
                <a:solidFill>
                  <a:schemeClr val="tx1">
                    <a:lumMod val="65000"/>
                    <a:lumOff val="35000"/>
                  </a:schemeClr>
                </a:solidFill>
                <a:latin typeface="Arial" panose="020B0604020202020204" pitchFamily="34" charset="0"/>
                <a:cs typeface="Arial" panose="020B0604020202020204" pitchFamily="34" charset="0"/>
              </a:rPr>
              <a:t>Annenin kullandığı ilaçlar ve süreğen hastalıkları</a:t>
            </a:r>
          </a:p>
          <a:p>
            <a:pPr lvl="2">
              <a:buFont typeface="Wingdings" panose="05000000000000000000" pitchFamily="2" charset="2"/>
              <a:buChar char="Ø"/>
            </a:pPr>
            <a:r>
              <a:rPr lang="tr-TR" altLang="tr-TR" dirty="0" err="1">
                <a:solidFill>
                  <a:schemeClr val="tx1">
                    <a:lumMod val="65000"/>
                    <a:lumOff val="35000"/>
                  </a:schemeClr>
                </a:solidFill>
                <a:latin typeface="Arial" panose="020B0604020202020204" pitchFamily="34" charset="0"/>
                <a:cs typeface="Arial" panose="020B0604020202020204" pitchFamily="34" charset="0"/>
              </a:rPr>
              <a:t>Metabolik</a:t>
            </a:r>
            <a:r>
              <a:rPr lang="tr-TR" altLang="tr-TR" dirty="0">
                <a:solidFill>
                  <a:schemeClr val="tx1">
                    <a:lumMod val="65000"/>
                    <a:lumOff val="35000"/>
                  </a:schemeClr>
                </a:solidFill>
                <a:latin typeface="Arial" panose="020B0604020202020204" pitchFamily="34" charset="0"/>
                <a:cs typeface="Arial" panose="020B0604020202020204" pitchFamily="34" charset="0"/>
              </a:rPr>
              <a:t> hastalıklar</a:t>
            </a:r>
          </a:p>
          <a:p>
            <a:pPr lvl="2">
              <a:buFont typeface="Wingdings" panose="05000000000000000000" pitchFamily="2" charset="2"/>
              <a:buChar char="Ø"/>
            </a:pPr>
            <a:r>
              <a:rPr lang="tr-TR" altLang="tr-TR" dirty="0">
                <a:solidFill>
                  <a:schemeClr val="tx1">
                    <a:lumMod val="65000"/>
                    <a:lumOff val="35000"/>
                  </a:schemeClr>
                </a:solidFill>
                <a:latin typeface="Arial" panose="020B0604020202020204" pitchFamily="34" charset="0"/>
                <a:cs typeface="Arial" panose="020B0604020202020204" pitchFamily="34" charset="0"/>
              </a:rPr>
              <a:t>Cinsel yolla bulaşan hastalıklar</a:t>
            </a:r>
          </a:p>
          <a:p>
            <a:pPr lvl="2">
              <a:buFont typeface="Wingdings" panose="05000000000000000000" pitchFamily="2" charset="2"/>
              <a:buChar char="Ø"/>
            </a:pPr>
            <a:r>
              <a:rPr lang="tr-TR" altLang="tr-TR" dirty="0">
                <a:solidFill>
                  <a:schemeClr val="tx1">
                    <a:lumMod val="65000"/>
                    <a:lumOff val="35000"/>
                  </a:schemeClr>
                </a:solidFill>
                <a:latin typeface="Arial" panose="020B0604020202020204" pitchFamily="34" charset="0"/>
                <a:cs typeface="Arial" panose="020B0604020202020204" pitchFamily="34" charset="0"/>
              </a:rPr>
              <a:t>İnsan bağışıklık yetmezlik virüsü (HIV)</a:t>
            </a:r>
          </a:p>
          <a:p>
            <a:pPr lvl="2">
              <a:buFont typeface="Wingdings" panose="05000000000000000000" pitchFamily="2" charset="2"/>
              <a:buChar char="Ø"/>
            </a:pPr>
            <a:r>
              <a:rPr lang="tr-TR" altLang="tr-TR" dirty="0">
                <a:solidFill>
                  <a:schemeClr val="tx1">
                    <a:lumMod val="65000"/>
                    <a:lumOff val="35000"/>
                  </a:schemeClr>
                </a:solidFill>
                <a:latin typeface="Arial" panose="020B0604020202020204" pitchFamily="34" charset="0"/>
                <a:cs typeface="Arial" panose="020B0604020202020204" pitchFamily="34" charset="0"/>
              </a:rPr>
              <a:t>Hepatit</a:t>
            </a:r>
          </a:p>
          <a:p>
            <a:pPr lvl="1"/>
            <a:r>
              <a:rPr lang="tr-TR" altLang="tr-TR" dirty="0">
                <a:solidFill>
                  <a:schemeClr val="tx1">
                    <a:lumMod val="65000"/>
                    <a:lumOff val="35000"/>
                  </a:schemeClr>
                </a:solidFill>
                <a:latin typeface="Arial" panose="020B0604020202020204" pitchFamily="34" charset="0"/>
                <a:cs typeface="Arial" panose="020B0604020202020204" pitchFamily="34" charset="0"/>
              </a:rPr>
              <a:t>Annenin enfeksiyon hastalıkları</a:t>
            </a:r>
          </a:p>
          <a:p>
            <a:endParaRPr lang="tr-TR" dirty="0"/>
          </a:p>
        </p:txBody>
      </p:sp>
    </p:spTree>
    <p:extLst>
      <p:ext uri="{BB962C8B-B14F-4D97-AF65-F5344CB8AC3E}">
        <p14:creationId xmlns:p14="http://schemas.microsoft.com/office/powerpoint/2010/main" val="3145182870"/>
      </p:ext>
    </p:extLst>
  </p:cSld>
  <p:clrMapOvr>
    <a:masterClrMapping/>
  </p:clrMapOvr>
  <p:transition spd="slow">
    <p:fade/>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0FF02190-8A07-40ED-84A7-671DA3434D5F}"/>
              </a:ext>
            </a:extLst>
          </p:cNvPr>
          <p:cNvSpPr>
            <a:spLocks noGrp="1"/>
          </p:cNvSpPr>
          <p:nvPr>
            <p:ph sz="quarter" idx="10"/>
          </p:nvPr>
        </p:nvSpPr>
        <p:spPr/>
        <p:txBody>
          <a:bodyPr/>
          <a:lstStyle/>
          <a:p>
            <a:pPr marL="0" indent="0">
              <a:buNone/>
            </a:pPr>
            <a:r>
              <a:rPr lang="tr-TR" altLang="tr-TR" b="1" dirty="0">
                <a:solidFill>
                  <a:schemeClr val="bg2"/>
                </a:solidFill>
                <a:latin typeface="Arial" panose="020B0604020202020204" pitchFamily="34" charset="0"/>
                <a:cs typeface="Arial" panose="020B0604020202020204" pitchFamily="34" charset="0"/>
              </a:rPr>
              <a:t>Anne yaşı: </a:t>
            </a:r>
            <a:r>
              <a:rPr lang="tr-TR" altLang="tr-TR" dirty="0">
                <a:solidFill>
                  <a:schemeClr val="tx1">
                    <a:lumMod val="65000"/>
                    <a:lumOff val="35000"/>
                  </a:schemeClr>
                </a:solidFill>
                <a:latin typeface="Arial" panose="020B0604020202020204" pitchFamily="34" charset="0"/>
                <a:cs typeface="Arial" panose="020B0604020202020204" pitchFamily="34" charset="0"/>
              </a:rPr>
              <a:t>Gelişmiş ülkelerde </a:t>
            </a:r>
            <a:r>
              <a:rPr lang="tr-TR" altLang="tr-TR" b="1" dirty="0">
                <a:solidFill>
                  <a:schemeClr val="tx1">
                    <a:lumMod val="65000"/>
                    <a:lumOff val="35000"/>
                  </a:schemeClr>
                </a:solidFill>
                <a:latin typeface="Arial" panose="020B0604020202020204" pitchFamily="34" charset="0"/>
                <a:cs typeface="Arial" panose="020B0604020202020204" pitchFamily="34" charset="0"/>
              </a:rPr>
              <a:t>doğurganlık oranı düşerken, doğum yapma yaşı yükselmekte ve 35 yaştan daha büyük kadınlarda hamile kalma oranı daha hızlı </a:t>
            </a:r>
            <a:r>
              <a:rPr lang="tr-TR" altLang="tr-TR" dirty="0">
                <a:solidFill>
                  <a:schemeClr val="tx1">
                    <a:lumMod val="65000"/>
                    <a:lumOff val="35000"/>
                  </a:schemeClr>
                </a:solidFill>
                <a:latin typeface="Arial" panose="020B0604020202020204" pitchFamily="34" charset="0"/>
                <a:cs typeface="Arial" panose="020B0604020202020204" pitchFamily="34" charset="0"/>
              </a:rPr>
              <a:t>artmaktadır. </a:t>
            </a:r>
          </a:p>
          <a:p>
            <a:pPr>
              <a:buFont typeface="Wingdings" panose="05000000000000000000" pitchFamily="2" charset="2"/>
              <a:buChar char="§"/>
            </a:pPr>
            <a:r>
              <a:rPr lang="tr-TR" altLang="tr-TR" b="1" dirty="0">
                <a:solidFill>
                  <a:schemeClr val="tx1">
                    <a:lumMod val="65000"/>
                    <a:lumOff val="35000"/>
                  </a:schemeClr>
                </a:solidFill>
                <a:latin typeface="Arial" panose="020B0604020202020204" pitchFamily="34" charset="0"/>
                <a:cs typeface="Arial" panose="020B0604020202020204" pitchFamily="34" charset="0"/>
              </a:rPr>
              <a:t>Sosyal değerler, ailelerin küçülmesi ve daha geç dönemde çocuk doğurmaya karar verme, genç kadınların işgücüne katılım ve eğitim/kariyer olanaklarının artması, karmaşık döllenme teknolojilerindeki hızlı gelişmeler</a:t>
            </a:r>
            <a:r>
              <a:rPr lang="tr-TR" altLang="tr-TR" dirty="0">
                <a:solidFill>
                  <a:schemeClr val="tx1">
                    <a:lumMod val="65000"/>
                    <a:lumOff val="35000"/>
                  </a:schemeClr>
                </a:solidFill>
                <a:latin typeface="Arial" panose="020B0604020202020204" pitchFamily="34" charset="0"/>
                <a:cs typeface="Arial" panose="020B0604020202020204" pitchFamily="34" charset="0"/>
              </a:rPr>
              <a:t> ileri anne yaşının anneye, bebeğe ve doğum sürecine ilişkin risklerde de artışla ilişkilidir.</a:t>
            </a:r>
          </a:p>
          <a:p>
            <a:endParaRPr lang="tr-TR" dirty="0"/>
          </a:p>
        </p:txBody>
      </p:sp>
    </p:spTree>
    <p:extLst>
      <p:ext uri="{BB962C8B-B14F-4D97-AF65-F5344CB8AC3E}">
        <p14:creationId xmlns:p14="http://schemas.microsoft.com/office/powerpoint/2010/main" val="907748980"/>
      </p:ext>
    </p:extLst>
  </p:cSld>
  <p:clrMapOvr>
    <a:masterClrMapping/>
  </p:clrMapOvr>
  <p:transition spd="slow">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4294967295"/>
          </p:nvPr>
        </p:nvSpPr>
        <p:spPr>
          <a:xfrm>
            <a:off x="955675" y="692150"/>
            <a:ext cx="7700963" cy="3759200"/>
          </a:xfrm>
        </p:spPr>
        <p:txBody>
          <a:bodyPr>
            <a:normAutofit fontScale="92500" lnSpcReduction="10000"/>
          </a:bodyPr>
          <a:lstStyle/>
          <a:p>
            <a:pPr marL="0" lvl="1" indent="0" eaLnBrk="1" fontAlgn="auto" hangingPunct="1">
              <a:spcAft>
                <a:spcPts val="0"/>
              </a:spcAft>
              <a:buNone/>
              <a:defRPr/>
            </a:pPr>
            <a:endParaRPr lang="en-US" dirty="0">
              <a:solidFill>
                <a:schemeClr val="tx1">
                  <a:lumMod val="65000"/>
                  <a:lumOff val="35000"/>
                </a:schemeClr>
              </a:solidFill>
              <a:ea typeface="+mn-ea"/>
            </a:endParaRPr>
          </a:p>
          <a:p>
            <a:pPr marL="457200" indent="-457200">
              <a:lnSpc>
                <a:spcPct val="110000"/>
              </a:lnSpc>
              <a:buFont typeface="Wingdings 2" panose="05020102010507070707" pitchFamily="18" charset="2"/>
              <a:buAutoNum type="arabicPeriod"/>
            </a:pPr>
            <a:r>
              <a:rPr lang="tr-TR" altLang="tr-TR" b="1" dirty="0">
                <a:solidFill>
                  <a:schemeClr val="tx1">
                    <a:lumMod val="65000"/>
                    <a:lumOff val="35000"/>
                  </a:schemeClr>
                </a:solidFill>
                <a:latin typeface="Arial" panose="020B0604020202020204" pitchFamily="34" charset="0"/>
                <a:cs typeface="Arial" panose="020B0604020202020204" pitchFamily="34" charset="0"/>
              </a:rPr>
              <a:t>Gelişimi farklı olan çocuklar</a:t>
            </a:r>
          </a:p>
          <a:p>
            <a:pPr marL="457200" indent="-457200">
              <a:lnSpc>
                <a:spcPct val="110000"/>
              </a:lnSpc>
              <a:buFont typeface="Wingdings 2" panose="05020102010507070707" pitchFamily="18" charset="2"/>
              <a:buAutoNum type="arabicPeriod"/>
            </a:pPr>
            <a:r>
              <a:rPr lang="tr-TR" altLang="tr-TR" b="1" dirty="0">
                <a:solidFill>
                  <a:schemeClr val="tx1">
                    <a:lumMod val="65000"/>
                    <a:lumOff val="35000"/>
                  </a:schemeClr>
                </a:solidFill>
                <a:latin typeface="Arial" panose="020B0604020202020204" pitchFamily="34" charset="0"/>
                <a:cs typeface="Arial" panose="020B0604020202020204" pitchFamily="34" charset="0"/>
              </a:rPr>
              <a:t>Gelişimi etkileyen faktörlerin etkisini anlamak için göz önüne alınacak noktalar</a:t>
            </a:r>
          </a:p>
          <a:p>
            <a:pPr marL="457200" indent="-457200">
              <a:lnSpc>
                <a:spcPct val="110000"/>
              </a:lnSpc>
              <a:buFont typeface="Wingdings 2" panose="05020102010507070707" pitchFamily="18" charset="2"/>
              <a:buAutoNum type="arabicPeriod"/>
            </a:pPr>
            <a:r>
              <a:rPr lang="tr-TR" altLang="tr-TR" b="1" dirty="0">
                <a:solidFill>
                  <a:schemeClr val="tx1">
                    <a:lumMod val="65000"/>
                    <a:lumOff val="35000"/>
                  </a:schemeClr>
                </a:solidFill>
                <a:latin typeface="Arial" panose="020B0604020202020204" pitchFamily="34" charset="0"/>
                <a:cs typeface="Arial" panose="020B0604020202020204" pitchFamily="34" charset="0"/>
              </a:rPr>
              <a:t>Gelişimi etkileyen faktörler</a:t>
            </a:r>
          </a:p>
          <a:p>
            <a:pPr marL="731838" lvl="1" indent="-457200">
              <a:lnSpc>
                <a:spcPct val="110000"/>
              </a:lnSpc>
              <a:buNone/>
            </a:pPr>
            <a:r>
              <a:rPr lang="tr-TR" altLang="tr-TR" b="1" dirty="0">
                <a:solidFill>
                  <a:schemeClr val="tx1">
                    <a:lumMod val="65000"/>
                    <a:lumOff val="35000"/>
                  </a:schemeClr>
                </a:solidFill>
                <a:latin typeface="Arial" panose="020B0604020202020204" pitchFamily="34" charset="0"/>
                <a:cs typeface="Arial" panose="020B0604020202020204" pitchFamily="34" charset="0"/>
              </a:rPr>
              <a:t>A. Biyolojik/Organik faktörler</a:t>
            </a:r>
          </a:p>
          <a:p>
            <a:pPr marL="731838" lvl="1" indent="-457200">
              <a:lnSpc>
                <a:spcPct val="110000"/>
              </a:lnSpc>
            </a:pPr>
            <a:r>
              <a:rPr lang="tr-TR" altLang="tr-TR" dirty="0">
                <a:solidFill>
                  <a:schemeClr val="tx1">
                    <a:lumMod val="65000"/>
                    <a:lumOff val="35000"/>
                  </a:schemeClr>
                </a:solidFill>
                <a:latin typeface="Arial" panose="020B0604020202020204" pitchFamily="34" charset="0"/>
                <a:cs typeface="Arial" panose="020B0604020202020204" pitchFamily="34" charset="0"/>
              </a:rPr>
              <a:t>Genetik ve kromozom bozuklukları</a:t>
            </a:r>
          </a:p>
          <a:p>
            <a:pPr marL="731838" lvl="1" indent="-457200">
              <a:lnSpc>
                <a:spcPct val="110000"/>
              </a:lnSpc>
            </a:pPr>
            <a:r>
              <a:rPr lang="tr-TR" altLang="tr-TR" dirty="0">
                <a:solidFill>
                  <a:schemeClr val="tx1">
                    <a:lumMod val="65000"/>
                    <a:lumOff val="35000"/>
                  </a:schemeClr>
                </a:solidFill>
                <a:latin typeface="Arial" panose="020B0604020202020204" pitchFamily="34" charset="0"/>
                <a:cs typeface="Arial" panose="020B0604020202020204" pitchFamily="34" charset="0"/>
              </a:rPr>
              <a:t>Anneye ilişkin faktörler</a:t>
            </a:r>
          </a:p>
          <a:p>
            <a:pPr marL="731838" lvl="1" indent="-457200">
              <a:lnSpc>
                <a:spcPct val="110000"/>
              </a:lnSpc>
            </a:pPr>
            <a:r>
              <a:rPr lang="tr-TR" altLang="tr-TR" dirty="0">
                <a:solidFill>
                  <a:schemeClr val="tx1">
                    <a:lumMod val="65000"/>
                    <a:lumOff val="35000"/>
                  </a:schemeClr>
                </a:solidFill>
                <a:latin typeface="Arial" panose="020B0604020202020204" pitchFamily="34" charset="0"/>
                <a:cs typeface="Arial" panose="020B0604020202020204" pitchFamily="34" charset="0"/>
              </a:rPr>
              <a:t>Madde kullanımı (alkol, sigara ve uyuşturucu)</a:t>
            </a:r>
          </a:p>
          <a:p>
            <a:pPr marL="731838" lvl="1" indent="-457200">
              <a:lnSpc>
                <a:spcPct val="110000"/>
              </a:lnSpc>
            </a:pPr>
            <a:r>
              <a:rPr lang="tr-TR" altLang="tr-TR" dirty="0" err="1">
                <a:solidFill>
                  <a:schemeClr val="tx1">
                    <a:lumMod val="65000"/>
                    <a:lumOff val="35000"/>
                  </a:schemeClr>
                </a:solidFill>
                <a:latin typeface="Arial" panose="020B0604020202020204" pitchFamily="34" charset="0"/>
                <a:cs typeface="Arial" panose="020B0604020202020204" pitchFamily="34" charset="0"/>
              </a:rPr>
              <a:t>Teratojenler</a:t>
            </a:r>
            <a:endParaRPr lang="tr-TR" altLang="tr-TR" dirty="0">
              <a:solidFill>
                <a:schemeClr val="tx1">
                  <a:lumMod val="65000"/>
                  <a:lumOff val="35000"/>
                </a:schemeClr>
              </a:solidFill>
              <a:latin typeface="Arial" panose="020B0604020202020204" pitchFamily="34" charset="0"/>
              <a:cs typeface="Arial" panose="020B0604020202020204" pitchFamily="34" charset="0"/>
            </a:endParaRPr>
          </a:p>
          <a:p>
            <a:pPr marL="731838" lvl="1" indent="-457200">
              <a:lnSpc>
                <a:spcPct val="110000"/>
              </a:lnSpc>
            </a:pPr>
            <a:r>
              <a:rPr lang="tr-TR" altLang="tr-TR" dirty="0" err="1">
                <a:solidFill>
                  <a:schemeClr val="tx1">
                    <a:lumMod val="65000"/>
                    <a:lumOff val="35000"/>
                  </a:schemeClr>
                </a:solidFill>
                <a:latin typeface="Arial" panose="020B0604020202020204" pitchFamily="34" charset="0"/>
                <a:cs typeface="Arial" panose="020B0604020202020204" pitchFamily="34" charset="0"/>
              </a:rPr>
              <a:t>Rh</a:t>
            </a:r>
            <a:r>
              <a:rPr lang="tr-TR" altLang="tr-TR" dirty="0">
                <a:solidFill>
                  <a:schemeClr val="tx1">
                    <a:lumMod val="65000"/>
                    <a:lumOff val="35000"/>
                  </a:schemeClr>
                </a:solidFill>
                <a:latin typeface="Arial" panose="020B0604020202020204" pitchFamily="34" charset="0"/>
                <a:cs typeface="Arial" panose="020B0604020202020204" pitchFamily="34" charset="0"/>
              </a:rPr>
              <a:t> uyuşmazlığı</a:t>
            </a:r>
          </a:p>
          <a:p>
            <a:pPr marL="731838" lvl="1" indent="-457200">
              <a:lnSpc>
                <a:spcPct val="110000"/>
              </a:lnSpc>
            </a:pPr>
            <a:r>
              <a:rPr lang="tr-TR" altLang="tr-TR" dirty="0">
                <a:solidFill>
                  <a:schemeClr val="tx1">
                    <a:lumMod val="65000"/>
                    <a:lumOff val="35000"/>
                  </a:schemeClr>
                </a:solidFill>
                <a:latin typeface="Arial" panose="020B0604020202020204" pitchFamily="34" charset="0"/>
                <a:cs typeface="Arial" panose="020B0604020202020204" pitchFamily="34" charset="0"/>
              </a:rPr>
              <a:t>Düşük doğum ağırlığı ve prematüre doğum</a:t>
            </a:r>
          </a:p>
          <a:p>
            <a:pPr lvl="1" eaLnBrk="1" fontAlgn="auto" hangingPunct="1">
              <a:spcAft>
                <a:spcPts val="0"/>
              </a:spcAft>
              <a:buFont typeface="Wingdings" pitchFamily="2" charset="2"/>
              <a:buChar char="§"/>
              <a:defRPr/>
            </a:pPr>
            <a:endParaRPr lang="en-US" dirty="0">
              <a:solidFill>
                <a:schemeClr val="tx1">
                  <a:lumMod val="65000"/>
                  <a:lumOff val="35000"/>
                </a:schemeClr>
              </a:solidFill>
              <a:ea typeface="+mn-ea"/>
            </a:endParaRPr>
          </a:p>
        </p:txBody>
      </p:sp>
    </p:spTree>
    <p:extLst>
      <p:ext uri="{BB962C8B-B14F-4D97-AF65-F5344CB8AC3E}">
        <p14:creationId xmlns:p14="http://schemas.microsoft.com/office/powerpoint/2010/main" val="2589882704"/>
      </p:ext>
    </p:extLst>
  </p:cSld>
  <p:clrMapOvr>
    <a:masterClrMapping/>
  </p:clrMapOvr>
  <p:transition spd="slow">
    <p:fade/>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EEFAB008-A9DF-4856-A3CB-58C90532DB73}"/>
              </a:ext>
            </a:extLst>
          </p:cNvPr>
          <p:cNvSpPr>
            <a:spLocks noGrp="1"/>
          </p:cNvSpPr>
          <p:nvPr>
            <p:ph sz="quarter" idx="10"/>
          </p:nvPr>
        </p:nvSpPr>
        <p:spPr>
          <a:xfrm>
            <a:off x="955677" y="692229"/>
            <a:ext cx="7700963" cy="3759042"/>
          </a:xfrm>
        </p:spPr>
        <p:txBody>
          <a:bodyPr/>
          <a:lstStyle/>
          <a:p>
            <a:pPr marL="285750" indent="-285750">
              <a:buFont typeface="Wingdings" panose="05000000000000000000" pitchFamily="2" charset="2"/>
              <a:buChar char="§"/>
            </a:pPr>
            <a:r>
              <a:rPr lang="tr-TR" altLang="tr-TR" b="1" dirty="0">
                <a:solidFill>
                  <a:schemeClr val="bg2"/>
                </a:solidFill>
                <a:latin typeface="Arial" panose="020B0604020202020204" pitchFamily="34" charset="0"/>
                <a:cs typeface="Arial" panose="020B0604020202020204" pitchFamily="34" charset="0"/>
              </a:rPr>
              <a:t>35 yaş üstü hamileliklerde: </a:t>
            </a:r>
            <a:r>
              <a:rPr lang="tr-TR" altLang="tr-TR" dirty="0">
                <a:solidFill>
                  <a:schemeClr val="tx1">
                    <a:lumMod val="65000"/>
                    <a:lumOff val="35000"/>
                  </a:schemeClr>
                </a:solidFill>
                <a:latin typeface="Arial" panose="020B0604020202020204" pitchFamily="34" charset="0"/>
                <a:cs typeface="Arial" panose="020B0604020202020204" pitchFamily="34" charset="0"/>
              </a:rPr>
              <a:t>yüksek tansiyon, gebelik zehirlenmesi, hamilelik diyabeti, rahmin işlev bozukluğu gibi </a:t>
            </a:r>
            <a:r>
              <a:rPr lang="tr-TR" altLang="tr-TR" b="1" dirty="0">
                <a:solidFill>
                  <a:schemeClr val="tx1">
                    <a:lumMod val="65000"/>
                    <a:lumOff val="35000"/>
                  </a:schemeClr>
                </a:solidFill>
                <a:latin typeface="Arial" panose="020B0604020202020204" pitchFamily="34" charset="0"/>
                <a:cs typeface="Arial" panose="020B0604020202020204" pitchFamily="34" charset="0"/>
              </a:rPr>
              <a:t>anneye ilişkin riskler</a:t>
            </a:r>
            <a:r>
              <a:rPr lang="tr-TR" altLang="tr-TR" dirty="0">
                <a:solidFill>
                  <a:schemeClr val="tx1">
                    <a:lumMod val="65000"/>
                    <a:lumOff val="35000"/>
                  </a:schemeClr>
                </a:solidFill>
                <a:latin typeface="Arial" panose="020B0604020202020204" pitchFamily="34" charset="0"/>
                <a:cs typeface="Arial" panose="020B0604020202020204" pitchFamily="34" charset="0"/>
              </a:rPr>
              <a:t>; kromozom bozuklukları, prematüre doğum, düşük doğum ağırlığı, ölü doğum, açıklanamayan bebek ölümü gibi </a:t>
            </a:r>
            <a:r>
              <a:rPr lang="tr-TR" altLang="tr-TR" b="1" dirty="0">
                <a:solidFill>
                  <a:schemeClr val="tx1">
                    <a:lumMod val="65000"/>
                    <a:lumOff val="35000"/>
                  </a:schemeClr>
                </a:solidFill>
                <a:latin typeface="Arial" panose="020B0604020202020204" pitchFamily="34" charset="0"/>
                <a:cs typeface="Arial" panose="020B0604020202020204" pitchFamily="34" charset="0"/>
              </a:rPr>
              <a:t>bebeğe ilişkin riskler </a:t>
            </a:r>
            <a:r>
              <a:rPr lang="tr-TR" altLang="tr-TR" dirty="0">
                <a:solidFill>
                  <a:schemeClr val="tx1">
                    <a:lumMod val="65000"/>
                    <a:lumOff val="35000"/>
                  </a:schemeClr>
                </a:solidFill>
                <a:latin typeface="Arial" panose="020B0604020202020204" pitchFamily="34" charset="0"/>
                <a:cs typeface="Arial" panose="020B0604020202020204" pitchFamily="34" charset="0"/>
              </a:rPr>
              <a:t>ve cerrahi girişimle (</a:t>
            </a:r>
            <a:r>
              <a:rPr lang="tr-TR" altLang="tr-TR" dirty="0" err="1">
                <a:solidFill>
                  <a:schemeClr val="tx1">
                    <a:lumMod val="65000"/>
                    <a:lumOff val="35000"/>
                  </a:schemeClr>
                </a:solidFill>
                <a:latin typeface="Arial" panose="020B0604020202020204" pitchFamily="34" charset="0"/>
                <a:cs typeface="Arial" panose="020B0604020202020204" pitchFamily="34" charset="0"/>
              </a:rPr>
              <a:t>sezeryan</a:t>
            </a:r>
            <a:r>
              <a:rPr lang="tr-TR" altLang="tr-TR" dirty="0">
                <a:solidFill>
                  <a:schemeClr val="tx1">
                    <a:lumMod val="65000"/>
                    <a:lumOff val="35000"/>
                  </a:schemeClr>
                </a:solidFill>
                <a:latin typeface="Arial" panose="020B0604020202020204" pitchFamily="34" charset="0"/>
                <a:cs typeface="Arial" panose="020B0604020202020204" pitchFamily="34" charset="0"/>
              </a:rPr>
              <a:t>) ya da müdahaleli vajinal doğum gibi </a:t>
            </a:r>
            <a:r>
              <a:rPr lang="tr-TR" altLang="tr-TR" b="1" dirty="0">
                <a:solidFill>
                  <a:schemeClr val="tx1">
                    <a:lumMod val="65000"/>
                    <a:lumOff val="35000"/>
                  </a:schemeClr>
                </a:solidFill>
                <a:latin typeface="Arial" panose="020B0604020202020204" pitchFamily="34" charset="0"/>
                <a:cs typeface="Arial" panose="020B0604020202020204" pitchFamily="34" charset="0"/>
              </a:rPr>
              <a:t>doğum sürecine ilişkin riskler </a:t>
            </a:r>
            <a:r>
              <a:rPr lang="tr-TR" altLang="tr-TR" dirty="0">
                <a:solidFill>
                  <a:schemeClr val="tx1">
                    <a:lumMod val="65000"/>
                    <a:lumOff val="35000"/>
                  </a:schemeClr>
                </a:solidFill>
                <a:latin typeface="Arial" panose="020B0604020202020204" pitchFamily="34" charset="0"/>
                <a:cs typeface="Arial" panose="020B0604020202020204" pitchFamily="34" charset="0"/>
              </a:rPr>
              <a:t>artmaktadır.</a:t>
            </a:r>
          </a:p>
          <a:p>
            <a:pPr marL="285750" indent="-285750">
              <a:buFont typeface="Wingdings" panose="05000000000000000000" pitchFamily="2" charset="2"/>
              <a:buChar char="§"/>
            </a:pPr>
            <a:r>
              <a:rPr lang="tr-TR" altLang="tr-TR" b="1" dirty="0">
                <a:solidFill>
                  <a:schemeClr val="bg2"/>
                </a:solidFill>
                <a:latin typeface="Arial" panose="020B0604020202020204" pitchFamily="34" charset="0"/>
                <a:cs typeface="Arial" panose="020B0604020202020204" pitchFamily="34" charset="0"/>
              </a:rPr>
              <a:t>16 yaşın altındaki anneler</a:t>
            </a:r>
            <a:r>
              <a:rPr lang="tr-TR" altLang="tr-TR" b="1" dirty="0">
                <a:solidFill>
                  <a:schemeClr val="tx1">
                    <a:lumMod val="65000"/>
                    <a:lumOff val="35000"/>
                  </a:schemeClr>
                </a:solidFill>
                <a:latin typeface="Arial" panose="020B0604020202020204" pitchFamily="34" charset="0"/>
                <a:cs typeface="Arial" panose="020B0604020202020204" pitchFamily="34" charset="0"/>
              </a:rPr>
              <a:t>,</a:t>
            </a:r>
            <a:r>
              <a:rPr lang="tr-TR" altLang="tr-TR" dirty="0">
                <a:solidFill>
                  <a:schemeClr val="tx1">
                    <a:lumMod val="65000"/>
                    <a:lumOff val="35000"/>
                  </a:schemeClr>
                </a:solidFill>
                <a:latin typeface="Arial" panose="020B0604020202020204" pitchFamily="34" charset="0"/>
                <a:cs typeface="Arial" panose="020B0604020202020204" pitchFamily="34" charset="0"/>
              </a:rPr>
              <a:t> </a:t>
            </a:r>
            <a:r>
              <a:rPr lang="tr-TR" altLang="tr-TR" b="1" dirty="0">
                <a:solidFill>
                  <a:schemeClr val="tx1">
                    <a:lumMod val="65000"/>
                    <a:lumOff val="35000"/>
                  </a:schemeClr>
                </a:solidFill>
                <a:latin typeface="Arial" panose="020B0604020202020204" pitchFamily="34" charset="0"/>
                <a:cs typeface="Arial" panose="020B0604020202020204" pitchFamily="34" charset="0"/>
              </a:rPr>
              <a:t>üreme sistemleri olgunlaşmadığı ve vücutları hala büyümeye/gelişmeye devam ettiği için, kusurlu döllenme açısından daha büyük risk </a:t>
            </a:r>
            <a:r>
              <a:rPr lang="tr-TR" altLang="tr-TR" dirty="0">
                <a:solidFill>
                  <a:schemeClr val="tx1">
                    <a:lumMod val="65000"/>
                    <a:lumOff val="35000"/>
                  </a:schemeClr>
                </a:solidFill>
                <a:latin typeface="Arial" panose="020B0604020202020204" pitchFamily="34" charset="0"/>
                <a:cs typeface="Arial" panose="020B0604020202020204" pitchFamily="34" charset="0"/>
              </a:rPr>
              <a:t>altındadır. Bu annelerin bebeklerinin de yüksek sıklıkta </a:t>
            </a:r>
            <a:r>
              <a:rPr lang="tr-TR" altLang="tr-TR" b="1" dirty="0">
                <a:solidFill>
                  <a:schemeClr val="tx1">
                    <a:lumMod val="65000"/>
                    <a:lumOff val="35000"/>
                  </a:schemeClr>
                </a:solidFill>
                <a:latin typeface="Arial" panose="020B0604020202020204" pitchFamily="34" charset="0"/>
                <a:cs typeface="Arial" panose="020B0604020202020204" pitchFamily="34" charset="0"/>
              </a:rPr>
              <a:t>sağlık sorunları </a:t>
            </a:r>
            <a:r>
              <a:rPr lang="tr-TR" altLang="tr-TR" dirty="0">
                <a:solidFill>
                  <a:schemeClr val="tx1">
                    <a:lumMod val="65000"/>
                    <a:lumOff val="35000"/>
                  </a:schemeClr>
                </a:solidFill>
                <a:latin typeface="Arial" panose="020B0604020202020204" pitchFamily="34" charset="0"/>
                <a:cs typeface="Arial" panose="020B0604020202020204" pitchFamily="34" charset="0"/>
              </a:rPr>
              <a:t>yaşadıkları bilinmektedir. Ergen anneler (13-19 yaş), yüksek oranda </a:t>
            </a:r>
            <a:r>
              <a:rPr lang="tr-TR" altLang="tr-TR" b="1" dirty="0">
                <a:solidFill>
                  <a:schemeClr val="tx1">
                    <a:lumMod val="65000"/>
                    <a:lumOff val="35000"/>
                  </a:schemeClr>
                </a:solidFill>
                <a:latin typeface="Arial" panose="020B0604020202020204" pitchFamily="34" charset="0"/>
                <a:cs typeface="Arial" panose="020B0604020202020204" pitchFamily="34" charset="0"/>
              </a:rPr>
              <a:t>sağlıksız çocuk doğurma </a:t>
            </a:r>
            <a:r>
              <a:rPr lang="tr-TR" altLang="tr-TR" dirty="0">
                <a:solidFill>
                  <a:schemeClr val="tx1">
                    <a:lumMod val="65000"/>
                    <a:lumOff val="35000"/>
                  </a:schemeClr>
                </a:solidFill>
                <a:latin typeface="Arial" panose="020B0604020202020204" pitchFamily="34" charset="0"/>
                <a:cs typeface="Arial" panose="020B0604020202020204" pitchFamily="34" charset="0"/>
              </a:rPr>
              <a:t>riski taşımaktadır. Ergen annelerin </a:t>
            </a:r>
            <a:r>
              <a:rPr lang="tr-TR" altLang="tr-TR" b="1" dirty="0">
                <a:solidFill>
                  <a:schemeClr val="tx1">
                    <a:lumMod val="65000"/>
                    <a:lumOff val="35000"/>
                  </a:schemeClr>
                </a:solidFill>
                <a:latin typeface="Arial" panose="020B0604020202020204" pitchFamily="34" charset="0"/>
                <a:cs typeface="Arial" panose="020B0604020202020204" pitchFamily="34" charset="0"/>
              </a:rPr>
              <a:t>düşük doğum ağırlıklı ve prematüre bebek</a:t>
            </a:r>
            <a:r>
              <a:rPr lang="tr-TR" altLang="tr-TR" dirty="0">
                <a:solidFill>
                  <a:schemeClr val="tx1">
                    <a:lumMod val="65000"/>
                    <a:lumOff val="35000"/>
                  </a:schemeClr>
                </a:solidFill>
                <a:latin typeface="Arial" panose="020B0604020202020204" pitchFamily="34" charset="0"/>
                <a:cs typeface="Arial" panose="020B0604020202020204" pitchFamily="34" charset="0"/>
              </a:rPr>
              <a:t> sahibi olma olasılığı daha yüksektir.</a:t>
            </a:r>
          </a:p>
          <a:p>
            <a:endParaRPr lang="tr-TR" dirty="0"/>
          </a:p>
        </p:txBody>
      </p:sp>
    </p:spTree>
    <p:extLst>
      <p:ext uri="{BB962C8B-B14F-4D97-AF65-F5344CB8AC3E}">
        <p14:creationId xmlns:p14="http://schemas.microsoft.com/office/powerpoint/2010/main" val="551504330"/>
      </p:ext>
    </p:extLst>
  </p:cSld>
  <p:clrMapOvr>
    <a:masterClrMapping/>
  </p:clrMapOvr>
  <p:transition spd="slow">
    <p:fade/>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4FE64CBC-0EAB-4EBD-A993-9786135C423F}"/>
              </a:ext>
            </a:extLst>
          </p:cNvPr>
          <p:cNvSpPr>
            <a:spLocks noGrp="1"/>
          </p:cNvSpPr>
          <p:nvPr>
            <p:ph sz="quarter" idx="10"/>
          </p:nvPr>
        </p:nvSpPr>
        <p:spPr>
          <a:xfrm>
            <a:off x="955677" y="228600"/>
            <a:ext cx="7700963" cy="4640580"/>
          </a:xfrm>
        </p:spPr>
        <p:txBody>
          <a:bodyPr>
            <a:normAutofit fontScale="92500" lnSpcReduction="10000"/>
          </a:bodyPr>
          <a:lstStyle/>
          <a:p>
            <a:pPr marL="0" indent="0">
              <a:lnSpc>
                <a:spcPct val="110000"/>
              </a:lnSpc>
              <a:buNone/>
            </a:pPr>
            <a:r>
              <a:rPr lang="tr-TR" altLang="tr-TR" b="1" dirty="0">
                <a:solidFill>
                  <a:schemeClr val="bg2"/>
                </a:solidFill>
              </a:rPr>
              <a:t>Annenin bakım ve beslenme yetersizliği: </a:t>
            </a:r>
            <a:r>
              <a:rPr lang="tr-TR" altLang="tr-TR" dirty="0">
                <a:solidFill>
                  <a:schemeClr val="tx1">
                    <a:lumMod val="65000"/>
                    <a:lumOff val="35000"/>
                  </a:schemeClr>
                </a:solidFill>
              </a:rPr>
              <a:t>Doğum öncesinde yetersiz bakım gören kadınların, </a:t>
            </a:r>
            <a:r>
              <a:rPr lang="tr-TR" altLang="tr-TR" b="1" dirty="0">
                <a:solidFill>
                  <a:schemeClr val="tx1">
                    <a:lumMod val="65000"/>
                    <a:lumOff val="35000"/>
                  </a:schemeClr>
                </a:solidFill>
              </a:rPr>
              <a:t>düşük doğum ağırlığı ve prematüre doğum </a:t>
            </a:r>
            <a:r>
              <a:rPr lang="tr-TR" altLang="tr-TR" dirty="0">
                <a:solidFill>
                  <a:schemeClr val="tx1">
                    <a:lumMod val="65000"/>
                    <a:lumOff val="35000"/>
                  </a:schemeClr>
                </a:solidFill>
              </a:rPr>
              <a:t>riski taşıdığı bilinmektedir. </a:t>
            </a:r>
          </a:p>
          <a:p>
            <a:pPr>
              <a:lnSpc>
                <a:spcPct val="110000"/>
              </a:lnSpc>
              <a:buFont typeface="Wingdings" panose="05000000000000000000" pitchFamily="2" charset="2"/>
              <a:buChar char="§"/>
            </a:pPr>
            <a:r>
              <a:rPr lang="tr-TR" altLang="tr-TR" dirty="0">
                <a:solidFill>
                  <a:schemeClr val="tx1">
                    <a:lumMod val="65000"/>
                    <a:lumOff val="35000"/>
                  </a:schemeClr>
                </a:solidFill>
              </a:rPr>
              <a:t>Hamile kadınlara </a:t>
            </a:r>
            <a:r>
              <a:rPr lang="tr-TR" altLang="tr-TR" b="1" dirty="0">
                <a:solidFill>
                  <a:schemeClr val="tx1">
                    <a:lumMod val="65000"/>
                    <a:lumOff val="35000"/>
                  </a:schemeClr>
                </a:solidFill>
              </a:rPr>
              <a:t>düzenli sağlık hizmeti </a:t>
            </a:r>
            <a:r>
              <a:rPr lang="tr-TR" altLang="tr-TR" dirty="0">
                <a:solidFill>
                  <a:schemeClr val="tx1">
                    <a:lumMod val="65000"/>
                    <a:lumOff val="35000"/>
                  </a:schemeClr>
                </a:solidFill>
              </a:rPr>
              <a:t>verilmemesine </a:t>
            </a:r>
            <a:r>
              <a:rPr lang="tr-TR" altLang="tr-TR" b="1" dirty="0">
                <a:solidFill>
                  <a:schemeClr val="tx1">
                    <a:lumMod val="65000"/>
                    <a:lumOff val="35000"/>
                  </a:schemeClr>
                </a:solidFill>
              </a:rPr>
              <a:t>doğumu takiben anne ve bebeğe sunulan bakım hizmetlerinin verilmemesi </a:t>
            </a:r>
            <a:r>
              <a:rPr lang="tr-TR" altLang="tr-TR" dirty="0">
                <a:solidFill>
                  <a:schemeClr val="tx1">
                    <a:lumMod val="65000"/>
                    <a:lumOff val="35000"/>
                  </a:schemeClr>
                </a:solidFill>
              </a:rPr>
              <a:t>de eklendiğinde, özellikle </a:t>
            </a:r>
            <a:r>
              <a:rPr lang="tr-TR" altLang="tr-TR" b="1" dirty="0">
                <a:solidFill>
                  <a:schemeClr val="tx1">
                    <a:lumMod val="65000"/>
                    <a:lumOff val="35000"/>
                  </a:schemeClr>
                </a:solidFill>
              </a:rPr>
              <a:t>düşük gelirli ailelerde </a:t>
            </a:r>
            <a:r>
              <a:rPr lang="tr-TR" altLang="tr-TR" dirty="0">
                <a:solidFill>
                  <a:schemeClr val="tx1">
                    <a:lumMod val="65000"/>
                    <a:lumOff val="35000"/>
                  </a:schemeClr>
                </a:solidFill>
              </a:rPr>
              <a:t>daha büyük güçlükler ortaya çıkarmaktadır. </a:t>
            </a:r>
          </a:p>
          <a:p>
            <a:pPr>
              <a:lnSpc>
                <a:spcPct val="110000"/>
              </a:lnSpc>
              <a:buFont typeface="Wingdings" panose="05000000000000000000" pitchFamily="2" charset="2"/>
              <a:buChar char="§"/>
            </a:pPr>
            <a:r>
              <a:rPr lang="tr-TR" altLang="tr-TR" dirty="0">
                <a:solidFill>
                  <a:schemeClr val="tx1">
                    <a:lumMod val="65000"/>
                    <a:lumOff val="35000"/>
                  </a:schemeClr>
                </a:solidFill>
              </a:rPr>
              <a:t>Hamilelik süresince </a:t>
            </a:r>
            <a:r>
              <a:rPr lang="tr-TR" altLang="tr-TR" b="1" dirty="0">
                <a:solidFill>
                  <a:schemeClr val="tx1">
                    <a:lumMod val="65000"/>
                    <a:lumOff val="35000"/>
                  </a:schemeClr>
                </a:solidFill>
              </a:rPr>
              <a:t>protein-kalori açısından yeterli ve dengeli beslenmenin </a:t>
            </a:r>
            <a:r>
              <a:rPr lang="tr-TR" altLang="tr-TR" dirty="0">
                <a:solidFill>
                  <a:schemeClr val="tx1">
                    <a:lumMod val="65000"/>
                    <a:lumOff val="35000"/>
                  </a:schemeClr>
                </a:solidFill>
              </a:rPr>
              <a:t>anne ve bebek sağlığı üzerindeki etkisi yadsınamaz. </a:t>
            </a:r>
          </a:p>
          <a:p>
            <a:pPr marL="0" indent="0">
              <a:lnSpc>
                <a:spcPct val="110000"/>
              </a:lnSpc>
              <a:buNone/>
            </a:pPr>
            <a:r>
              <a:rPr lang="tr-TR" altLang="tr-TR" b="1" dirty="0">
                <a:solidFill>
                  <a:schemeClr val="bg2"/>
                </a:solidFill>
              </a:rPr>
              <a:t>Annenin kullandığı ilaçlar ve süreğen hastalıkları: </a:t>
            </a:r>
            <a:r>
              <a:rPr lang="tr-TR" altLang="tr-TR" dirty="0">
                <a:solidFill>
                  <a:schemeClr val="tx1">
                    <a:lumMod val="65000"/>
                    <a:lumOff val="35000"/>
                  </a:schemeClr>
                </a:solidFill>
              </a:rPr>
              <a:t>Annenin hamileliği sırasında kullandığı ilaçlar örneğin Epilepsi ilaçları fetüsü etkilemektedir. Bebekte yarık dudak veya şekil bozukluğu görülebilir. Yine annenin kullandığı </a:t>
            </a:r>
            <a:r>
              <a:rPr lang="tr-TR" altLang="tr-TR" dirty="0" err="1">
                <a:solidFill>
                  <a:schemeClr val="tx1">
                    <a:lumMod val="65000"/>
                    <a:lumOff val="35000"/>
                  </a:schemeClr>
                </a:solidFill>
              </a:rPr>
              <a:t>Antidepresanlar</a:t>
            </a:r>
            <a:r>
              <a:rPr lang="tr-TR" altLang="tr-TR" dirty="0">
                <a:solidFill>
                  <a:schemeClr val="tx1">
                    <a:lumMod val="65000"/>
                    <a:lumOff val="35000"/>
                  </a:schemeClr>
                </a:solidFill>
              </a:rPr>
              <a:t> fetüsü etkilediği düşünülmektedir.</a:t>
            </a:r>
          </a:p>
          <a:p>
            <a:pPr>
              <a:lnSpc>
                <a:spcPct val="110000"/>
              </a:lnSpc>
              <a:buFont typeface="Wingdings" panose="05000000000000000000" pitchFamily="2" charset="2"/>
              <a:buChar char="§"/>
            </a:pPr>
            <a:r>
              <a:rPr lang="tr-TR" dirty="0">
                <a:solidFill>
                  <a:schemeClr val="tx1">
                    <a:lumMod val="65000"/>
                    <a:lumOff val="35000"/>
                  </a:schemeClr>
                </a:solidFill>
              </a:rPr>
              <a:t>Annenin </a:t>
            </a:r>
            <a:r>
              <a:rPr lang="tr-TR" dirty="0" err="1">
                <a:solidFill>
                  <a:schemeClr val="tx1">
                    <a:lumMod val="65000"/>
                    <a:lumOff val="35000"/>
                  </a:schemeClr>
                </a:solidFill>
              </a:rPr>
              <a:t>metabolik</a:t>
            </a:r>
            <a:r>
              <a:rPr lang="tr-TR" dirty="0">
                <a:solidFill>
                  <a:schemeClr val="tx1">
                    <a:lumMod val="65000"/>
                    <a:lumOff val="35000"/>
                  </a:schemeClr>
                </a:solidFill>
              </a:rPr>
              <a:t> hastalıkları da bebeği etkilemektedir. Diyabet, </a:t>
            </a:r>
            <a:r>
              <a:rPr lang="tr-TR" dirty="0" err="1">
                <a:solidFill>
                  <a:schemeClr val="tx1">
                    <a:lumMod val="65000"/>
                    <a:lumOff val="35000"/>
                  </a:schemeClr>
                </a:solidFill>
              </a:rPr>
              <a:t>obezite</a:t>
            </a:r>
            <a:r>
              <a:rPr lang="tr-TR" dirty="0">
                <a:solidFill>
                  <a:schemeClr val="tx1">
                    <a:lumMod val="65000"/>
                    <a:lumOff val="35000"/>
                  </a:schemeClr>
                </a:solidFill>
              </a:rPr>
              <a:t>, tiroit gibi . Bu annelerin bebeklerinde de zeka geriliği ve düşük kilolu bebek, prematüre doğumlara neden olmaktadır.</a:t>
            </a:r>
          </a:p>
          <a:p>
            <a:pPr>
              <a:buFont typeface="Wingdings" panose="05000000000000000000" pitchFamily="2" charset="2"/>
              <a:buChar char="§"/>
            </a:pPr>
            <a:endParaRPr lang="tr-TR" altLang="tr-TR" dirty="0">
              <a:solidFill>
                <a:schemeClr val="tx1">
                  <a:lumMod val="65000"/>
                  <a:lumOff val="35000"/>
                </a:schemeClr>
              </a:solidFill>
            </a:endParaRPr>
          </a:p>
          <a:p>
            <a:endParaRPr lang="tr-TR" dirty="0"/>
          </a:p>
        </p:txBody>
      </p:sp>
    </p:spTree>
    <p:extLst>
      <p:ext uri="{BB962C8B-B14F-4D97-AF65-F5344CB8AC3E}">
        <p14:creationId xmlns:p14="http://schemas.microsoft.com/office/powerpoint/2010/main" val="2603992525"/>
      </p:ext>
    </p:extLst>
  </p:cSld>
  <p:clrMapOvr>
    <a:masterClrMapping/>
  </p:clrMapOvr>
  <p:transition spd="slow">
    <p:fade/>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F4A27CF7-7915-49A3-95AC-D4D17019517C}"/>
              </a:ext>
            </a:extLst>
          </p:cNvPr>
          <p:cNvSpPr>
            <a:spLocks noGrp="1"/>
          </p:cNvSpPr>
          <p:nvPr>
            <p:ph sz="quarter" idx="10"/>
          </p:nvPr>
        </p:nvSpPr>
        <p:spPr>
          <a:xfrm>
            <a:off x="955677" y="434340"/>
            <a:ext cx="7700963" cy="4233387"/>
          </a:xfrm>
        </p:spPr>
        <p:txBody>
          <a:bodyPr>
            <a:normAutofit lnSpcReduction="10000"/>
          </a:bodyPr>
          <a:lstStyle/>
          <a:p>
            <a:pPr marL="0" indent="0">
              <a:lnSpc>
                <a:spcPct val="110000"/>
              </a:lnSpc>
              <a:buNone/>
            </a:pPr>
            <a:r>
              <a:rPr lang="tr-TR" b="1" dirty="0">
                <a:solidFill>
                  <a:schemeClr val="bg2"/>
                </a:solidFill>
                <a:latin typeface="Arial" panose="020B0604020202020204" pitchFamily="34" charset="0"/>
                <a:cs typeface="Arial" panose="020B0604020202020204" pitchFamily="34" charset="0"/>
              </a:rPr>
              <a:t>Cinsel yolla bulaşan hastalıklar:</a:t>
            </a:r>
            <a:r>
              <a:rPr lang="tr-TR" altLang="tr-TR" b="1" dirty="0">
                <a:solidFill>
                  <a:schemeClr val="bg2"/>
                </a:solidFill>
                <a:latin typeface="Arial" panose="020B0604020202020204" pitchFamily="34" charset="0"/>
                <a:cs typeface="Arial" panose="020B0604020202020204" pitchFamily="34" charset="0"/>
              </a:rPr>
              <a:t> </a:t>
            </a:r>
            <a:r>
              <a:rPr lang="tr-TR" altLang="tr-TR" dirty="0">
                <a:solidFill>
                  <a:schemeClr val="tx1">
                    <a:lumMod val="65000"/>
                    <a:lumOff val="35000"/>
                  </a:schemeClr>
                </a:solidFill>
                <a:latin typeface="Arial" panose="020B0604020202020204" pitchFamily="34" charset="0"/>
                <a:cs typeface="Arial" panose="020B0604020202020204" pitchFamily="34" charset="0"/>
              </a:rPr>
              <a:t>Bu hastalıklar </a:t>
            </a:r>
            <a:r>
              <a:rPr lang="tr-TR" altLang="tr-TR" b="1" dirty="0">
                <a:solidFill>
                  <a:schemeClr val="tx1">
                    <a:lumMod val="65000"/>
                    <a:lumOff val="35000"/>
                  </a:schemeClr>
                </a:solidFill>
                <a:latin typeface="Arial" panose="020B0604020202020204" pitchFamily="34" charset="0"/>
                <a:cs typeface="Arial" panose="020B0604020202020204" pitchFamily="34" charset="0"/>
              </a:rPr>
              <a:t>düşük doğum ağırlığı, prematüre doğum </a:t>
            </a:r>
            <a:r>
              <a:rPr lang="tr-TR" altLang="tr-TR" dirty="0">
                <a:solidFill>
                  <a:schemeClr val="tx1">
                    <a:lumMod val="65000"/>
                    <a:lumOff val="35000"/>
                  </a:schemeClr>
                </a:solidFill>
                <a:latin typeface="Arial" panose="020B0604020202020204" pitchFamily="34" charset="0"/>
                <a:cs typeface="Arial" panose="020B0604020202020204" pitchFamily="34" charset="0"/>
              </a:rPr>
              <a:t>ve bunlardan dolayı bebekte ortaya çıkabilecek </a:t>
            </a:r>
            <a:r>
              <a:rPr lang="tr-TR" altLang="tr-TR" b="1" dirty="0">
                <a:solidFill>
                  <a:schemeClr val="tx1">
                    <a:lumMod val="65000"/>
                    <a:lumOff val="35000"/>
                  </a:schemeClr>
                </a:solidFill>
                <a:latin typeface="Arial" panose="020B0604020202020204" pitchFamily="34" charset="0"/>
                <a:cs typeface="Arial" panose="020B0604020202020204" pitchFamily="34" charset="0"/>
              </a:rPr>
              <a:t>gelişim problemleri riskiyle </a:t>
            </a:r>
            <a:r>
              <a:rPr lang="tr-TR" altLang="tr-TR" dirty="0">
                <a:solidFill>
                  <a:schemeClr val="tx1">
                    <a:lumMod val="65000"/>
                    <a:lumOff val="35000"/>
                  </a:schemeClr>
                </a:solidFill>
                <a:latin typeface="Arial" panose="020B0604020202020204" pitchFamily="34" charset="0"/>
                <a:cs typeface="Arial" panose="020B0604020202020204" pitchFamily="34" charset="0"/>
              </a:rPr>
              <a:t>ilişkilidir. </a:t>
            </a:r>
            <a:r>
              <a:rPr lang="tr-TR" altLang="tr-TR" b="1" dirty="0" err="1">
                <a:solidFill>
                  <a:schemeClr val="tx1">
                    <a:lumMod val="65000"/>
                    <a:lumOff val="35000"/>
                  </a:schemeClr>
                </a:solidFill>
                <a:latin typeface="Arial" panose="020B0604020202020204" pitchFamily="34" charset="0"/>
                <a:cs typeface="Arial" panose="020B0604020202020204" pitchFamily="34" charset="0"/>
              </a:rPr>
              <a:t>Gonore</a:t>
            </a:r>
            <a:r>
              <a:rPr lang="tr-TR" altLang="tr-TR" dirty="0">
                <a:solidFill>
                  <a:schemeClr val="tx1">
                    <a:lumMod val="65000"/>
                    <a:lumOff val="35000"/>
                  </a:schemeClr>
                </a:solidFill>
                <a:latin typeface="Arial" panose="020B0604020202020204" pitchFamily="34" charset="0"/>
                <a:cs typeface="Arial" panose="020B0604020202020204" pitchFamily="34" charset="0"/>
              </a:rPr>
              <a:t> gibi bakteriyel hastalıkların düşük doğum ağırlığı ve prematüre doğumla ilişkili olduğu bulunmuştur. Bu hastalıkların </a:t>
            </a:r>
            <a:r>
              <a:rPr lang="tr-TR" altLang="tr-TR" b="1" dirty="0">
                <a:solidFill>
                  <a:schemeClr val="tx1">
                    <a:lumMod val="65000"/>
                    <a:lumOff val="35000"/>
                  </a:schemeClr>
                </a:solidFill>
                <a:latin typeface="Arial" panose="020B0604020202020204" pitchFamily="34" charset="0"/>
                <a:cs typeface="Arial" panose="020B0604020202020204" pitchFamily="34" charset="0"/>
              </a:rPr>
              <a:t>beyaz ırktan olmayan ve düşük gelir grubundaki kadınlar arasında daha yaygın </a:t>
            </a:r>
            <a:r>
              <a:rPr lang="tr-TR" altLang="tr-TR" dirty="0">
                <a:solidFill>
                  <a:schemeClr val="tx1">
                    <a:lumMod val="65000"/>
                    <a:lumOff val="35000"/>
                  </a:schemeClr>
                </a:solidFill>
                <a:latin typeface="Arial" panose="020B0604020202020204" pitchFamily="34" charset="0"/>
                <a:cs typeface="Arial" panose="020B0604020202020204" pitchFamily="34" charset="0"/>
              </a:rPr>
              <a:t>olduğu da belirtilmektedir.</a:t>
            </a:r>
          </a:p>
          <a:p>
            <a:pPr>
              <a:lnSpc>
                <a:spcPct val="110000"/>
              </a:lnSpc>
              <a:buFont typeface="Wingdings" panose="05000000000000000000" pitchFamily="2" charset="2"/>
              <a:buChar char="§"/>
            </a:pPr>
            <a:r>
              <a:rPr lang="tr-TR" altLang="tr-TR" b="1" dirty="0">
                <a:solidFill>
                  <a:schemeClr val="tx1">
                    <a:lumMod val="65000"/>
                    <a:lumOff val="35000"/>
                  </a:schemeClr>
                </a:solidFill>
                <a:latin typeface="Arial" panose="020B0604020202020204" pitchFamily="34" charset="0"/>
                <a:cs typeface="Arial" panose="020B0604020202020204" pitchFamily="34" charset="0"/>
              </a:rPr>
              <a:t>Hepatit. Hepatit A</a:t>
            </a:r>
            <a:r>
              <a:rPr lang="tr-TR" altLang="tr-TR" dirty="0">
                <a:solidFill>
                  <a:schemeClr val="tx1">
                    <a:lumMod val="65000"/>
                    <a:lumOff val="35000"/>
                  </a:schemeClr>
                </a:solidFill>
                <a:latin typeface="Arial" panose="020B0604020202020204" pitchFamily="34" charset="0"/>
                <a:cs typeface="Arial" panose="020B0604020202020204" pitchFamily="34" charset="0"/>
              </a:rPr>
              <a:t> genellikle gebeliğin yaygın bir komplikasyonu değildir. </a:t>
            </a:r>
            <a:r>
              <a:rPr lang="tr-TR" altLang="tr-TR" b="1" dirty="0">
                <a:solidFill>
                  <a:schemeClr val="tx1">
                    <a:lumMod val="65000"/>
                    <a:lumOff val="35000"/>
                  </a:schemeClr>
                </a:solidFill>
                <a:latin typeface="Arial" panose="020B0604020202020204" pitchFamily="34" charset="0"/>
                <a:cs typeface="Arial" panose="020B0604020202020204" pitchFamily="34" charset="0"/>
              </a:rPr>
              <a:t>Hepatit B, </a:t>
            </a:r>
            <a:r>
              <a:rPr lang="tr-TR" altLang="tr-TR" dirty="0">
                <a:solidFill>
                  <a:schemeClr val="tx1">
                    <a:lumMod val="65000"/>
                    <a:lumOff val="35000"/>
                  </a:schemeClr>
                </a:solidFill>
                <a:latin typeface="Arial" panose="020B0604020202020204" pitchFamily="34" charset="0"/>
                <a:cs typeface="Arial" panose="020B0604020202020204" pitchFamily="34" charset="0"/>
              </a:rPr>
              <a:t>daha yaygındır ve </a:t>
            </a:r>
            <a:r>
              <a:rPr lang="tr-TR" altLang="tr-TR" dirty="0" err="1">
                <a:solidFill>
                  <a:schemeClr val="tx1">
                    <a:lumMod val="65000"/>
                    <a:lumOff val="35000"/>
                  </a:schemeClr>
                </a:solidFill>
                <a:latin typeface="Arial" panose="020B0604020202020204" pitchFamily="34" charset="0"/>
                <a:cs typeface="Arial" panose="020B0604020202020204" pitchFamily="34" charset="0"/>
              </a:rPr>
              <a:t>enfekte</a:t>
            </a:r>
            <a:r>
              <a:rPr lang="tr-TR" altLang="tr-TR" dirty="0">
                <a:solidFill>
                  <a:schemeClr val="tx1">
                    <a:lumMod val="65000"/>
                    <a:lumOff val="35000"/>
                  </a:schemeClr>
                </a:solidFill>
                <a:latin typeface="Arial" panose="020B0604020202020204" pitchFamily="34" charset="0"/>
                <a:cs typeface="Arial" panose="020B0604020202020204" pitchFamily="34" charset="0"/>
              </a:rPr>
              <a:t> kadınların </a:t>
            </a:r>
            <a:r>
              <a:rPr lang="tr-TR" altLang="tr-TR" b="1" dirty="0">
                <a:solidFill>
                  <a:schemeClr val="tx1">
                    <a:lumMod val="65000"/>
                    <a:lumOff val="35000"/>
                  </a:schemeClr>
                </a:solidFill>
                <a:latin typeface="Arial" panose="020B0604020202020204" pitchFamily="34" charset="0"/>
                <a:cs typeface="Arial" panose="020B0604020202020204" pitchFamily="34" charset="0"/>
              </a:rPr>
              <a:t>bebekleri yeni doğan hepatiti ve kronik karaciğer hastalığı riski</a:t>
            </a:r>
            <a:r>
              <a:rPr lang="tr-TR" altLang="tr-TR" dirty="0">
                <a:solidFill>
                  <a:schemeClr val="tx1">
                    <a:lumMod val="65000"/>
                    <a:lumOff val="35000"/>
                  </a:schemeClr>
                </a:solidFill>
                <a:latin typeface="Arial" panose="020B0604020202020204" pitchFamily="34" charset="0"/>
                <a:cs typeface="Arial" panose="020B0604020202020204" pitchFamily="34" charset="0"/>
              </a:rPr>
              <a:t> taşımaktadır.</a:t>
            </a:r>
          </a:p>
          <a:p>
            <a:pPr>
              <a:lnSpc>
                <a:spcPct val="110000"/>
              </a:lnSpc>
              <a:buFont typeface="Wingdings" panose="05000000000000000000" pitchFamily="2" charset="2"/>
              <a:buChar char="§"/>
            </a:pPr>
            <a:r>
              <a:rPr lang="tr-TR" altLang="tr-TR" b="1" dirty="0">
                <a:solidFill>
                  <a:schemeClr val="tx1">
                    <a:lumMod val="65000"/>
                    <a:lumOff val="35000"/>
                  </a:schemeClr>
                </a:solidFill>
                <a:latin typeface="Arial" panose="020B0604020202020204" pitchFamily="34" charset="0"/>
                <a:cs typeface="Arial" panose="020B0604020202020204" pitchFamily="34" charset="0"/>
              </a:rPr>
              <a:t>İnsan bağışıklık yetmezlik virüsü (HIV). </a:t>
            </a:r>
            <a:r>
              <a:rPr lang="tr-TR" altLang="tr-TR" dirty="0">
                <a:solidFill>
                  <a:schemeClr val="tx1">
                    <a:lumMod val="65000"/>
                    <a:lumOff val="35000"/>
                  </a:schemeClr>
                </a:solidFill>
                <a:latin typeface="Arial" panose="020B0604020202020204" pitchFamily="34" charset="0"/>
                <a:cs typeface="Arial" panose="020B0604020202020204" pitchFamily="34" charset="0"/>
              </a:rPr>
              <a:t>HIV, bireyin bağışıklık sistemini etkileyen süreğen bir hastalıktır. Bağışıklık sistemi sağlıklı ise, enfeksiyonlar ve hastalıklarla savaşmakta, HIV bağışıklık sistemini zayıflatarak savaşma gücünü azaltmakta ve kişinin diğer sağlık problemlerine daha hassas hale gelmesine neden olmaktadır. </a:t>
            </a:r>
          </a:p>
          <a:p>
            <a:endParaRPr lang="tr-TR" dirty="0"/>
          </a:p>
        </p:txBody>
      </p:sp>
    </p:spTree>
    <p:extLst>
      <p:ext uri="{BB962C8B-B14F-4D97-AF65-F5344CB8AC3E}">
        <p14:creationId xmlns:p14="http://schemas.microsoft.com/office/powerpoint/2010/main" val="703275892"/>
      </p:ext>
    </p:extLst>
  </p:cSld>
  <p:clrMapOvr>
    <a:masterClrMapping/>
  </p:clrMapOvr>
  <p:transition spd="slow">
    <p:fade/>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Başlık 1">
            <a:extLst>
              <a:ext uri="{FF2B5EF4-FFF2-40B4-BE49-F238E27FC236}">
                <a16:creationId xmlns:a16="http://schemas.microsoft.com/office/drawing/2014/main" id="{0BEE4279-BD68-46F7-91C0-A1D7ADA5462B}"/>
              </a:ext>
            </a:extLst>
          </p:cNvPr>
          <p:cNvSpPr>
            <a:spLocks noGrp="1"/>
          </p:cNvSpPr>
          <p:nvPr>
            <p:ph sz="quarter" idx="10"/>
          </p:nvPr>
        </p:nvSpPr>
        <p:spPr>
          <a:xfrm>
            <a:off x="955675" y="422275"/>
            <a:ext cx="7700963" cy="4469765"/>
          </a:xfrm>
        </p:spPr>
        <p:txBody>
          <a:bodyPr>
            <a:normAutofit lnSpcReduction="10000"/>
          </a:bodyPr>
          <a:lstStyle/>
          <a:p>
            <a:pPr marL="0" indent="0">
              <a:buNone/>
            </a:pPr>
            <a:r>
              <a:rPr lang="tr-TR" altLang="tr-TR" b="1" dirty="0">
                <a:solidFill>
                  <a:schemeClr val="bg2"/>
                </a:solidFill>
                <a:latin typeface="Arial" panose="020B0604020202020204" pitchFamily="34" charset="0"/>
                <a:cs typeface="Arial" panose="020B0604020202020204" pitchFamily="34" charset="0"/>
              </a:rPr>
              <a:t>Annenin enfeksiyon hastalıkları: </a:t>
            </a:r>
            <a:r>
              <a:rPr lang="tr-TR" altLang="tr-TR" dirty="0">
                <a:solidFill>
                  <a:schemeClr val="tx1">
                    <a:lumMod val="65000"/>
                    <a:lumOff val="35000"/>
                  </a:schemeClr>
                </a:solidFill>
                <a:latin typeface="Arial" panose="020B0604020202020204" pitchFamily="34" charset="0"/>
                <a:cs typeface="Arial" panose="020B0604020202020204" pitchFamily="34" charset="0"/>
              </a:rPr>
              <a:t>Fetüsün büyümesi ve gelişmesi için doğum öncesi sağlıklı bir çevre oluşturmak amacıyla zaman ve kaynak ayrılsa bile </a:t>
            </a:r>
            <a:r>
              <a:rPr lang="tr-TR" altLang="tr-TR" b="1" dirty="0">
                <a:solidFill>
                  <a:schemeClr val="tx1">
                    <a:lumMod val="65000"/>
                    <a:lumOff val="35000"/>
                  </a:schemeClr>
                </a:solidFill>
                <a:latin typeface="Arial" panose="020B0604020202020204" pitchFamily="34" charset="0"/>
                <a:cs typeface="Arial" panose="020B0604020202020204" pitchFamily="34" charset="0"/>
              </a:rPr>
              <a:t>fetüsü </a:t>
            </a:r>
            <a:r>
              <a:rPr lang="tr-TR" altLang="tr-TR" b="1" dirty="0" err="1">
                <a:solidFill>
                  <a:schemeClr val="tx1">
                    <a:lumMod val="65000"/>
                    <a:lumOff val="35000"/>
                  </a:schemeClr>
                </a:solidFill>
                <a:latin typeface="Arial" panose="020B0604020202020204" pitchFamily="34" charset="0"/>
                <a:cs typeface="Arial" panose="020B0604020202020204" pitchFamily="34" charset="0"/>
              </a:rPr>
              <a:t>viral</a:t>
            </a:r>
            <a:r>
              <a:rPr lang="tr-TR" altLang="tr-TR" b="1" dirty="0">
                <a:solidFill>
                  <a:schemeClr val="tx1">
                    <a:lumMod val="65000"/>
                    <a:lumOff val="35000"/>
                  </a:schemeClr>
                </a:solidFill>
                <a:latin typeface="Arial" panose="020B0604020202020204" pitchFamily="34" charset="0"/>
                <a:cs typeface="Arial" panose="020B0604020202020204" pitchFamily="34" charset="0"/>
              </a:rPr>
              <a:t> enfeksiyonlardan kesin bir şekilde korumak </a:t>
            </a:r>
            <a:r>
              <a:rPr lang="tr-TR" altLang="tr-TR" dirty="0">
                <a:solidFill>
                  <a:schemeClr val="tx1">
                    <a:lumMod val="65000"/>
                    <a:lumOff val="35000"/>
                  </a:schemeClr>
                </a:solidFill>
                <a:latin typeface="Arial" panose="020B0604020202020204" pitchFamily="34" charset="0"/>
                <a:cs typeface="Arial" panose="020B0604020202020204" pitchFamily="34" charset="0"/>
              </a:rPr>
              <a:t>çoğu zaman mümkün olmamaktadır. </a:t>
            </a:r>
          </a:p>
          <a:p>
            <a:pPr>
              <a:buFont typeface="Wingdings" panose="05000000000000000000" pitchFamily="2" charset="2"/>
              <a:buChar char="§"/>
            </a:pPr>
            <a:r>
              <a:rPr lang="tr-TR" altLang="tr-TR" dirty="0" err="1">
                <a:solidFill>
                  <a:schemeClr val="tx1">
                    <a:lumMod val="65000"/>
                    <a:lumOff val="35000"/>
                  </a:schemeClr>
                </a:solidFill>
                <a:latin typeface="Arial" panose="020B0604020202020204" pitchFamily="34" charset="0"/>
                <a:cs typeface="Arial" panose="020B0604020202020204" pitchFamily="34" charset="0"/>
              </a:rPr>
              <a:t>Viral</a:t>
            </a:r>
            <a:r>
              <a:rPr lang="tr-TR" altLang="tr-TR" dirty="0">
                <a:solidFill>
                  <a:schemeClr val="tx1">
                    <a:lumMod val="65000"/>
                    <a:lumOff val="35000"/>
                  </a:schemeClr>
                </a:solidFill>
                <a:latin typeface="Arial" panose="020B0604020202020204" pitchFamily="34" charset="0"/>
                <a:cs typeface="Arial" panose="020B0604020202020204" pitchFamily="34" charset="0"/>
              </a:rPr>
              <a:t> hastalıklar, </a:t>
            </a:r>
            <a:r>
              <a:rPr lang="tr-TR" altLang="tr-TR" b="1" dirty="0">
                <a:solidFill>
                  <a:schemeClr val="tx1">
                    <a:lumMod val="65000"/>
                    <a:lumOff val="35000"/>
                  </a:schemeClr>
                </a:solidFill>
                <a:latin typeface="Arial" panose="020B0604020202020204" pitchFamily="34" charset="0"/>
                <a:cs typeface="Arial" panose="020B0604020202020204" pitchFamily="34" charset="0"/>
              </a:rPr>
              <a:t>hamile kadınların yaklaşık olarak %5</a:t>
            </a:r>
            <a:r>
              <a:rPr lang="ja-JP" altLang="tr-TR" b="1" dirty="0">
                <a:solidFill>
                  <a:schemeClr val="tx1">
                    <a:lumMod val="65000"/>
                    <a:lumOff val="35000"/>
                  </a:schemeClr>
                </a:solidFill>
                <a:latin typeface="Arial" panose="020B0604020202020204" pitchFamily="34" charset="0"/>
                <a:ea typeface="Meiryo" panose="020B0604030504040204" pitchFamily="34" charset="-128"/>
                <a:cs typeface="Arial" panose="020B0604020202020204" pitchFamily="34" charset="0"/>
              </a:rPr>
              <a:t>’</a:t>
            </a:r>
            <a:r>
              <a:rPr lang="tr-TR" altLang="ja-JP" b="1" dirty="0">
                <a:solidFill>
                  <a:schemeClr val="tx1">
                    <a:lumMod val="65000"/>
                    <a:lumOff val="35000"/>
                  </a:schemeClr>
                </a:solidFill>
                <a:latin typeface="Arial" panose="020B0604020202020204" pitchFamily="34" charset="0"/>
                <a:ea typeface="Meiryo" panose="020B0604030504040204" pitchFamily="34" charset="-128"/>
                <a:cs typeface="Arial" panose="020B0604020202020204" pitchFamily="34" charset="0"/>
              </a:rPr>
              <a:t>ini </a:t>
            </a:r>
            <a:r>
              <a:rPr lang="tr-TR" altLang="ja-JP" dirty="0">
                <a:solidFill>
                  <a:schemeClr val="tx1">
                    <a:lumMod val="65000"/>
                    <a:lumOff val="35000"/>
                  </a:schemeClr>
                </a:solidFill>
                <a:latin typeface="Arial" panose="020B0604020202020204" pitchFamily="34" charset="0"/>
                <a:ea typeface="Meiryo" panose="020B0604030504040204" pitchFamily="34" charset="-128"/>
                <a:cs typeface="Arial" panose="020B0604020202020204" pitchFamily="34" charset="0"/>
              </a:rPr>
              <a:t>etkilemektedir.</a:t>
            </a:r>
          </a:p>
          <a:p>
            <a:pPr>
              <a:buFont typeface="Wingdings" panose="05000000000000000000" pitchFamily="2" charset="2"/>
              <a:buChar char="§"/>
            </a:pPr>
            <a:r>
              <a:rPr lang="tr-TR" altLang="tr-TR" dirty="0">
                <a:solidFill>
                  <a:schemeClr val="tx1">
                    <a:lumMod val="65000"/>
                    <a:lumOff val="35000"/>
                  </a:schemeClr>
                </a:solidFill>
                <a:latin typeface="Arial" panose="020B0604020202020204" pitchFamily="34" charset="0"/>
                <a:cs typeface="Arial" panose="020B0604020202020204" pitchFamily="34" charset="0"/>
              </a:rPr>
              <a:t>Kadınlar </a:t>
            </a:r>
            <a:r>
              <a:rPr lang="tr-TR" altLang="tr-TR" b="1" dirty="0">
                <a:solidFill>
                  <a:schemeClr val="tx1">
                    <a:lumMod val="65000"/>
                    <a:lumOff val="35000"/>
                  </a:schemeClr>
                </a:solidFill>
                <a:latin typeface="Arial" panose="020B0604020202020204" pitchFamily="34" charset="0"/>
                <a:cs typeface="Arial" panose="020B0604020202020204" pitchFamily="34" charset="0"/>
              </a:rPr>
              <a:t>hamileyken hastalığa yakalanabilmekte ya da zaten hastayken hamile kalabilmektedir.</a:t>
            </a:r>
          </a:p>
          <a:p>
            <a:pPr>
              <a:buNone/>
            </a:pPr>
            <a:r>
              <a:rPr lang="tr-TR" altLang="tr-TR" b="1" i="1" dirty="0" err="1">
                <a:solidFill>
                  <a:schemeClr val="tx1">
                    <a:lumMod val="65000"/>
                    <a:lumOff val="35000"/>
                  </a:schemeClr>
                </a:solidFill>
                <a:latin typeface="Arial" panose="020B0604020202020204" pitchFamily="34" charset="0"/>
                <a:cs typeface="Arial" panose="020B0604020202020204" pitchFamily="34" charset="0"/>
              </a:rPr>
              <a:t>Toksoplazma</a:t>
            </a:r>
            <a:r>
              <a:rPr lang="tr-TR" altLang="tr-TR" b="1" i="1" dirty="0">
                <a:solidFill>
                  <a:schemeClr val="tx1">
                    <a:lumMod val="65000"/>
                    <a:lumOff val="35000"/>
                  </a:schemeClr>
                </a:solidFill>
                <a:latin typeface="Arial" panose="020B0604020202020204" pitchFamily="34" charset="0"/>
                <a:cs typeface="Arial" panose="020B0604020202020204" pitchFamily="34" charset="0"/>
              </a:rPr>
              <a:t>.</a:t>
            </a:r>
            <a:r>
              <a:rPr lang="tr-TR" altLang="tr-TR" b="1" dirty="0">
                <a:solidFill>
                  <a:schemeClr val="tx1">
                    <a:lumMod val="65000"/>
                    <a:lumOff val="35000"/>
                  </a:schemeClr>
                </a:solidFill>
                <a:latin typeface="Arial" panose="020B0604020202020204" pitchFamily="34" charset="0"/>
                <a:cs typeface="Arial" panose="020B0604020202020204" pitchFamily="34" charset="0"/>
              </a:rPr>
              <a:t> </a:t>
            </a:r>
            <a:r>
              <a:rPr lang="tr-TR" altLang="tr-TR" dirty="0" err="1">
                <a:solidFill>
                  <a:schemeClr val="tx1">
                    <a:lumMod val="65000"/>
                    <a:lumOff val="35000"/>
                  </a:schemeClr>
                </a:solidFill>
                <a:latin typeface="Arial" panose="020B0604020202020204" pitchFamily="34" charset="0"/>
                <a:cs typeface="Arial" panose="020B0604020202020204" pitchFamily="34" charset="0"/>
              </a:rPr>
              <a:t>Toksoplazma</a:t>
            </a:r>
            <a:r>
              <a:rPr lang="tr-TR" altLang="tr-TR" dirty="0">
                <a:solidFill>
                  <a:schemeClr val="tx1">
                    <a:lumMod val="65000"/>
                    <a:lumOff val="35000"/>
                  </a:schemeClr>
                </a:solidFill>
                <a:latin typeface="Arial" panose="020B0604020202020204" pitchFamily="34" charset="0"/>
                <a:cs typeface="Arial" panose="020B0604020202020204" pitchFamily="34" charset="0"/>
              </a:rPr>
              <a:t> </a:t>
            </a:r>
            <a:r>
              <a:rPr lang="tr-TR" altLang="tr-TR" dirty="0" err="1">
                <a:solidFill>
                  <a:schemeClr val="tx1">
                    <a:lumMod val="65000"/>
                    <a:lumOff val="35000"/>
                  </a:schemeClr>
                </a:solidFill>
                <a:latin typeface="Arial" panose="020B0604020202020204" pitchFamily="34" charset="0"/>
                <a:cs typeface="Arial" panose="020B0604020202020204" pitchFamily="34" charset="0"/>
              </a:rPr>
              <a:t>gondii</a:t>
            </a:r>
            <a:r>
              <a:rPr lang="tr-TR" altLang="tr-TR" dirty="0">
                <a:solidFill>
                  <a:schemeClr val="tx1">
                    <a:lumMod val="65000"/>
                    <a:lumOff val="35000"/>
                  </a:schemeClr>
                </a:solidFill>
                <a:latin typeface="Arial" panose="020B0604020202020204" pitchFamily="34" charset="0"/>
                <a:cs typeface="Arial" panose="020B0604020202020204" pitchFamily="34" charset="0"/>
              </a:rPr>
              <a:t>, </a:t>
            </a:r>
            <a:r>
              <a:rPr lang="tr-TR" altLang="tr-TR" b="1" dirty="0">
                <a:solidFill>
                  <a:schemeClr val="tx1">
                    <a:lumMod val="65000"/>
                    <a:lumOff val="35000"/>
                  </a:schemeClr>
                </a:solidFill>
                <a:latin typeface="Arial" panose="020B0604020202020204" pitchFamily="34" charset="0"/>
                <a:cs typeface="Arial" panose="020B0604020202020204" pitchFamily="34" charset="0"/>
              </a:rPr>
              <a:t>yetişkinlikte belirti vermeyen ancak gelişen fetüste yıkıcı etkileri </a:t>
            </a:r>
            <a:r>
              <a:rPr lang="tr-TR" altLang="tr-TR" dirty="0">
                <a:solidFill>
                  <a:schemeClr val="tx1">
                    <a:lumMod val="65000"/>
                    <a:lumOff val="35000"/>
                  </a:schemeClr>
                </a:solidFill>
                <a:latin typeface="Arial" panose="020B0604020202020204" pitchFamily="34" charset="0"/>
                <a:cs typeface="Arial" panose="020B0604020202020204" pitchFamily="34" charset="0"/>
              </a:rPr>
              <a:t>olan </a:t>
            </a:r>
            <a:r>
              <a:rPr lang="tr-TR" altLang="tr-TR" dirty="0" err="1">
                <a:solidFill>
                  <a:schemeClr val="tx1">
                    <a:lumMod val="65000"/>
                    <a:lumOff val="35000"/>
                  </a:schemeClr>
                </a:solidFill>
                <a:latin typeface="Arial" panose="020B0604020202020204" pitchFamily="34" charset="0"/>
                <a:cs typeface="Arial" panose="020B0604020202020204" pitchFamily="34" charset="0"/>
              </a:rPr>
              <a:t>toksoplazma</a:t>
            </a:r>
            <a:r>
              <a:rPr lang="tr-TR" altLang="tr-TR" dirty="0">
                <a:solidFill>
                  <a:schemeClr val="tx1">
                    <a:lumMod val="65000"/>
                    <a:lumOff val="35000"/>
                  </a:schemeClr>
                </a:solidFill>
                <a:latin typeface="Arial" panose="020B0604020202020204" pitchFamily="34" charset="0"/>
                <a:cs typeface="Arial" panose="020B0604020202020204" pitchFamily="34" charset="0"/>
              </a:rPr>
              <a:t> hastalığına yol açan oldukça yaygın bir parazittir. </a:t>
            </a:r>
          </a:p>
          <a:p>
            <a:pPr>
              <a:buFont typeface="Wingdings" panose="05000000000000000000" pitchFamily="2" charset="2"/>
              <a:buChar char="§"/>
            </a:pPr>
            <a:r>
              <a:rPr lang="tr-TR" altLang="tr-TR" dirty="0">
                <a:solidFill>
                  <a:schemeClr val="tx1">
                    <a:lumMod val="65000"/>
                    <a:lumOff val="35000"/>
                  </a:schemeClr>
                </a:solidFill>
                <a:latin typeface="Arial" panose="020B0604020202020204" pitchFamily="34" charset="0"/>
                <a:cs typeface="Arial" panose="020B0604020202020204" pitchFamily="34" charset="0"/>
              </a:rPr>
              <a:t>Hastalık yetişkinlere </a:t>
            </a:r>
            <a:r>
              <a:rPr lang="tr-TR" altLang="tr-TR" b="1" dirty="0">
                <a:solidFill>
                  <a:schemeClr val="tx1">
                    <a:lumMod val="65000"/>
                    <a:lumOff val="35000"/>
                  </a:schemeClr>
                </a:solidFill>
                <a:latin typeface="Arial" panose="020B0604020202020204" pitchFamily="34" charset="0"/>
                <a:cs typeface="Arial" panose="020B0604020202020204" pitchFamily="34" charset="0"/>
              </a:rPr>
              <a:t>çiğ yumurta ve et aracılığıyla ya da hayvan dışkısıyla </a:t>
            </a:r>
            <a:r>
              <a:rPr lang="tr-TR" altLang="tr-TR" dirty="0">
                <a:solidFill>
                  <a:schemeClr val="tx1">
                    <a:lumMod val="65000"/>
                    <a:lumOff val="35000"/>
                  </a:schemeClr>
                </a:solidFill>
                <a:latin typeface="Arial" panose="020B0604020202020204" pitchFamily="34" charset="0"/>
                <a:cs typeface="Arial" panose="020B0604020202020204" pitchFamily="34" charset="0"/>
              </a:rPr>
              <a:t>temasla geçebilmektedir. </a:t>
            </a:r>
          </a:p>
          <a:p>
            <a:pPr>
              <a:buFont typeface="Wingdings" panose="05000000000000000000" pitchFamily="2" charset="2"/>
              <a:buChar char="§"/>
            </a:pPr>
            <a:r>
              <a:rPr lang="tr-TR" altLang="tr-TR" b="1" dirty="0">
                <a:solidFill>
                  <a:schemeClr val="tx1">
                    <a:lumMod val="65000"/>
                    <a:lumOff val="35000"/>
                  </a:schemeClr>
                </a:solidFill>
                <a:latin typeface="Arial" panose="020B0604020202020204" pitchFamily="34" charset="0"/>
                <a:cs typeface="Arial" panose="020B0604020202020204" pitchFamily="34" charset="0"/>
              </a:rPr>
              <a:t>Fetüs hamileliğin ilk üç ayında </a:t>
            </a:r>
            <a:r>
              <a:rPr lang="tr-TR" altLang="tr-TR" dirty="0">
                <a:solidFill>
                  <a:schemeClr val="tx1">
                    <a:lumMod val="65000"/>
                    <a:lumOff val="35000"/>
                  </a:schemeClr>
                </a:solidFill>
                <a:latin typeface="Arial" panose="020B0604020202020204" pitchFamily="34" charset="0"/>
                <a:cs typeface="Arial" panose="020B0604020202020204" pitchFamily="34" charset="0"/>
              </a:rPr>
              <a:t>bu enfeksiyonla karşılaştığında, son üç ayında karşılaşmaya göre </a:t>
            </a:r>
            <a:r>
              <a:rPr lang="tr-TR" altLang="tr-TR" b="1" dirty="0">
                <a:solidFill>
                  <a:schemeClr val="tx1">
                    <a:lumMod val="65000"/>
                    <a:lumOff val="35000"/>
                  </a:schemeClr>
                </a:solidFill>
                <a:latin typeface="Arial" panose="020B0604020202020204" pitchFamily="34" charset="0"/>
                <a:cs typeface="Arial" panose="020B0604020202020204" pitchFamily="34" charset="0"/>
              </a:rPr>
              <a:t>olumsuz sonuçlar daha ağır </a:t>
            </a:r>
            <a:r>
              <a:rPr lang="tr-TR" altLang="tr-TR" dirty="0">
                <a:solidFill>
                  <a:schemeClr val="tx1">
                    <a:lumMod val="65000"/>
                    <a:lumOff val="35000"/>
                  </a:schemeClr>
                </a:solidFill>
                <a:latin typeface="Arial" panose="020B0604020202020204" pitchFamily="34" charset="0"/>
                <a:cs typeface="Arial" panose="020B0604020202020204" pitchFamily="34" charset="0"/>
              </a:rPr>
              <a:t>ortaya çıkmaktadır. </a:t>
            </a:r>
          </a:p>
          <a:p>
            <a:endParaRPr lang="tr-TR" dirty="0"/>
          </a:p>
        </p:txBody>
      </p:sp>
    </p:spTree>
    <p:extLst>
      <p:ext uri="{BB962C8B-B14F-4D97-AF65-F5344CB8AC3E}">
        <p14:creationId xmlns:p14="http://schemas.microsoft.com/office/powerpoint/2010/main" val="99255137"/>
      </p:ext>
    </p:extLst>
  </p:cSld>
  <p:clrMapOvr>
    <a:masterClrMapping/>
  </p:clrMapOvr>
  <p:transition spd="slow">
    <p:fade/>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748AAF2D-1D03-4E64-AEC9-01771E4CB9EF}"/>
              </a:ext>
            </a:extLst>
          </p:cNvPr>
          <p:cNvSpPr>
            <a:spLocks noGrp="1"/>
          </p:cNvSpPr>
          <p:nvPr>
            <p:ph sz="quarter" idx="10"/>
          </p:nvPr>
        </p:nvSpPr>
        <p:spPr/>
        <p:txBody>
          <a:bodyPr/>
          <a:lstStyle/>
          <a:p>
            <a:pPr>
              <a:buNone/>
            </a:pPr>
            <a:r>
              <a:rPr lang="tr-TR" altLang="tr-TR" b="1" dirty="0" err="1">
                <a:solidFill>
                  <a:schemeClr val="bg2"/>
                </a:solidFill>
              </a:rPr>
              <a:t>Rubella</a:t>
            </a:r>
            <a:r>
              <a:rPr lang="tr-TR" altLang="tr-TR" b="1" dirty="0">
                <a:solidFill>
                  <a:schemeClr val="bg2"/>
                </a:solidFill>
              </a:rPr>
              <a:t>: </a:t>
            </a:r>
            <a:r>
              <a:rPr lang="tr-TR" altLang="tr-TR" b="1" dirty="0">
                <a:solidFill>
                  <a:schemeClr val="tx1">
                    <a:lumMod val="65000"/>
                    <a:lumOff val="35000"/>
                  </a:schemeClr>
                </a:solidFill>
              </a:rPr>
              <a:t>Fetüsü etkileyen ama annede sadece hafif ateş ve kaşıntıya neden olan </a:t>
            </a:r>
            <a:r>
              <a:rPr lang="tr-TR" altLang="tr-TR" b="1" dirty="0" err="1">
                <a:solidFill>
                  <a:schemeClr val="tx1">
                    <a:lumMod val="65000"/>
                    <a:lumOff val="35000"/>
                  </a:schemeClr>
                </a:solidFill>
              </a:rPr>
              <a:t>viral</a:t>
            </a:r>
            <a:r>
              <a:rPr lang="tr-TR" altLang="tr-TR" b="1" dirty="0">
                <a:solidFill>
                  <a:schemeClr val="tx1">
                    <a:lumMod val="65000"/>
                    <a:lumOff val="35000"/>
                  </a:schemeClr>
                </a:solidFill>
              </a:rPr>
              <a:t> </a:t>
            </a:r>
            <a:r>
              <a:rPr lang="tr-TR" altLang="tr-TR" dirty="0">
                <a:solidFill>
                  <a:schemeClr val="tx1">
                    <a:lumMod val="65000"/>
                    <a:lumOff val="35000"/>
                  </a:schemeClr>
                </a:solidFill>
              </a:rPr>
              <a:t>bir hastalıktır. </a:t>
            </a:r>
          </a:p>
          <a:p>
            <a:pPr marL="285750" indent="-285750">
              <a:buFont typeface="Wingdings" panose="05000000000000000000" pitchFamily="2" charset="2"/>
              <a:buChar char="§"/>
            </a:pPr>
            <a:r>
              <a:rPr lang="tr-TR" altLang="tr-TR" b="1" dirty="0">
                <a:solidFill>
                  <a:schemeClr val="tx1">
                    <a:lumMod val="65000"/>
                    <a:lumOff val="35000"/>
                  </a:schemeClr>
                </a:solidFill>
              </a:rPr>
              <a:t>Alman kızamığı </a:t>
            </a:r>
            <a:r>
              <a:rPr lang="tr-TR" altLang="tr-TR" dirty="0">
                <a:solidFill>
                  <a:schemeClr val="tx1">
                    <a:lumMod val="65000"/>
                    <a:lumOff val="35000"/>
                  </a:schemeClr>
                </a:solidFill>
              </a:rPr>
              <a:t>olarak ta bilinen </a:t>
            </a:r>
            <a:r>
              <a:rPr lang="tr-TR" altLang="tr-TR" dirty="0" err="1">
                <a:solidFill>
                  <a:schemeClr val="tx1">
                    <a:lumMod val="65000"/>
                    <a:lumOff val="35000"/>
                  </a:schemeClr>
                </a:solidFill>
              </a:rPr>
              <a:t>rubella</a:t>
            </a:r>
            <a:r>
              <a:rPr lang="tr-TR" altLang="tr-TR" dirty="0">
                <a:solidFill>
                  <a:schemeClr val="tx1">
                    <a:lumMod val="65000"/>
                    <a:lumOff val="35000"/>
                  </a:schemeClr>
                </a:solidFill>
              </a:rPr>
              <a:t>, </a:t>
            </a:r>
            <a:r>
              <a:rPr lang="tr-TR" altLang="tr-TR" b="1" dirty="0" err="1">
                <a:solidFill>
                  <a:schemeClr val="tx1">
                    <a:lumMod val="65000"/>
                    <a:lumOff val="35000"/>
                  </a:schemeClr>
                </a:solidFill>
              </a:rPr>
              <a:t>plesentayı</a:t>
            </a:r>
            <a:r>
              <a:rPr lang="tr-TR" altLang="tr-TR" b="1" dirty="0">
                <a:solidFill>
                  <a:schemeClr val="tx1">
                    <a:lumMod val="65000"/>
                    <a:lumOff val="35000"/>
                  </a:schemeClr>
                </a:solidFill>
              </a:rPr>
              <a:t> geçebilen </a:t>
            </a:r>
            <a:r>
              <a:rPr lang="tr-TR" altLang="tr-TR" dirty="0">
                <a:solidFill>
                  <a:schemeClr val="tx1">
                    <a:lumMod val="65000"/>
                    <a:lumOff val="35000"/>
                  </a:schemeClr>
                </a:solidFill>
              </a:rPr>
              <a:t>bir enfeksiyondur. </a:t>
            </a:r>
          </a:p>
          <a:p>
            <a:pPr marL="285750" indent="-285750">
              <a:buFont typeface="Wingdings" panose="05000000000000000000" pitchFamily="2" charset="2"/>
              <a:buChar char="§"/>
            </a:pPr>
            <a:r>
              <a:rPr lang="tr-TR" altLang="tr-TR" dirty="0" err="1">
                <a:solidFill>
                  <a:schemeClr val="tx1">
                    <a:lumMod val="65000"/>
                    <a:lumOff val="35000"/>
                  </a:schemeClr>
                </a:solidFill>
              </a:rPr>
              <a:t>Rubella</a:t>
            </a:r>
            <a:r>
              <a:rPr lang="tr-TR" altLang="tr-TR" dirty="0">
                <a:solidFill>
                  <a:schemeClr val="tx1">
                    <a:lumMod val="65000"/>
                    <a:lumOff val="35000"/>
                  </a:schemeClr>
                </a:solidFill>
              </a:rPr>
              <a:t> enfeksiyonu alan annelerin bebeklerinde görülen sağlık sorunları arasında </a:t>
            </a:r>
            <a:r>
              <a:rPr lang="tr-TR" altLang="tr-TR" b="1" dirty="0">
                <a:solidFill>
                  <a:schemeClr val="tx1">
                    <a:lumMod val="65000"/>
                    <a:lumOff val="35000"/>
                  </a:schemeClr>
                </a:solidFill>
              </a:rPr>
              <a:t>doğuştan kalp hastalıkları, katarakt, retinada problemler, doğuştan sağırlık </a:t>
            </a:r>
            <a:r>
              <a:rPr lang="tr-TR" altLang="tr-TR" dirty="0">
                <a:solidFill>
                  <a:schemeClr val="tx1">
                    <a:lumMod val="65000"/>
                    <a:lumOff val="35000"/>
                  </a:schemeClr>
                </a:solidFill>
              </a:rPr>
              <a:t>bulunmakta ve bu bebekler aynı zamanda </a:t>
            </a:r>
            <a:r>
              <a:rPr lang="tr-TR" altLang="tr-TR" b="1" dirty="0" err="1">
                <a:solidFill>
                  <a:schemeClr val="tx1">
                    <a:lumMod val="65000"/>
                    <a:lumOff val="35000"/>
                  </a:schemeClr>
                </a:solidFill>
              </a:rPr>
              <a:t>serebral</a:t>
            </a:r>
            <a:r>
              <a:rPr lang="tr-TR" altLang="tr-TR" b="1" dirty="0">
                <a:solidFill>
                  <a:schemeClr val="tx1">
                    <a:lumMod val="65000"/>
                    <a:lumOff val="35000"/>
                  </a:schemeClr>
                </a:solidFill>
              </a:rPr>
              <a:t> </a:t>
            </a:r>
            <a:r>
              <a:rPr lang="tr-TR" altLang="tr-TR" b="1" dirty="0" err="1">
                <a:solidFill>
                  <a:schemeClr val="tx1">
                    <a:lumMod val="65000"/>
                    <a:lumOff val="35000"/>
                  </a:schemeClr>
                </a:solidFill>
              </a:rPr>
              <a:t>palsi</a:t>
            </a:r>
            <a:r>
              <a:rPr lang="tr-TR" altLang="tr-TR" b="1" dirty="0">
                <a:solidFill>
                  <a:schemeClr val="tx1">
                    <a:lumMod val="65000"/>
                    <a:lumOff val="35000"/>
                  </a:schemeClr>
                </a:solidFill>
              </a:rPr>
              <a:t> riski </a:t>
            </a:r>
            <a:r>
              <a:rPr lang="tr-TR" altLang="tr-TR" dirty="0">
                <a:solidFill>
                  <a:schemeClr val="tx1">
                    <a:lumMod val="65000"/>
                    <a:lumOff val="35000"/>
                  </a:schemeClr>
                </a:solidFill>
              </a:rPr>
              <a:t>taşımaktadır.</a:t>
            </a:r>
          </a:p>
          <a:p>
            <a:endParaRPr lang="tr-TR" dirty="0"/>
          </a:p>
        </p:txBody>
      </p:sp>
    </p:spTree>
    <p:extLst>
      <p:ext uri="{BB962C8B-B14F-4D97-AF65-F5344CB8AC3E}">
        <p14:creationId xmlns:p14="http://schemas.microsoft.com/office/powerpoint/2010/main" val="2569893387"/>
      </p:ext>
    </p:extLst>
  </p:cSld>
  <p:clrMapOvr>
    <a:masterClrMapping/>
  </p:clrMapOvr>
  <p:transition spd="slow">
    <p:fade/>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A18DC866-D70D-40EA-8A16-9159103D076C}"/>
              </a:ext>
            </a:extLst>
          </p:cNvPr>
          <p:cNvSpPr>
            <a:spLocks noGrp="1"/>
          </p:cNvSpPr>
          <p:nvPr>
            <p:ph type="title"/>
          </p:nvPr>
        </p:nvSpPr>
        <p:spPr>
          <a:xfrm>
            <a:off x="955677" y="567518"/>
            <a:ext cx="7707862" cy="488024"/>
          </a:xfrm>
        </p:spPr>
        <p:txBody>
          <a:bodyPr/>
          <a:lstStyle/>
          <a:p>
            <a:r>
              <a:rPr lang="tr-TR" altLang="tr-TR" b="1" dirty="0">
                <a:latin typeface="Arial" panose="020B0604020202020204" pitchFamily="34" charset="0"/>
                <a:cs typeface="Arial" panose="020B0604020202020204" pitchFamily="34" charset="0"/>
              </a:rPr>
              <a:t>3. Madde kullanımı</a:t>
            </a:r>
            <a:br>
              <a:rPr lang="tr-TR" altLang="tr-TR" b="1" dirty="0">
                <a:latin typeface="Arial" panose="020B0604020202020204" pitchFamily="34" charset="0"/>
                <a:cs typeface="Arial" panose="020B0604020202020204" pitchFamily="34" charset="0"/>
              </a:rPr>
            </a:br>
            <a:endParaRPr lang="tr-TR" b="1" dirty="0"/>
          </a:p>
        </p:txBody>
      </p:sp>
      <p:sp>
        <p:nvSpPr>
          <p:cNvPr id="3" name="İçerik Yer Tutucusu 2">
            <a:extLst>
              <a:ext uri="{FF2B5EF4-FFF2-40B4-BE49-F238E27FC236}">
                <a16:creationId xmlns:a16="http://schemas.microsoft.com/office/drawing/2014/main" id="{7A9A776B-F93B-4BE6-B722-34BA5BD94ADF}"/>
              </a:ext>
            </a:extLst>
          </p:cNvPr>
          <p:cNvSpPr>
            <a:spLocks noGrp="1"/>
          </p:cNvSpPr>
          <p:nvPr>
            <p:ph sz="quarter" idx="10"/>
          </p:nvPr>
        </p:nvSpPr>
        <p:spPr>
          <a:xfrm>
            <a:off x="955677" y="811530"/>
            <a:ext cx="7700963" cy="4514850"/>
          </a:xfrm>
        </p:spPr>
        <p:txBody>
          <a:bodyPr>
            <a:normAutofit/>
          </a:bodyPr>
          <a:lstStyle/>
          <a:p>
            <a:pPr marL="0" indent="0">
              <a:buNone/>
            </a:pPr>
            <a:r>
              <a:rPr lang="tr-TR" altLang="tr-TR" sz="1900" b="1" dirty="0">
                <a:solidFill>
                  <a:schemeClr val="bg2"/>
                </a:solidFill>
                <a:latin typeface="Arial" panose="020B0604020202020204" pitchFamily="34" charset="0"/>
                <a:cs typeface="Arial" panose="020B0604020202020204" pitchFamily="34" charset="0"/>
              </a:rPr>
              <a:t>Sigara: </a:t>
            </a:r>
            <a:r>
              <a:rPr lang="tr-TR" altLang="tr-TR" sz="1900" dirty="0">
                <a:solidFill>
                  <a:schemeClr val="tx1">
                    <a:lumMod val="65000"/>
                    <a:lumOff val="35000"/>
                  </a:schemeClr>
                </a:solidFill>
                <a:latin typeface="Arial" panose="020B0604020202020204" pitchFamily="34" charset="0"/>
                <a:cs typeface="Arial" panose="020B0604020202020204" pitchFamily="34" charset="0"/>
              </a:rPr>
              <a:t>Doğum öncesinde annenin sigara içmesi, bebekte bir dizi problem yaşanması açısından önemli bir risk faktörüdür.</a:t>
            </a:r>
            <a:r>
              <a:rPr lang="tr-TR" altLang="tr-TR" sz="1900" b="1" dirty="0">
                <a:solidFill>
                  <a:schemeClr val="tx1">
                    <a:lumMod val="65000"/>
                    <a:lumOff val="35000"/>
                  </a:schemeClr>
                </a:solidFill>
                <a:latin typeface="Arial" panose="020B0604020202020204" pitchFamily="34" charset="0"/>
                <a:cs typeface="Arial" panose="020B0604020202020204" pitchFamily="34" charset="0"/>
              </a:rPr>
              <a:t> Bu riskler; </a:t>
            </a:r>
            <a:r>
              <a:rPr lang="tr-TR" altLang="tr-TR" sz="1900" b="1" dirty="0" err="1">
                <a:solidFill>
                  <a:schemeClr val="tx1">
                    <a:lumMod val="65000"/>
                    <a:lumOff val="35000"/>
                  </a:schemeClr>
                </a:solidFill>
                <a:latin typeface="Arial" panose="020B0604020202020204" pitchFamily="34" charset="0"/>
                <a:cs typeface="Arial" panose="020B0604020202020204" pitchFamily="34" charset="0"/>
              </a:rPr>
              <a:t>antisosyal</a:t>
            </a:r>
            <a:r>
              <a:rPr lang="tr-TR" altLang="tr-TR" sz="1900" b="1" dirty="0">
                <a:solidFill>
                  <a:schemeClr val="tx1">
                    <a:lumMod val="65000"/>
                    <a:lumOff val="35000"/>
                  </a:schemeClr>
                </a:solidFill>
                <a:latin typeface="Arial" panose="020B0604020202020204" pitchFamily="34" charset="0"/>
                <a:cs typeface="Arial" panose="020B0604020202020204" pitchFamily="34" charset="0"/>
              </a:rPr>
              <a:t> sonuçları, erkeklerde daha düşük zeka puanını, erkek ve kadın yetişkinlerde yasa dışı madde kullanımı nedeniyle tutuklanma ve cezaevinde kalmayı ve dikkat eksikliği/</a:t>
            </a:r>
            <a:r>
              <a:rPr lang="tr-TR" altLang="tr-TR" sz="1900" b="1" dirty="0" err="1">
                <a:solidFill>
                  <a:schemeClr val="tx1">
                    <a:lumMod val="65000"/>
                    <a:lumOff val="35000"/>
                  </a:schemeClr>
                </a:solidFill>
                <a:latin typeface="Arial" panose="020B0604020202020204" pitchFamily="34" charset="0"/>
                <a:cs typeface="Arial" panose="020B0604020202020204" pitchFamily="34" charset="0"/>
              </a:rPr>
              <a:t>hiperaktivite</a:t>
            </a:r>
            <a:r>
              <a:rPr lang="tr-TR" altLang="tr-TR" sz="1900" b="1" dirty="0">
                <a:solidFill>
                  <a:schemeClr val="tx1">
                    <a:lumMod val="65000"/>
                    <a:lumOff val="35000"/>
                  </a:schemeClr>
                </a:solidFill>
                <a:latin typeface="Arial" panose="020B0604020202020204" pitchFamily="34" charset="0"/>
                <a:cs typeface="Arial" panose="020B0604020202020204" pitchFamily="34" charset="0"/>
              </a:rPr>
              <a:t> bozukluğunu </a:t>
            </a:r>
            <a:r>
              <a:rPr lang="tr-TR" altLang="tr-TR" sz="1900" dirty="0">
                <a:solidFill>
                  <a:schemeClr val="tx1">
                    <a:lumMod val="65000"/>
                    <a:lumOff val="35000"/>
                  </a:schemeClr>
                </a:solidFill>
                <a:latin typeface="Arial" panose="020B0604020202020204" pitchFamily="34" charset="0"/>
                <a:cs typeface="Arial" panose="020B0604020202020204" pitchFamily="34" charset="0"/>
              </a:rPr>
              <a:t>içermektedir. </a:t>
            </a:r>
          </a:p>
          <a:p>
            <a:pPr marL="0" indent="0">
              <a:buNone/>
            </a:pPr>
            <a:r>
              <a:rPr lang="tr-TR" altLang="tr-TR" sz="1900" b="1" dirty="0">
                <a:solidFill>
                  <a:schemeClr val="bg2"/>
                </a:solidFill>
                <a:latin typeface="Arial" panose="020B0604020202020204" pitchFamily="34" charset="0"/>
                <a:cs typeface="Arial" panose="020B0604020202020204" pitchFamily="34" charset="0"/>
              </a:rPr>
              <a:t>Alkol: </a:t>
            </a:r>
            <a:r>
              <a:rPr lang="tr-TR" altLang="tr-TR" sz="1900" dirty="0">
                <a:solidFill>
                  <a:schemeClr val="tx1">
                    <a:lumMod val="65000"/>
                    <a:lumOff val="35000"/>
                  </a:schemeClr>
                </a:solidFill>
                <a:latin typeface="Arial" panose="020B0604020202020204" pitchFamily="34" charset="0"/>
                <a:cs typeface="Arial" panose="020B0604020202020204" pitchFamily="34" charset="0"/>
              </a:rPr>
              <a:t>Alkol, gelişen fetüse zarar verebilen ve çok yaygın kullanılan yasal bir </a:t>
            </a:r>
            <a:r>
              <a:rPr lang="tr-TR" altLang="tr-TR" sz="1900" dirty="0" err="1">
                <a:solidFill>
                  <a:schemeClr val="tx1">
                    <a:lumMod val="65000"/>
                    <a:lumOff val="35000"/>
                  </a:schemeClr>
                </a:solidFill>
                <a:latin typeface="Arial" panose="020B0604020202020204" pitchFamily="34" charset="0"/>
                <a:cs typeface="Arial" panose="020B0604020202020204" pitchFamily="34" charset="0"/>
              </a:rPr>
              <a:t>teratojendir</a:t>
            </a:r>
            <a:r>
              <a:rPr lang="tr-TR" altLang="tr-TR" sz="1900" dirty="0">
                <a:solidFill>
                  <a:schemeClr val="tx1">
                    <a:lumMod val="65000"/>
                    <a:lumOff val="35000"/>
                  </a:schemeClr>
                </a:solidFill>
                <a:latin typeface="Arial" panose="020B0604020202020204" pitchFamily="34" charset="0"/>
                <a:cs typeface="Arial" panose="020B0604020202020204" pitchFamily="34" charset="0"/>
              </a:rPr>
              <a:t>. Hamile kadın </a:t>
            </a:r>
            <a:r>
              <a:rPr lang="tr-TR" altLang="tr-TR" sz="1900" b="1" dirty="0">
                <a:solidFill>
                  <a:schemeClr val="tx1">
                    <a:lumMod val="65000"/>
                    <a:lumOff val="35000"/>
                  </a:schemeClr>
                </a:solidFill>
                <a:latin typeface="Arial" panose="020B0604020202020204" pitchFamily="34" charset="0"/>
                <a:cs typeface="Arial" panose="020B0604020202020204" pitchFamily="34" charset="0"/>
              </a:rPr>
              <a:t>ne kadar çok alkol tüketirse, anomalili bebek dünyaya getirme riski de o kadar </a:t>
            </a:r>
            <a:r>
              <a:rPr lang="tr-TR" altLang="tr-TR" sz="1900" dirty="0">
                <a:solidFill>
                  <a:schemeClr val="tx1">
                    <a:lumMod val="65000"/>
                    <a:lumOff val="35000"/>
                  </a:schemeClr>
                </a:solidFill>
                <a:latin typeface="Arial" panose="020B0604020202020204" pitchFamily="34" charset="0"/>
                <a:cs typeface="Arial" panose="020B0604020202020204" pitchFamily="34" charset="0"/>
              </a:rPr>
              <a:t>büyümektedir. </a:t>
            </a:r>
          </a:p>
          <a:p>
            <a:pPr>
              <a:buFont typeface="Wingdings" panose="05000000000000000000" pitchFamily="2" charset="2"/>
              <a:buChar char="§"/>
            </a:pPr>
            <a:r>
              <a:rPr lang="tr-TR" altLang="tr-TR" sz="1900" dirty="0">
                <a:solidFill>
                  <a:schemeClr val="tx1">
                    <a:lumMod val="65000"/>
                    <a:lumOff val="35000"/>
                  </a:schemeClr>
                </a:solidFill>
                <a:latin typeface="Arial" panose="020B0604020202020204" pitchFamily="34" charset="0"/>
                <a:cs typeface="Arial" panose="020B0604020202020204" pitchFamily="34" charset="0"/>
              </a:rPr>
              <a:t>Alkolün </a:t>
            </a:r>
            <a:r>
              <a:rPr lang="tr-TR" altLang="tr-TR" sz="1900" dirty="0" err="1">
                <a:solidFill>
                  <a:schemeClr val="tx1">
                    <a:lumMod val="65000"/>
                    <a:lumOff val="35000"/>
                  </a:schemeClr>
                </a:solidFill>
                <a:latin typeface="Arial" panose="020B0604020202020204" pitchFamily="34" charset="0"/>
                <a:cs typeface="Arial" panose="020B0604020202020204" pitchFamily="34" charset="0"/>
              </a:rPr>
              <a:t>plesantayı</a:t>
            </a:r>
            <a:r>
              <a:rPr lang="tr-TR" altLang="tr-TR" sz="1900" dirty="0">
                <a:solidFill>
                  <a:schemeClr val="tx1">
                    <a:lumMod val="65000"/>
                    <a:lumOff val="35000"/>
                  </a:schemeClr>
                </a:solidFill>
                <a:latin typeface="Arial" panose="020B0604020202020204" pitchFamily="34" charset="0"/>
                <a:cs typeface="Arial" panose="020B0604020202020204" pitchFamily="34" charset="0"/>
              </a:rPr>
              <a:t> geçtiği ve fetüse zarar verdiği çok açıkken, </a:t>
            </a:r>
            <a:r>
              <a:rPr lang="tr-TR" altLang="tr-TR" sz="1900" b="1" dirty="0">
                <a:solidFill>
                  <a:schemeClr val="tx1">
                    <a:lumMod val="65000"/>
                    <a:lumOff val="35000"/>
                  </a:schemeClr>
                </a:solidFill>
                <a:latin typeface="Arial" panose="020B0604020202020204" pitchFamily="34" charset="0"/>
                <a:cs typeface="Arial" panose="020B0604020202020204" pitchFamily="34" charset="0"/>
              </a:rPr>
              <a:t>ne kadar alkolün fetüse daha fazla zarar verdiği açıklık </a:t>
            </a:r>
            <a:r>
              <a:rPr lang="tr-TR" altLang="tr-TR" sz="1900" dirty="0">
                <a:solidFill>
                  <a:schemeClr val="tx1">
                    <a:lumMod val="65000"/>
                    <a:lumOff val="35000"/>
                  </a:schemeClr>
                </a:solidFill>
                <a:latin typeface="Arial" panose="020B0604020202020204" pitchFamily="34" charset="0"/>
                <a:cs typeface="Arial" panose="020B0604020202020204" pitchFamily="34" charset="0"/>
              </a:rPr>
              <a:t>kazanmamıştır. </a:t>
            </a:r>
          </a:p>
          <a:p>
            <a:endParaRPr lang="tr-TR" dirty="0"/>
          </a:p>
        </p:txBody>
      </p:sp>
    </p:spTree>
    <p:extLst>
      <p:ext uri="{BB962C8B-B14F-4D97-AF65-F5344CB8AC3E}">
        <p14:creationId xmlns:p14="http://schemas.microsoft.com/office/powerpoint/2010/main" val="3648179330"/>
      </p:ext>
    </p:extLst>
  </p:cSld>
  <p:clrMapOvr>
    <a:masterClrMapping/>
  </p:clrMapOvr>
  <p:transition spd="slow">
    <p:fade/>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2D91BF3F-04CE-4D65-AD63-2C9598BDBC9B}"/>
              </a:ext>
            </a:extLst>
          </p:cNvPr>
          <p:cNvSpPr>
            <a:spLocks noGrp="1"/>
          </p:cNvSpPr>
          <p:nvPr>
            <p:ph sz="quarter" idx="10"/>
          </p:nvPr>
        </p:nvSpPr>
        <p:spPr/>
        <p:txBody>
          <a:bodyPr/>
          <a:lstStyle/>
          <a:p>
            <a:pPr marL="0" indent="0">
              <a:buNone/>
            </a:pPr>
            <a:r>
              <a:rPr lang="tr-TR" altLang="tr-TR" b="1" dirty="0">
                <a:solidFill>
                  <a:schemeClr val="bg2"/>
                </a:solidFill>
                <a:latin typeface="Arial" panose="020B0604020202020204" pitchFamily="34" charset="0"/>
                <a:cs typeface="Arial" panose="020B0604020202020204" pitchFamily="34" charset="0"/>
              </a:rPr>
              <a:t>Uyuşturucular: </a:t>
            </a:r>
            <a:r>
              <a:rPr lang="tr-TR" altLang="tr-TR" dirty="0">
                <a:solidFill>
                  <a:schemeClr val="tx1">
                    <a:lumMod val="65000"/>
                    <a:lumOff val="35000"/>
                  </a:schemeClr>
                </a:solidFill>
                <a:latin typeface="Arial" panose="020B0604020202020204" pitchFamily="34" charset="0"/>
                <a:cs typeface="Arial" panose="020B0604020202020204" pitchFamily="34" charset="0"/>
              </a:rPr>
              <a:t>Amerika</a:t>
            </a:r>
            <a:r>
              <a:rPr lang="ja-JP" altLang="tr-TR" dirty="0">
                <a:solidFill>
                  <a:schemeClr val="tx1">
                    <a:lumMod val="65000"/>
                    <a:lumOff val="35000"/>
                  </a:schemeClr>
                </a:solidFill>
                <a:latin typeface="Arial" panose="020B0604020202020204" pitchFamily="34" charset="0"/>
                <a:ea typeface="Meiryo" panose="020B0604030504040204" pitchFamily="34" charset="-128"/>
                <a:cs typeface="Arial" panose="020B0604020202020204" pitchFamily="34" charset="0"/>
              </a:rPr>
              <a:t>’</a:t>
            </a:r>
            <a:r>
              <a:rPr lang="tr-TR" altLang="ja-JP" dirty="0">
                <a:solidFill>
                  <a:schemeClr val="tx1">
                    <a:lumMod val="65000"/>
                    <a:lumOff val="35000"/>
                  </a:schemeClr>
                </a:solidFill>
                <a:latin typeface="Arial" panose="020B0604020202020204" pitchFamily="34" charset="0"/>
                <a:ea typeface="Meiryo" panose="020B0604030504040204" pitchFamily="34" charset="-128"/>
                <a:cs typeface="Arial" panose="020B0604020202020204" pitchFamily="34" charset="0"/>
              </a:rPr>
              <a:t>da doğum yapan </a:t>
            </a:r>
            <a:r>
              <a:rPr lang="tr-TR" altLang="ja-JP" b="1" dirty="0">
                <a:solidFill>
                  <a:schemeClr val="tx1">
                    <a:lumMod val="65000"/>
                    <a:lumOff val="35000"/>
                  </a:schemeClr>
                </a:solidFill>
                <a:latin typeface="Arial" panose="020B0604020202020204" pitchFamily="34" charset="0"/>
                <a:ea typeface="Meiryo" panose="020B0604030504040204" pitchFamily="34" charset="-128"/>
                <a:cs typeface="Arial" panose="020B0604020202020204" pitchFamily="34" charset="0"/>
              </a:rPr>
              <a:t>kadınların %11</a:t>
            </a:r>
            <a:r>
              <a:rPr lang="ja-JP" altLang="tr-TR" b="1" dirty="0">
                <a:solidFill>
                  <a:schemeClr val="tx1">
                    <a:lumMod val="65000"/>
                    <a:lumOff val="35000"/>
                  </a:schemeClr>
                </a:solidFill>
                <a:latin typeface="Arial" panose="020B0604020202020204" pitchFamily="34" charset="0"/>
                <a:ea typeface="Meiryo" panose="020B0604030504040204" pitchFamily="34" charset="-128"/>
                <a:cs typeface="Arial" panose="020B0604020202020204" pitchFamily="34" charset="0"/>
              </a:rPr>
              <a:t>’</a:t>
            </a:r>
            <a:r>
              <a:rPr lang="tr-TR" altLang="ja-JP" b="1" dirty="0">
                <a:solidFill>
                  <a:schemeClr val="tx1">
                    <a:lumMod val="65000"/>
                    <a:lumOff val="35000"/>
                  </a:schemeClr>
                </a:solidFill>
                <a:latin typeface="Arial" panose="020B0604020202020204" pitchFamily="34" charset="0"/>
                <a:ea typeface="Meiryo" panose="020B0604030504040204" pitchFamily="34" charset="-128"/>
                <a:cs typeface="Arial" panose="020B0604020202020204" pitchFamily="34" charset="0"/>
              </a:rPr>
              <a:t>inin bir ya da daha fazla kez yasadışı uyuşturucu kullandığı </a:t>
            </a:r>
            <a:r>
              <a:rPr lang="tr-TR" altLang="ja-JP" dirty="0">
                <a:solidFill>
                  <a:schemeClr val="tx1">
                    <a:lumMod val="65000"/>
                    <a:lumOff val="35000"/>
                  </a:schemeClr>
                </a:solidFill>
                <a:latin typeface="Arial" panose="020B0604020202020204" pitchFamily="34" charset="0"/>
                <a:ea typeface="Meiryo" panose="020B0604030504040204" pitchFamily="34" charset="-128"/>
                <a:cs typeface="Arial" panose="020B0604020202020204" pitchFamily="34" charset="0"/>
              </a:rPr>
              <a:t>belirlenmiştir. </a:t>
            </a:r>
          </a:p>
          <a:p>
            <a:pPr>
              <a:buFont typeface="Wingdings" panose="05000000000000000000" pitchFamily="2" charset="2"/>
              <a:buChar char="§"/>
            </a:pPr>
            <a:r>
              <a:rPr lang="tr-TR" altLang="tr-TR" dirty="0">
                <a:solidFill>
                  <a:schemeClr val="tx1">
                    <a:lumMod val="65000"/>
                    <a:lumOff val="35000"/>
                  </a:schemeClr>
                </a:solidFill>
                <a:latin typeface="Arial" panose="020B0604020202020204" pitchFamily="34" charset="0"/>
                <a:cs typeface="Arial" panose="020B0604020202020204" pitchFamily="34" charset="0"/>
              </a:rPr>
              <a:t>Bir dizi araştırmada ise uyuşturucu kullanan </a:t>
            </a:r>
            <a:r>
              <a:rPr lang="tr-TR" altLang="tr-TR" b="1" dirty="0">
                <a:solidFill>
                  <a:schemeClr val="tx1">
                    <a:lumMod val="65000"/>
                    <a:lumOff val="35000"/>
                  </a:schemeClr>
                </a:solidFill>
                <a:latin typeface="Arial" panose="020B0604020202020204" pitchFamily="34" charset="0"/>
                <a:cs typeface="Arial" panose="020B0604020202020204" pitchFamily="34" charset="0"/>
              </a:rPr>
              <a:t>gebelerin oranının %5-15 </a:t>
            </a:r>
            <a:r>
              <a:rPr lang="tr-TR" altLang="tr-TR" dirty="0">
                <a:solidFill>
                  <a:schemeClr val="tx1">
                    <a:lumMod val="65000"/>
                    <a:lumOff val="35000"/>
                  </a:schemeClr>
                </a:solidFill>
                <a:latin typeface="Arial" panose="020B0604020202020204" pitchFamily="34" charset="0"/>
                <a:cs typeface="Arial" panose="020B0604020202020204" pitchFamily="34" charset="0"/>
              </a:rPr>
              <a:t>arasında olduğu ve </a:t>
            </a:r>
            <a:r>
              <a:rPr lang="tr-TR" altLang="tr-TR" b="1" dirty="0">
                <a:solidFill>
                  <a:schemeClr val="tx1">
                    <a:lumMod val="65000"/>
                    <a:lumOff val="35000"/>
                  </a:schemeClr>
                </a:solidFill>
                <a:latin typeface="Arial" panose="020B0604020202020204" pitchFamily="34" charset="0"/>
                <a:cs typeface="Arial" panose="020B0604020202020204" pitchFamily="34" charset="0"/>
              </a:rPr>
              <a:t>kokain </a:t>
            </a:r>
            <a:r>
              <a:rPr lang="tr-TR" altLang="tr-TR" dirty="0">
                <a:solidFill>
                  <a:schemeClr val="tx1">
                    <a:lumMod val="65000"/>
                    <a:lumOff val="35000"/>
                  </a:schemeClr>
                </a:solidFill>
                <a:latin typeface="Arial" panose="020B0604020202020204" pitchFamily="34" charset="0"/>
                <a:cs typeface="Arial" panose="020B0604020202020204" pitchFamily="34" charset="0"/>
              </a:rPr>
              <a:t>ve</a:t>
            </a:r>
            <a:r>
              <a:rPr lang="tr-TR" altLang="tr-TR" b="1" dirty="0">
                <a:solidFill>
                  <a:schemeClr val="tx1">
                    <a:lumMod val="65000"/>
                    <a:lumOff val="35000"/>
                  </a:schemeClr>
                </a:solidFill>
                <a:latin typeface="Arial" panose="020B0604020202020204" pitchFamily="34" charset="0"/>
                <a:cs typeface="Arial" panose="020B0604020202020204" pitchFamily="34" charset="0"/>
              </a:rPr>
              <a:t> marihuananın (esrar)</a:t>
            </a:r>
            <a:r>
              <a:rPr lang="tr-TR" altLang="tr-TR" dirty="0">
                <a:solidFill>
                  <a:schemeClr val="tx1">
                    <a:lumMod val="65000"/>
                    <a:lumOff val="35000"/>
                  </a:schemeClr>
                </a:solidFill>
                <a:latin typeface="Arial" panose="020B0604020202020204" pitchFamily="34" charset="0"/>
                <a:cs typeface="Arial" panose="020B0604020202020204" pitchFamily="34" charset="0"/>
              </a:rPr>
              <a:t> gebe kadınlar tarafından </a:t>
            </a:r>
            <a:r>
              <a:rPr lang="tr-TR" altLang="tr-TR" b="1" dirty="0">
                <a:solidFill>
                  <a:schemeClr val="tx1">
                    <a:lumMod val="65000"/>
                    <a:lumOff val="35000"/>
                  </a:schemeClr>
                </a:solidFill>
                <a:latin typeface="Arial" panose="020B0604020202020204" pitchFamily="34" charset="0"/>
                <a:cs typeface="Arial" panose="020B0604020202020204" pitchFamily="34" charset="0"/>
              </a:rPr>
              <a:t>en yaygın kullanılan yasa dışı uyuşturucu </a:t>
            </a:r>
            <a:r>
              <a:rPr lang="tr-TR" altLang="tr-TR" dirty="0">
                <a:solidFill>
                  <a:schemeClr val="tx1">
                    <a:lumMod val="65000"/>
                    <a:lumOff val="35000"/>
                  </a:schemeClr>
                </a:solidFill>
                <a:latin typeface="Arial" panose="020B0604020202020204" pitchFamily="34" charset="0"/>
                <a:cs typeface="Arial" panose="020B0604020202020204" pitchFamily="34" charset="0"/>
              </a:rPr>
              <a:t>olduğu bulunmuştur. </a:t>
            </a:r>
          </a:p>
          <a:p>
            <a:pPr>
              <a:buFont typeface="Wingdings" panose="05000000000000000000" pitchFamily="2" charset="2"/>
              <a:buChar char="§"/>
            </a:pPr>
            <a:r>
              <a:rPr lang="tr-TR" altLang="tr-TR" dirty="0">
                <a:solidFill>
                  <a:schemeClr val="tx1">
                    <a:lumMod val="65000"/>
                    <a:lumOff val="35000"/>
                  </a:schemeClr>
                </a:solidFill>
                <a:latin typeface="Arial" panose="020B0604020202020204" pitchFamily="34" charset="0"/>
                <a:cs typeface="Arial" panose="020B0604020202020204" pitchFamily="34" charset="0"/>
              </a:rPr>
              <a:t>Bu iki uyuşturucu, </a:t>
            </a:r>
            <a:r>
              <a:rPr lang="tr-TR" altLang="tr-TR" b="1" dirty="0">
                <a:solidFill>
                  <a:schemeClr val="tx1">
                    <a:lumMod val="65000"/>
                    <a:lumOff val="35000"/>
                  </a:schemeClr>
                </a:solidFill>
                <a:latin typeface="Arial" panose="020B0604020202020204" pitchFamily="34" charset="0"/>
                <a:cs typeface="Arial" panose="020B0604020202020204" pitchFamily="34" charset="0"/>
              </a:rPr>
              <a:t>fetüsün gelişiminde problemler </a:t>
            </a:r>
            <a:r>
              <a:rPr lang="tr-TR" altLang="tr-TR" dirty="0">
                <a:solidFill>
                  <a:schemeClr val="tx1">
                    <a:lumMod val="65000"/>
                    <a:lumOff val="35000"/>
                  </a:schemeClr>
                </a:solidFill>
                <a:latin typeface="Arial" panose="020B0604020202020204" pitchFamily="34" charset="0"/>
                <a:cs typeface="Arial" panose="020B0604020202020204" pitchFamily="34" charset="0"/>
              </a:rPr>
              <a:t>yaratmaktadır. </a:t>
            </a:r>
          </a:p>
          <a:p>
            <a:endParaRPr lang="tr-TR" dirty="0"/>
          </a:p>
        </p:txBody>
      </p:sp>
    </p:spTree>
    <p:extLst>
      <p:ext uri="{BB962C8B-B14F-4D97-AF65-F5344CB8AC3E}">
        <p14:creationId xmlns:p14="http://schemas.microsoft.com/office/powerpoint/2010/main" val="4169361597"/>
      </p:ext>
    </p:extLst>
  </p:cSld>
  <p:clrMapOvr>
    <a:masterClrMapping/>
  </p:clrMapOvr>
  <p:transition spd="slow">
    <p:fade/>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99A9DA6D-82EC-49F9-A266-8FDF522EB3AF}"/>
              </a:ext>
            </a:extLst>
          </p:cNvPr>
          <p:cNvSpPr>
            <a:spLocks noGrp="1"/>
          </p:cNvSpPr>
          <p:nvPr>
            <p:ph sz="quarter" idx="10"/>
          </p:nvPr>
        </p:nvSpPr>
        <p:spPr>
          <a:xfrm>
            <a:off x="955677" y="548640"/>
            <a:ext cx="7700963" cy="4119087"/>
          </a:xfrm>
        </p:spPr>
        <p:txBody>
          <a:bodyPr>
            <a:normAutofit fontScale="85000" lnSpcReduction="10000"/>
          </a:bodyPr>
          <a:lstStyle/>
          <a:p>
            <a:pPr>
              <a:lnSpc>
                <a:spcPct val="120000"/>
              </a:lnSpc>
            </a:pPr>
            <a:r>
              <a:rPr lang="tr-TR" altLang="tr-TR" sz="2800" b="1" i="1" dirty="0">
                <a:solidFill>
                  <a:schemeClr val="bg2"/>
                </a:solidFill>
                <a:latin typeface="Arial" panose="020B0604020202020204" pitchFamily="34" charset="0"/>
                <a:cs typeface="Arial" panose="020B0604020202020204" pitchFamily="34" charset="0"/>
              </a:rPr>
              <a:t>4. </a:t>
            </a:r>
            <a:r>
              <a:rPr lang="tr-TR" altLang="tr-TR" sz="2800" b="1" i="1" dirty="0" err="1">
                <a:solidFill>
                  <a:schemeClr val="bg2"/>
                </a:solidFill>
                <a:latin typeface="Arial" panose="020B0604020202020204" pitchFamily="34" charset="0"/>
                <a:cs typeface="Arial" panose="020B0604020202020204" pitchFamily="34" charset="0"/>
              </a:rPr>
              <a:t>Teratojenler</a:t>
            </a:r>
            <a:endParaRPr lang="tr-TR" altLang="tr-TR" sz="2800" i="1" dirty="0">
              <a:solidFill>
                <a:schemeClr val="bg2"/>
              </a:solidFill>
              <a:latin typeface="Arial" panose="020B0604020202020204" pitchFamily="34" charset="0"/>
              <a:cs typeface="Arial" panose="020B0604020202020204" pitchFamily="34" charset="0"/>
            </a:endParaRPr>
          </a:p>
          <a:p>
            <a:pPr algn="just">
              <a:lnSpc>
                <a:spcPct val="120000"/>
              </a:lnSpc>
              <a:buFont typeface="Wingdings" panose="05000000000000000000" pitchFamily="2" charset="2"/>
              <a:buChar char="§"/>
            </a:pPr>
            <a:r>
              <a:rPr lang="tr-TR" altLang="tr-TR" sz="1900" b="1" i="1" dirty="0">
                <a:solidFill>
                  <a:schemeClr val="tx1">
                    <a:lumMod val="65000"/>
                    <a:lumOff val="35000"/>
                  </a:schemeClr>
                </a:solidFill>
                <a:latin typeface="Arial" panose="020B0604020202020204" pitchFamily="34" charset="0"/>
                <a:cs typeface="Arial" panose="020B0604020202020204" pitchFamily="34" charset="0"/>
              </a:rPr>
              <a:t>      Fetüsün büyümesini ve gelişimini bozan ve doğuştan şekil bozukluklarına yol açan</a:t>
            </a:r>
            <a:r>
              <a:rPr lang="tr-TR" altLang="tr-TR" sz="1900" i="1" dirty="0">
                <a:solidFill>
                  <a:schemeClr val="tx1">
                    <a:lumMod val="65000"/>
                    <a:lumOff val="35000"/>
                  </a:schemeClr>
                </a:solidFill>
                <a:latin typeface="Arial" panose="020B0604020202020204" pitchFamily="34" charset="0"/>
                <a:cs typeface="Arial" panose="020B0604020202020204" pitchFamily="34" charset="0"/>
              </a:rPr>
              <a:t> faktörlerdir. </a:t>
            </a:r>
          </a:p>
          <a:p>
            <a:pPr algn="just">
              <a:lnSpc>
                <a:spcPct val="120000"/>
              </a:lnSpc>
              <a:buFont typeface="Wingdings" panose="05000000000000000000" pitchFamily="2" charset="2"/>
              <a:buChar char="§"/>
            </a:pPr>
            <a:r>
              <a:rPr lang="tr-TR" altLang="tr-TR" sz="1900" dirty="0" err="1">
                <a:solidFill>
                  <a:schemeClr val="tx1">
                    <a:lumMod val="65000"/>
                    <a:lumOff val="35000"/>
                  </a:schemeClr>
                </a:solidFill>
                <a:latin typeface="Arial" panose="020B0604020202020204" pitchFamily="34" charset="0"/>
                <a:cs typeface="Arial" panose="020B0604020202020204" pitchFamily="34" charset="0"/>
              </a:rPr>
              <a:t>Teratojenler</a:t>
            </a:r>
            <a:r>
              <a:rPr lang="tr-TR" altLang="tr-TR" sz="1900" dirty="0">
                <a:solidFill>
                  <a:schemeClr val="tx1">
                    <a:lumMod val="65000"/>
                    <a:lumOff val="35000"/>
                  </a:schemeClr>
                </a:solidFill>
                <a:latin typeface="Arial" panose="020B0604020202020204" pitchFamily="34" charset="0"/>
                <a:cs typeface="Arial" panose="020B0604020202020204" pitchFamily="34" charset="0"/>
              </a:rPr>
              <a:t> </a:t>
            </a:r>
            <a:r>
              <a:rPr lang="tr-TR" altLang="tr-TR" sz="1900" b="1" dirty="0">
                <a:solidFill>
                  <a:schemeClr val="tx1">
                    <a:lumMod val="65000"/>
                    <a:lumOff val="35000"/>
                  </a:schemeClr>
                </a:solidFill>
                <a:latin typeface="Arial" panose="020B0604020202020204" pitchFamily="34" charset="0"/>
                <a:cs typeface="Arial" panose="020B0604020202020204" pitchFamily="34" charset="0"/>
              </a:rPr>
              <a:t>radyasyon, çevresel toksinler, annenin hamilelikte kullandığı ilaçlar, uyuşturucu maddeler, alkol ve nikotin </a:t>
            </a:r>
            <a:r>
              <a:rPr lang="tr-TR" altLang="tr-TR" sz="1900" dirty="0">
                <a:solidFill>
                  <a:schemeClr val="tx1">
                    <a:lumMod val="65000"/>
                    <a:lumOff val="35000"/>
                  </a:schemeClr>
                </a:solidFill>
                <a:latin typeface="Arial" panose="020B0604020202020204" pitchFamily="34" charset="0"/>
                <a:cs typeface="Arial" panose="020B0604020202020204" pitchFamily="34" charset="0"/>
              </a:rPr>
              <a:t>gibi etkenlerdir.</a:t>
            </a:r>
          </a:p>
          <a:p>
            <a:pPr algn="just">
              <a:lnSpc>
                <a:spcPct val="120000"/>
              </a:lnSpc>
              <a:buFont typeface="Wingdings" panose="05000000000000000000" pitchFamily="2" charset="2"/>
              <a:buChar char="§"/>
            </a:pPr>
            <a:r>
              <a:rPr lang="tr-TR" altLang="tr-TR" sz="1900" dirty="0" err="1">
                <a:solidFill>
                  <a:schemeClr val="tx1">
                    <a:lumMod val="65000"/>
                    <a:lumOff val="35000"/>
                  </a:schemeClr>
                </a:solidFill>
                <a:latin typeface="Arial" panose="020B0604020202020204" pitchFamily="34" charset="0"/>
                <a:cs typeface="Arial" panose="020B0604020202020204" pitchFamily="34" charset="0"/>
              </a:rPr>
              <a:t>Teratojenlerin</a:t>
            </a:r>
            <a:r>
              <a:rPr lang="tr-TR" altLang="tr-TR" sz="1900" dirty="0">
                <a:solidFill>
                  <a:schemeClr val="tx1">
                    <a:lumMod val="65000"/>
                    <a:lumOff val="35000"/>
                  </a:schemeClr>
                </a:solidFill>
                <a:latin typeface="Arial" panose="020B0604020202020204" pitchFamily="34" charset="0"/>
                <a:cs typeface="Arial" panose="020B0604020202020204" pitchFamily="34" charset="0"/>
              </a:rPr>
              <a:t> fetüsü etkileme derecesi, </a:t>
            </a:r>
            <a:r>
              <a:rPr lang="tr-TR" altLang="tr-TR" sz="1900" b="1" dirty="0">
                <a:solidFill>
                  <a:schemeClr val="tx1">
                    <a:lumMod val="65000"/>
                    <a:lumOff val="35000"/>
                  </a:schemeClr>
                </a:solidFill>
                <a:latin typeface="Arial" panose="020B0604020202020204" pitchFamily="34" charset="0"/>
                <a:cs typeface="Arial" panose="020B0604020202020204" pitchFamily="34" charset="0"/>
              </a:rPr>
              <a:t>temas zamanına ve temasın yoğunluğuna/dozuna </a:t>
            </a:r>
            <a:r>
              <a:rPr lang="tr-TR" altLang="tr-TR" sz="1900" dirty="0">
                <a:solidFill>
                  <a:schemeClr val="tx1">
                    <a:lumMod val="65000"/>
                    <a:lumOff val="35000"/>
                  </a:schemeClr>
                </a:solidFill>
                <a:latin typeface="Arial" panose="020B0604020202020204" pitchFamily="34" charset="0"/>
                <a:cs typeface="Arial" panose="020B0604020202020204" pitchFamily="34" charset="0"/>
              </a:rPr>
              <a:t>bağlıdır. </a:t>
            </a:r>
          </a:p>
          <a:p>
            <a:pPr algn="just">
              <a:lnSpc>
                <a:spcPct val="120000"/>
              </a:lnSpc>
              <a:buFont typeface="Wingdings" panose="05000000000000000000" pitchFamily="2" charset="2"/>
              <a:buChar char="§"/>
            </a:pPr>
            <a:r>
              <a:rPr lang="tr-TR" altLang="tr-TR" sz="1900" dirty="0">
                <a:solidFill>
                  <a:schemeClr val="tx1">
                    <a:lumMod val="65000"/>
                    <a:lumOff val="35000"/>
                  </a:schemeClr>
                </a:solidFill>
                <a:latin typeface="Arial" panose="020B0604020202020204" pitchFamily="34" charset="0"/>
                <a:cs typeface="Arial" panose="020B0604020202020204" pitchFamily="34" charset="0"/>
              </a:rPr>
              <a:t>Pek çok organ </a:t>
            </a:r>
            <a:r>
              <a:rPr lang="tr-TR" altLang="tr-TR" sz="1900" b="1" dirty="0">
                <a:solidFill>
                  <a:schemeClr val="tx1">
                    <a:lumMod val="65000"/>
                    <a:lumOff val="35000"/>
                  </a:schemeClr>
                </a:solidFill>
                <a:latin typeface="Arial" panose="020B0604020202020204" pitchFamily="34" charset="0"/>
                <a:cs typeface="Arial" panose="020B0604020202020204" pitchFamily="34" charset="0"/>
              </a:rPr>
              <a:t>hamileliğin ilk 10.-60. günü arasında </a:t>
            </a:r>
            <a:r>
              <a:rPr lang="tr-TR" altLang="tr-TR" sz="1900" dirty="0">
                <a:solidFill>
                  <a:schemeClr val="tx1">
                    <a:lumMod val="65000"/>
                    <a:lumOff val="35000"/>
                  </a:schemeClr>
                </a:solidFill>
                <a:latin typeface="Arial" panose="020B0604020202020204" pitchFamily="34" charset="0"/>
                <a:cs typeface="Arial" panose="020B0604020202020204" pitchFamily="34" charset="0"/>
              </a:rPr>
              <a:t>oluştuğu için, bu zaman dilimi genellikle fetüs için en kırılgan/hassas dönemdir, bu dönemde </a:t>
            </a:r>
            <a:r>
              <a:rPr lang="tr-TR" altLang="tr-TR" sz="1900" dirty="0" err="1">
                <a:solidFill>
                  <a:schemeClr val="tx1">
                    <a:lumMod val="65000"/>
                    <a:lumOff val="35000"/>
                  </a:schemeClr>
                </a:solidFill>
                <a:latin typeface="Arial" panose="020B0604020202020204" pitchFamily="34" charset="0"/>
                <a:cs typeface="Arial" panose="020B0604020202020204" pitchFamily="34" charset="0"/>
              </a:rPr>
              <a:t>teratojene</a:t>
            </a:r>
            <a:r>
              <a:rPr lang="tr-TR" altLang="tr-TR" sz="1900" dirty="0">
                <a:solidFill>
                  <a:schemeClr val="tx1">
                    <a:lumMod val="65000"/>
                    <a:lumOff val="35000"/>
                  </a:schemeClr>
                </a:solidFill>
                <a:latin typeface="Arial" panose="020B0604020202020204" pitchFamily="34" charset="0"/>
                <a:cs typeface="Arial" panose="020B0604020202020204" pitchFamily="34" charset="0"/>
              </a:rPr>
              <a:t> maruz kalma </a:t>
            </a:r>
            <a:r>
              <a:rPr lang="tr-TR" altLang="tr-TR" sz="1900" b="1" dirty="0">
                <a:solidFill>
                  <a:schemeClr val="tx1">
                    <a:lumMod val="65000"/>
                    <a:lumOff val="35000"/>
                  </a:schemeClr>
                </a:solidFill>
                <a:latin typeface="Arial" panose="020B0604020202020204" pitchFamily="34" charset="0"/>
                <a:cs typeface="Arial" panose="020B0604020202020204" pitchFamily="34" charset="0"/>
              </a:rPr>
              <a:t>fetüste ciddi anomalilere </a:t>
            </a:r>
            <a:r>
              <a:rPr lang="tr-TR" altLang="tr-TR" sz="1900" dirty="0">
                <a:solidFill>
                  <a:schemeClr val="tx1">
                    <a:lumMod val="65000"/>
                    <a:lumOff val="35000"/>
                  </a:schemeClr>
                </a:solidFill>
                <a:latin typeface="Arial" panose="020B0604020202020204" pitchFamily="34" charset="0"/>
                <a:cs typeface="Arial" panose="020B0604020202020204" pitchFamily="34" charset="0"/>
              </a:rPr>
              <a:t>yol açabilmektedir. </a:t>
            </a:r>
          </a:p>
          <a:p>
            <a:pPr algn="just">
              <a:lnSpc>
                <a:spcPct val="120000"/>
              </a:lnSpc>
              <a:buFont typeface="Wingdings" panose="05000000000000000000" pitchFamily="2" charset="2"/>
              <a:buChar char="§"/>
            </a:pPr>
            <a:r>
              <a:rPr lang="tr-TR" altLang="tr-TR" sz="1900" dirty="0" err="1">
                <a:solidFill>
                  <a:schemeClr val="tx1">
                    <a:lumMod val="65000"/>
                    <a:lumOff val="35000"/>
                  </a:schemeClr>
                </a:solidFill>
                <a:latin typeface="Arial" panose="020B0604020202020204" pitchFamily="34" charset="0"/>
                <a:cs typeface="Arial" panose="020B0604020202020204" pitchFamily="34" charset="0"/>
              </a:rPr>
              <a:t>Teratojenler</a:t>
            </a:r>
            <a:r>
              <a:rPr lang="tr-TR" altLang="tr-TR" sz="1900" dirty="0">
                <a:solidFill>
                  <a:schemeClr val="tx1">
                    <a:lumMod val="65000"/>
                    <a:lumOff val="35000"/>
                  </a:schemeClr>
                </a:solidFill>
                <a:latin typeface="Arial" panose="020B0604020202020204" pitchFamily="34" charset="0"/>
                <a:cs typeface="Arial" panose="020B0604020202020204" pitchFamily="34" charset="0"/>
              </a:rPr>
              <a:t> </a:t>
            </a:r>
            <a:r>
              <a:rPr lang="tr-TR" altLang="tr-TR" sz="1900" b="1" dirty="0">
                <a:solidFill>
                  <a:schemeClr val="tx1">
                    <a:lumMod val="65000"/>
                    <a:lumOff val="35000"/>
                  </a:schemeClr>
                </a:solidFill>
                <a:latin typeface="Arial" panose="020B0604020202020204" pitchFamily="34" charset="0"/>
                <a:cs typeface="Arial" panose="020B0604020202020204" pitchFamily="34" charset="0"/>
              </a:rPr>
              <a:t>zihin engeli, işitme ve görme yetersizliği gibi gelişim geriliği nedenleri</a:t>
            </a:r>
            <a:r>
              <a:rPr lang="tr-TR" altLang="tr-TR" sz="1900" dirty="0">
                <a:solidFill>
                  <a:schemeClr val="tx1">
                    <a:lumMod val="65000"/>
                    <a:lumOff val="35000"/>
                  </a:schemeClr>
                </a:solidFill>
                <a:latin typeface="Arial" panose="020B0604020202020204" pitchFamily="34" charset="0"/>
                <a:cs typeface="Arial" panose="020B0604020202020204" pitchFamily="34" charset="0"/>
              </a:rPr>
              <a:t> arasında yer almaktadır. </a:t>
            </a:r>
          </a:p>
          <a:p>
            <a:endParaRPr lang="tr-TR" dirty="0"/>
          </a:p>
        </p:txBody>
      </p:sp>
    </p:spTree>
    <p:extLst>
      <p:ext uri="{BB962C8B-B14F-4D97-AF65-F5344CB8AC3E}">
        <p14:creationId xmlns:p14="http://schemas.microsoft.com/office/powerpoint/2010/main" val="1199776297"/>
      </p:ext>
    </p:extLst>
  </p:cSld>
  <p:clrMapOvr>
    <a:masterClrMapping/>
  </p:clrMapOvr>
  <p:transition spd="slow">
    <p:fade/>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A82CC8CB-A167-4492-BE4E-BA8F2BAB5F42}"/>
              </a:ext>
            </a:extLst>
          </p:cNvPr>
          <p:cNvSpPr>
            <a:spLocks noGrp="1"/>
          </p:cNvSpPr>
          <p:nvPr>
            <p:ph type="title"/>
          </p:nvPr>
        </p:nvSpPr>
        <p:spPr>
          <a:xfrm>
            <a:off x="948776" y="359541"/>
            <a:ext cx="7707862" cy="488024"/>
          </a:xfrm>
        </p:spPr>
        <p:txBody>
          <a:bodyPr/>
          <a:lstStyle/>
          <a:p>
            <a:r>
              <a:rPr lang="tr-TR" dirty="0"/>
              <a:t>5. </a:t>
            </a:r>
            <a:r>
              <a:rPr lang="tr-TR" dirty="0" err="1"/>
              <a:t>Rh</a:t>
            </a:r>
            <a:r>
              <a:rPr lang="tr-TR" dirty="0"/>
              <a:t> Uyuşmazlığı </a:t>
            </a:r>
          </a:p>
        </p:txBody>
      </p:sp>
      <p:sp>
        <p:nvSpPr>
          <p:cNvPr id="3" name="İçerik Yer Tutucusu 2">
            <a:extLst>
              <a:ext uri="{FF2B5EF4-FFF2-40B4-BE49-F238E27FC236}">
                <a16:creationId xmlns:a16="http://schemas.microsoft.com/office/drawing/2014/main" id="{AD9E7914-9513-450D-AC15-59141062D7E2}"/>
              </a:ext>
            </a:extLst>
          </p:cNvPr>
          <p:cNvSpPr>
            <a:spLocks noGrp="1"/>
          </p:cNvSpPr>
          <p:nvPr>
            <p:ph sz="quarter" idx="10"/>
          </p:nvPr>
        </p:nvSpPr>
        <p:spPr>
          <a:xfrm>
            <a:off x="952225" y="950435"/>
            <a:ext cx="7700963" cy="3541555"/>
          </a:xfrm>
        </p:spPr>
        <p:txBody>
          <a:bodyPr>
            <a:normAutofit/>
          </a:bodyPr>
          <a:lstStyle/>
          <a:p>
            <a:pPr>
              <a:buFont typeface="Wingdings" panose="05000000000000000000" pitchFamily="2" charset="2"/>
              <a:buChar char="§"/>
            </a:pPr>
            <a:r>
              <a:rPr lang="tr-TR" altLang="tr-TR" b="1" i="1" dirty="0" err="1">
                <a:solidFill>
                  <a:schemeClr val="tx1">
                    <a:lumMod val="65000"/>
                    <a:lumOff val="35000"/>
                  </a:schemeClr>
                </a:solidFill>
                <a:latin typeface="Arial" panose="020B0604020202020204" pitchFamily="34" charset="0"/>
                <a:cs typeface="Arial" panose="020B0604020202020204" pitchFamily="34" charset="0"/>
              </a:rPr>
              <a:t>Rh</a:t>
            </a:r>
            <a:r>
              <a:rPr lang="tr-TR" altLang="tr-TR" b="1" i="1" dirty="0">
                <a:solidFill>
                  <a:schemeClr val="tx1">
                    <a:lumMod val="65000"/>
                    <a:lumOff val="35000"/>
                  </a:schemeClr>
                </a:solidFill>
                <a:latin typeface="Arial" panose="020B0604020202020204" pitchFamily="34" charset="0"/>
                <a:cs typeface="Arial" panose="020B0604020202020204" pitchFamily="34" charset="0"/>
              </a:rPr>
              <a:t> faktörü</a:t>
            </a:r>
            <a:r>
              <a:rPr lang="tr-TR" altLang="tr-TR" b="1" dirty="0">
                <a:solidFill>
                  <a:schemeClr val="tx1">
                    <a:lumMod val="65000"/>
                    <a:lumOff val="35000"/>
                  </a:schemeClr>
                </a:solidFill>
                <a:latin typeface="Arial" panose="020B0604020202020204" pitchFamily="34" charset="0"/>
                <a:cs typeface="Arial" panose="020B0604020202020204" pitchFamily="34" charset="0"/>
              </a:rPr>
              <a:t>, alyuvarların (kırmızı kan hücresi) yüzeyinde bulunan kalıtımsal bir proteindir.</a:t>
            </a:r>
          </a:p>
          <a:p>
            <a:pPr>
              <a:buFont typeface="Wingdings" panose="05000000000000000000" pitchFamily="2" charset="2"/>
              <a:buChar char="§"/>
            </a:pPr>
            <a:r>
              <a:rPr lang="tr-TR" altLang="tr-TR" dirty="0">
                <a:solidFill>
                  <a:schemeClr val="tx1">
                    <a:lumMod val="65000"/>
                    <a:lumOff val="35000"/>
                  </a:schemeClr>
                </a:solidFill>
                <a:latin typeface="Arial" panose="020B0604020202020204" pitchFamily="34" charset="0"/>
                <a:cs typeface="Arial" panose="020B0604020202020204" pitchFamily="34" charset="0"/>
              </a:rPr>
              <a:t>Bu proteine </a:t>
            </a:r>
            <a:r>
              <a:rPr lang="tr-TR" altLang="tr-TR" b="1" dirty="0">
                <a:solidFill>
                  <a:schemeClr val="tx1">
                    <a:lumMod val="65000"/>
                    <a:lumOff val="35000"/>
                  </a:schemeClr>
                </a:solidFill>
                <a:latin typeface="Arial" panose="020B0604020202020204" pitchFamily="34" charset="0"/>
                <a:cs typeface="Arial" panose="020B0604020202020204" pitchFamily="34" charset="0"/>
              </a:rPr>
              <a:t>sahip olanlar </a:t>
            </a:r>
            <a:r>
              <a:rPr lang="tr-TR" altLang="tr-TR" b="1" i="1" dirty="0" err="1">
                <a:solidFill>
                  <a:schemeClr val="tx1">
                    <a:lumMod val="65000"/>
                    <a:lumOff val="35000"/>
                  </a:schemeClr>
                </a:solidFill>
                <a:latin typeface="Arial" panose="020B0604020202020204" pitchFamily="34" charset="0"/>
                <a:cs typeface="Arial" panose="020B0604020202020204" pitchFamily="34" charset="0"/>
              </a:rPr>
              <a:t>Rh</a:t>
            </a:r>
            <a:r>
              <a:rPr lang="tr-TR" altLang="tr-TR" b="1" i="1" dirty="0">
                <a:solidFill>
                  <a:schemeClr val="tx1">
                    <a:lumMod val="65000"/>
                    <a:lumOff val="35000"/>
                  </a:schemeClr>
                </a:solidFill>
                <a:latin typeface="Arial" panose="020B0604020202020204" pitchFamily="34" charset="0"/>
                <a:cs typeface="Arial" panose="020B0604020202020204" pitchFamily="34" charset="0"/>
              </a:rPr>
              <a:t> + (pozitif),</a:t>
            </a:r>
            <a:r>
              <a:rPr lang="tr-TR" altLang="tr-TR" b="1" dirty="0">
                <a:solidFill>
                  <a:schemeClr val="tx1">
                    <a:lumMod val="65000"/>
                    <a:lumOff val="35000"/>
                  </a:schemeClr>
                </a:solidFill>
                <a:latin typeface="Arial" panose="020B0604020202020204" pitchFamily="34" charset="0"/>
                <a:cs typeface="Arial" panose="020B0604020202020204" pitchFamily="34" charset="0"/>
              </a:rPr>
              <a:t> sahip olmayanlar </a:t>
            </a:r>
            <a:r>
              <a:rPr lang="tr-TR" altLang="tr-TR" b="1" i="1" dirty="0" err="1">
                <a:solidFill>
                  <a:schemeClr val="tx1">
                    <a:lumMod val="65000"/>
                    <a:lumOff val="35000"/>
                  </a:schemeClr>
                </a:solidFill>
                <a:latin typeface="Arial" panose="020B0604020202020204" pitchFamily="34" charset="0"/>
                <a:cs typeface="Arial" panose="020B0604020202020204" pitchFamily="34" charset="0"/>
              </a:rPr>
              <a:t>Rh</a:t>
            </a:r>
            <a:r>
              <a:rPr lang="tr-TR" altLang="tr-TR" b="1" i="1" dirty="0">
                <a:solidFill>
                  <a:schemeClr val="tx1">
                    <a:lumMod val="65000"/>
                    <a:lumOff val="35000"/>
                  </a:schemeClr>
                </a:solidFill>
                <a:latin typeface="Arial" panose="020B0604020202020204" pitchFamily="34" charset="0"/>
                <a:cs typeface="Arial" panose="020B0604020202020204" pitchFamily="34" charset="0"/>
              </a:rPr>
              <a:t> – (negatif) </a:t>
            </a:r>
            <a:r>
              <a:rPr lang="tr-TR" altLang="tr-TR" dirty="0">
                <a:solidFill>
                  <a:schemeClr val="tx1">
                    <a:lumMod val="65000"/>
                    <a:lumOff val="35000"/>
                  </a:schemeClr>
                </a:solidFill>
                <a:latin typeface="Arial" panose="020B0604020202020204" pitchFamily="34" charset="0"/>
                <a:cs typeface="Arial" panose="020B0604020202020204" pitchFamily="34" charset="0"/>
              </a:rPr>
              <a:t>olarak adlandırılır. Hamilelikte </a:t>
            </a:r>
            <a:r>
              <a:rPr lang="tr-TR" altLang="tr-TR" b="1" dirty="0">
                <a:solidFill>
                  <a:schemeClr val="tx1">
                    <a:lumMod val="65000"/>
                    <a:lumOff val="35000"/>
                  </a:schemeClr>
                </a:solidFill>
                <a:latin typeface="Arial" panose="020B0604020202020204" pitchFamily="34" charset="0"/>
                <a:cs typeface="Arial" panose="020B0604020202020204" pitchFamily="34" charset="0"/>
              </a:rPr>
              <a:t>anne </a:t>
            </a:r>
            <a:r>
              <a:rPr lang="tr-TR" altLang="tr-TR" b="1" dirty="0" err="1">
                <a:solidFill>
                  <a:schemeClr val="tx1">
                    <a:lumMod val="65000"/>
                    <a:lumOff val="35000"/>
                  </a:schemeClr>
                </a:solidFill>
                <a:latin typeface="Arial" panose="020B0604020202020204" pitchFamily="34" charset="0"/>
                <a:cs typeface="Arial" panose="020B0604020202020204" pitchFamily="34" charset="0"/>
              </a:rPr>
              <a:t>Rh</a:t>
            </a:r>
            <a:r>
              <a:rPr lang="tr-TR" altLang="tr-TR" b="1" dirty="0">
                <a:solidFill>
                  <a:schemeClr val="tx1">
                    <a:lumMod val="65000"/>
                    <a:lumOff val="35000"/>
                  </a:schemeClr>
                </a:solidFill>
                <a:latin typeface="Arial" panose="020B0604020202020204" pitchFamily="34" charset="0"/>
                <a:cs typeface="Arial" panose="020B0604020202020204" pitchFamily="34" charset="0"/>
              </a:rPr>
              <a:t> </a:t>
            </a:r>
            <a:r>
              <a:rPr lang="tr-TR" altLang="tr-TR" b="1" i="1" dirty="0">
                <a:solidFill>
                  <a:schemeClr val="tx1">
                    <a:lumMod val="65000"/>
                    <a:lumOff val="35000"/>
                  </a:schemeClr>
                </a:solidFill>
                <a:latin typeface="Arial" panose="020B0604020202020204" pitchFamily="34" charset="0"/>
                <a:cs typeface="Arial" panose="020B0604020202020204" pitchFamily="34" charset="0"/>
              </a:rPr>
              <a:t>+ ise</a:t>
            </a:r>
            <a:r>
              <a:rPr lang="tr-TR" altLang="tr-TR" b="1" dirty="0">
                <a:solidFill>
                  <a:schemeClr val="tx1">
                    <a:lumMod val="65000"/>
                    <a:lumOff val="35000"/>
                  </a:schemeClr>
                </a:solidFill>
                <a:latin typeface="Arial" panose="020B0604020202020204" pitchFamily="34" charset="0"/>
                <a:cs typeface="Arial" panose="020B0604020202020204" pitchFamily="34" charset="0"/>
              </a:rPr>
              <a:t> ya da anne ve babanın her ikisi de </a:t>
            </a:r>
            <a:r>
              <a:rPr lang="tr-TR" altLang="tr-TR" b="1" dirty="0" err="1">
                <a:solidFill>
                  <a:schemeClr val="tx1">
                    <a:lumMod val="65000"/>
                    <a:lumOff val="35000"/>
                  </a:schemeClr>
                </a:solidFill>
                <a:latin typeface="Arial" panose="020B0604020202020204" pitchFamily="34" charset="0"/>
                <a:cs typeface="Arial" panose="020B0604020202020204" pitchFamily="34" charset="0"/>
              </a:rPr>
              <a:t>Rh</a:t>
            </a:r>
            <a:r>
              <a:rPr lang="tr-TR" altLang="tr-TR" b="1" dirty="0">
                <a:solidFill>
                  <a:schemeClr val="tx1">
                    <a:lumMod val="65000"/>
                    <a:lumOff val="35000"/>
                  </a:schemeClr>
                </a:solidFill>
                <a:latin typeface="Arial" panose="020B0604020202020204" pitchFamily="34" charset="0"/>
                <a:cs typeface="Arial" panose="020B0604020202020204" pitchFamily="34" charset="0"/>
              </a:rPr>
              <a:t> - ise, </a:t>
            </a:r>
            <a:r>
              <a:rPr lang="tr-TR" altLang="tr-TR" dirty="0">
                <a:solidFill>
                  <a:schemeClr val="tx1">
                    <a:lumMod val="65000"/>
                    <a:lumOff val="35000"/>
                  </a:schemeClr>
                </a:solidFill>
                <a:latin typeface="Arial" panose="020B0604020202020204" pitchFamily="34" charset="0"/>
                <a:cs typeface="Arial" panose="020B0604020202020204" pitchFamily="34" charset="0"/>
              </a:rPr>
              <a:t>annede ve bebekte problem ortaya çıkmamaktadır. </a:t>
            </a:r>
          </a:p>
          <a:p>
            <a:pPr>
              <a:buFont typeface="Wingdings" panose="05000000000000000000" pitchFamily="2" charset="2"/>
              <a:buChar char="§"/>
            </a:pPr>
            <a:r>
              <a:rPr lang="tr-TR" altLang="tr-TR" dirty="0">
                <a:solidFill>
                  <a:schemeClr val="tx1">
                    <a:lumMod val="65000"/>
                    <a:lumOff val="35000"/>
                  </a:schemeClr>
                </a:solidFill>
                <a:latin typeface="Arial" panose="020B0604020202020204" pitchFamily="34" charset="0"/>
                <a:cs typeface="Arial" panose="020B0604020202020204" pitchFamily="34" charset="0"/>
              </a:rPr>
              <a:t>Ancak </a:t>
            </a:r>
            <a:r>
              <a:rPr lang="tr-TR" altLang="tr-TR" b="1" dirty="0" err="1">
                <a:solidFill>
                  <a:schemeClr val="tx1">
                    <a:lumMod val="65000"/>
                    <a:lumOff val="35000"/>
                  </a:schemeClr>
                </a:solidFill>
                <a:latin typeface="Arial" panose="020B0604020202020204" pitchFamily="34" charset="0"/>
                <a:cs typeface="Arial" panose="020B0604020202020204" pitchFamily="34" charset="0"/>
              </a:rPr>
              <a:t>Rh</a:t>
            </a:r>
            <a:r>
              <a:rPr lang="tr-TR" altLang="tr-TR" b="1" dirty="0">
                <a:solidFill>
                  <a:schemeClr val="tx1">
                    <a:lumMod val="65000"/>
                    <a:lumOff val="35000"/>
                  </a:schemeClr>
                </a:solidFill>
                <a:latin typeface="Arial" panose="020B0604020202020204" pitchFamily="34" charset="0"/>
                <a:cs typeface="Arial" panose="020B0604020202020204" pitchFamily="34" charset="0"/>
              </a:rPr>
              <a:t> - bir anne, </a:t>
            </a:r>
            <a:r>
              <a:rPr lang="tr-TR" altLang="tr-TR" b="1" dirty="0" err="1">
                <a:solidFill>
                  <a:schemeClr val="tx1">
                    <a:lumMod val="65000"/>
                    <a:lumOff val="35000"/>
                  </a:schemeClr>
                </a:solidFill>
                <a:latin typeface="Arial" panose="020B0604020202020204" pitchFamily="34" charset="0"/>
                <a:cs typeface="Arial" panose="020B0604020202020204" pitchFamily="34" charset="0"/>
              </a:rPr>
              <a:t>Rh</a:t>
            </a:r>
            <a:r>
              <a:rPr lang="tr-TR" altLang="tr-TR" b="1" dirty="0">
                <a:solidFill>
                  <a:schemeClr val="tx1">
                    <a:lumMod val="65000"/>
                    <a:lumOff val="35000"/>
                  </a:schemeClr>
                </a:solidFill>
                <a:latin typeface="Arial" panose="020B0604020202020204" pitchFamily="34" charset="0"/>
                <a:cs typeface="Arial" panose="020B0604020202020204" pitchFamily="34" charset="0"/>
              </a:rPr>
              <a:t> + bir babadan  </a:t>
            </a:r>
            <a:r>
              <a:rPr lang="tr-TR" altLang="tr-TR" b="1" dirty="0" err="1">
                <a:solidFill>
                  <a:schemeClr val="tx1">
                    <a:lumMod val="65000"/>
                    <a:lumOff val="35000"/>
                  </a:schemeClr>
                </a:solidFill>
                <a:latin typeface="Arial" panose="020B0604020202020204" pitchFamily="34" charset="0"/>
                <a:cs typeface="Arial" panose="020B0604020202020204" pitchFamily="34" charset="0"/>
              </a:rPr>
              <a:t>Rh</a:t>
            </a:r>
            <a:r>
              <a:rPr lang="tr-TR" altLang="tr-TR" b="1" dirty="0">
                <a:solidFill>
                  <a:schemeClr val="tx1">
                    <a:lumMod val="65000"/>
                    <a:lumOff val="35000"/>
                  </a:schemeClr>
                </a:solidFill>
                <a:latin typeface="Arial" panose="020B0604020202020204" pitchFamily="34" charset="0"/>
                <a:cs typeface="Arial" panose="020B0604020202020204" pitchFamily="34" charset="0"/>
              </a:rPr>
              <a:t> + bir bebeğe hamile </a:t>
            </a:r>
            <a:r>
              <a:rPr lang="tr-TR" altLang="tr-TR" dirty="0">
                <a:solidFill>
                  <a:schemeClr val="tx1">
                    <a:lumMod val="65000"/>
                    <a:lumOff val="35000"/>
                  </a:schemeClr>
                </a:solidFill>
                <a:latin typeface="Arial" panose="020B0604020202020204" pitchFamily="34" charset="0"/>
                <a:cs typeface="Arial" panose="020B0604020202020204" pitchFamily="34" charset="0"/>
              </a:rPr>
              <a:t>kalabilmektedir. Bu durum ortaya çıktığında, </a:t>
            </a:r>
            <a:r>
              <a:rPr lang="tr-TR" altLang="tr-TR" b="1" dirty="0">
                <a:solidFill>
                  <a:schemeClr val="tx1">
                    <a:lumMod val="65000"/>
                    <a:lumOff val="35000"/>
                  </a:schemeClr>
                </a:solidFill>
                <a:latin typeface="Arial" panose="020B0604020202020204" pitchFamily="34" charset="0"/>
                <a:cs typeface="Arial" panose="020B0604020202020204" pitchFamily="34" charset="0"/>
              </a:rPr>
              <a:t>bazı ceninlerin </a:t>
            </a:r>
            <a:r>
              <a:rPr lang="tr-TR" altLang="tr-TR" b="1" dirty="0" err="1">
                <a:solidFill>
                  <a:schemeClr val="tx1">
                    <a:lumMod val="65000"/>
                    <a:lumOff val="35000"/>
                  </a:schemeClr>
                </a:solidFill>
                <a:latin typeface="Arial" panose="020B0604020202020204" pitchFamily="34" charset="0"/>
                <a:cs typeface="Arial" panose="020B0604020202020204" pitchFamily="34" charset="0"/>
              </a:rPr>
              <a:t>Rh</a:t>
            </a:r>
            <a:r>
              <a:rPr lang="tr-TR" altLang="tr-TR" b="1" dirty="0">
                <a:solidFill>
                  <a:schemeClr val="tx1">
                    <a:lumMod val="65000"/>
                    <a:lumOff val="35000"/>
                  </a:schemeClr>
                </a:solidFill>
                <a:latin typeface="Arial" panose="020B0604020202020204" pitchFamily="34" charset="0"/>
                <a:cs typeface="Arial" panose="020B0604020202020204" pitchFamily="34" charset="0"/>
              </a:rPr>
              <a:t> + alyuvarları hamilelik, doğum süreci ve doğum sonrasında annenin kan dolaşımına </a:t>
            </a:r>
            <a:r>
              <a:rPr lang="tr-TR" altLang="tr-TR" dirty="0">
                <a:solidFill>
                  <a:schemeClr val="tx1">
                    <a:lumMod val="65000"/>
                    <a:lumOff val="35000"/>
                  </a:schemeClr>
                </a:solidFill>
                <a:latin typeface="Arial" panose="020B0604020202020204" pitchFamily="34" charset="0"/>
                <a:cs typeface="Arial" panose="020B0604020202020204" pitchFamily="34" charset="0"/>
              </a:rPr>
              <a:t>geçebilmektedir. </a:t>
            </a:r>
          </a:p>
          <a:p>
            <a:endParaRPr lang="tr-TR" dirty="0"/>
          </a:p>
        </p:txBody>
      </p:sp>
    </p:spTree>
    <p:extLst>
      <p:ext uri="{BB962C8B-B14F-4D97-AF65-F5344CB8AC3E}">
        <p14:creationId xmlns:p14="http://schemas.microsoft.com/office/powerpoint/2010/main" val="1508618911"/>
      </p:ext>
    </p:extLst>
  </p:cSld>
  <p:clrMapOvr>
    <a:masterClrMapping/>
  </p:clrMapOvr>
  <p:transition spd="slow">
    <p:fade/>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FDD1C338-77BB-4EF0-B70D-B6709254791E}"/>
              </a:ext>
            </a:extLst>
          </p:cNvPr>
          <p:cNvSpPr>
            <a:spLocks noGrp="1"/>
          </p:cNvSpPr>
          <p:nvPr>
            <p:ph sz="quarter" idx="10"/>
          </p:nvPr>
        </p:nvSpPr>
        <p:spPr/>
        <p:txBody>
          <a:bodyPr/>
          <a:lstStyle/>
          <a:p>
            <a:pPr>
              <a:buFont typeface="Wingdings" panose="05000000000000000000" pitchFamily="2" charset="2"/>
              <a:buChar char="§"/>
            </a:pPr>
            <a:r>
              <a:rPr lang="tr-TR" altLang="tr-TR" b="1" dirty="0" err="1">
                <a:solidFill>
                  <a:schemeClr val="tx1">
                    <a:lumMod val="65000"/>
                    <a:lumOff val="35000"/>
                  </a:schemeClr>
                </a:solidFill>
                <a:latin typeface="Arial" panose="020B0604020202020204" pitchFamily="34" charset="0"/>
                <a:cs typeface="Arial" panose="020B0604020202020204" pitchFamily="34" charset="0"/>
              </a:rPr>
              <a:t>Rh</a:t>
            </a:r>
            <a:r>
              <a:rPr lang="tr-TR" altLang="tr-TR" b="1" dirty="0">
                <a:solidFill>
                  <a:schemeClr val="tx1">
                    <a:lumMod val="65000"/>
                    <a:lumOff val="35000"/>
                  </a:schemeClr>
                </a:solidFill>
                <a:latin typeface="Arial" panose="020B0604020202020204" pitchFamily="34" charset="0"/>
                <a:cs typeface="Arial" panose="020B0604020202020204" pitchFamily="34" charset="0"/>
              </a:rPr>
              <a:t> uyuşmazlığı, ceninin alyuvarlarına zarar vermektedir.</a:t>
            </a:r>
            <a:r>
              <a:rPr lang="tr-TR" altLang="tr-TR" dirty="0">
                <a:solidFill>
                  <a:schemeClr val="tx1">
                    <a:lumMod val="65000"/>
                    <a:lumOff val="35000"/>
                  </a:schemeClr>
                </a:solidFill>
                <a:latin typeface="Arial" panose="020B0604020202020204" pitchFamily="34" charset="0"/>
                <a:cs typeface="Arial" panose="020B0604020202020204" pitchFamily="34" charset="0"/>
              </a:rPr>
              <a:t> Bu durum </a:t>
            </a:r>
            <a:r>
              <a:rPr lang="tr-TR" altLang="tr-TR" b="1" dirty="0">
                <a:solidFill>
                  <a:schemeClr val="tx1">
                    <a:lumMod val="65000"/>
                    <a:lumOff val="35000"/>
                  </a:schemeClr>
                </a:solidFill>
                <a:latin typeface="Arial" panose="020B0604020202020204" pitchFamily="34" charset="0"/>
                <a:cs typeface="Arial" panose="020B0604020202020204" pitchFamily="34" charset="0"/>
              </a:rPr>
              <a:t>geçmişte cenin ya da yeni doğanın ölümüne </a:t>
            </a:r>
            <a:r>
              <a:rPr lang="tr-TR" altLang="tr-TR" dirty="0">
                <a:solidFill>
                  <a:schemeClr val="tx1">
                    <a:lumMod val="65000"/>
                    <a:lumOff val="35000"/>
                  </a:schemeClr>
                </a:solidFill>
                <a:latin typeface="Arial" panose="020B0604020202020204" pitchFamily="34" charset="0"/>
                <a:cs typeface="Arial" panose="020B0604020202020204" pitchFamily="34" charset="0"/>
              </a:rPr>
              <a:t>yol açan nedenler arasındadır. Tedavi edilmezse, ciddi şekilde etkilenen ceninler ölü doğmaktadır. </a:t>
            </a:r>
          </a:p>
          <a:p>
            <a:pPr>
              <a:buFont typeface="Wingdings" panose="05000000000000000000" pitchFamily="2" charset="2"/>
              <a:buChar char="§"/>
            </a:pPr>
            <a:r>
              <a:rPr lang="tr-TR" altLang="tr-TR" b="1" dirty="0">
                <a:solidFill>
                  <a:schemeClr val="tx1">
                    <a:lumMod val="65000"/>
                    <a:lumOff val="35000"/>
                  </a:schemeClr>
                </a:solidFill>
                <a:latin typeface="Arial" panose="020B0604020202020204" pitchFamily="34" charset="0"/>
                <a:cs typeface="Arial" panose="020B0604020202020204" pitchFamily="34" charset="0"/>
              </a:rPr>
              <a:t>Yeni doğanda </a:t>
            </a:r>
            <a:r>
              <a:rPr lang="tr-TR" altLang="tr-TR" b="1" dirty="0" err="1">
                <a:solidFill>
                  <a:schemeClr val="tx1">
                    <a:lumMod val="65000"/>
                    <a:lumOff val="35000"/>
                  </a:schemeClr>
                </a:solidFill>
                <a:latin typeface="Arial" panose="020B0604020202020204" pitchFamily="34" charset="0"/>
                <a:cs typeface="Arial" panose="020B0604020202020204" pitchFamily="34" charset="0"/>
              </a:rPr>
              <a:t>Rh</a:t>
            </a:r>
            <a:r>
              <a:rPr lang="tr-TR" altLang="tr-TR" b="1" dirty="0">
                <a:solidFill>
                  <a:schemeClr val="tx1">
                    <a:lumMod val="65000"/>
                    <a:lumOff val="35000"/>
                  </a:schemeClr>
                </a:solidFill>
                <a:latin typeface="Arial" panose="020B0604020202020204" pitchFamily="34" charset="0"/>
                <a:cs typeface="Arial" panose="020B0604020202020204" pitchFamily="34" charset="0"/>
              </a:rPr>
              <a:t> uyuşmazlığı, sarılık, anemi, beyin hasarı, kalbin durması ve ölümle </a:t>
            </a:r>
            <a:r>
              <a:rPr lang="tr-TR" altLang="tr-TR" dirty="0">
                <a:solidFill>
                  <a:schemeClr val="tx1">
                    <a:lumMod val="65000"/>
                    <a:lumOff val="35000"/>
                  </a:schemeClr>
                </a:solidFill>
                <a:latin typeface="Arial" panose="020B0604020202020204" pitchFamily="34" charset="0"/>
                <a:cs typeface="Arial" panose="020B0604020202020204" pitchFamily="34" charset="0"/>
              </a:rPr>
              <a:t>sonuçlanabilmektedir.</a:t>
            </a:r>
          </a:p>
          <a:p>
            <a:pPr>
              <a:buFont typeface="Wingdings" panose="05000000000000000000" pitchFamily="2" charset="2"/>
              <a:buChar char="§"/>
            </a:pPr>
            <a:r>
              <a:rPr lang="tr-TR" altLang="tr-TR" dirty="0">
                <a:solidFill>
                  <a:schemeClr val="tx1">
                    <a:lumMod val="65000"/>
                    <a:lumOff val="35000"/>
                  </a:schemeClr>
                </a:solidFill>
                <a:latin typeface="Arial" panose="020B0604020202020204" pitchFamily="34" charset="0"/>
                <a:cs typeface="Arial" panose="020B0604020202020204" pitchFamily="34" charset="0"/>
              </a:rPr>
              <a:t>Tedavi genellikle </a:t>
            </a:r>
            <a:r>
              <a:rPr lang="tr-TR" altLang="tr-TR" dirty="0" err="1">
                <a:solidFill>
                  <a:schemeClr val="tx1">
                    <a:lumMod val="65000"/>
                    <a:lumOff val="35000"/>
                  </a:schemeClr>
                </a:solidFill>
                <a:latin typeface="Arial" panose="020B0604020202020204" pitchFamily="34" charset="0"/>
                <a:cs typeface="Arial" panose="020B0604020202020204" pitchFamily="34" charset="0"/>
              </a:rPr>
              <a:t>Rh</a:t>
            </a:r>
            <a:r>
              <a:rPr lang="tr-TR" altLang="tr-TR" dirty="0">
                <a:solidFill>
                  <a:schemeClr val="tx1">
                    <a:lumMod val="65000"/>
                    <a:lumOff val="35000"/>
                  </a:schemeClr>
                </a:solidFill>
                <a:latin typeface="Arial" panose="020B0604020202020204" pitchFamily="34" charset="0"/>
                <a:cs typeface="Arial" panose="020B0604020202020204" pitchFamily="34" charset="0"/>
              </a:rPr>
              <a:t> uyuşmazlığını önleyebilmektedir.</a:t>
            </a:r>
          </a:p>
          <a:p>
            <a:pPr>
              <a:buFont typeface="Wingdings" panose="05000000000000000000" pitchFamily="2" charset="2"/>
              <a:buChar char="§"/>
            </a:pPr>
            <a:r>
              <a:rPr lang="tr-TR" altLang="tr-TR" dirty="0">
                <a:solidFill>
                  <a:schemeClr val="tx1">
                    <a:lumMod val="65000"/>
                    <a:lumOff val="35000"/>
                  </a:schemeClr>
                </a:solidFill>
                <a:latin typeface="Arial" panose="020B0604020202020204" pitchFamily="34" charset="0"/>
                <a:cs typeface="Arial" panose="020B0604020202020204" pitchFamily="34" charset="0"/>
              </a:rPr>
              <a:t>Duyarlılık kazanmamış </a:t>
            </a:r>
            <a:r>
              <a:rPr lang="tr-TR" altLang="tr-TR" dirty="0" err="1">
                <a:solidFill>
                  <a:schemeClr val="tx1">
                    <a:lumMod val="65000"/>
                    <a:lumOff val="35000"/>
                  </a:schemeClr>
                </a:solidFill>
                <a:latin typeface="Arial" panose="020B0604020202020204" pitchFamily="34" charset="0"/>
                <a:cs typeface="Arial" panose="020B0604020202020204" pitchFamily="34" charset="0"/>
              </a:rPr>
              <a:t>Rh</a:t>
            </a:r>
            <a:r>
              <a:rPr lang="tr-TR" altLang="tr-TR" dirty="0">
                <a:solidFill>
                  <a:schemeClr val="tx1">
                    <a:lumMod val="65000"/>
                    <a:lumOff val="35000"/>
                  </a:schemeClr>
                </a:solidFill>
                <a:latin typeface="Arial" panose="020B0604020202020204" pitchFamily="34" charset="0"/>
                <a:cs typeface="Arial" panose="020B0604020202020204" pitchFamily="34" charset="0"/>
              </a:rPr>
              <a:t> - hamileler, duyarlılığı önlemek için bir aşı ile tedavi edilebilmektedir.</a:t>
            </a:r>
          </a:p>
          <a:p>
            <a:endParaRPr lang="tr-TR" dirty="0"/>
          </a:p>
        </p:txBody>
      </p:sp>
    </p:spTree>
    <p:extLst>
      <p:ext uri="{BB962C8B-B14F-4D97-AF65-F5344CB8AC3E}">
        <p14:creationId xmlns:p14="http://schemas.microsoft.com/office/powerpoint/2010/main" val="4024840833"/>
      </p:ext>
    </p:extLst>
  </p:cSld>
  <p:clrMapOvr>
    <a:masterClrMapping/>
  </p:clrMapOvr>
  <p:transition spd="slow">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0F7FC035-BF90-4E17-8C4E-30EEE1DEF3D4}"/>
              </a:ext>
            </a:extLst>
          </p:cNvPr>
          <p:cNvSpPr>
            <a:spLocks noGrp="1"/>
          </p:cNvSpPr>
          <p:nvPr>
            <p:ph sz="quarter" idx="10"/>
          </p:nvPr>
        </p:nvSpPr>
        <p:spPr>
          <a:xfrm>
            <a:off x="955677" y="736930"/>
            <a:ext cx="7700963" cy="3759042"/>
          </a:xfrm>
        </p:spPr>
        <p:txBody>
          <a:bodyPr/>
          <a:lstStyle/>
          <a:p>
            <a:pPr marL="731838" lvl="1" indent="-457200">
              <a:buNone/>
            </a:pPr>
            <a:r>
              <a:rPr lang="tr-TR" altLang="tr-TR" b="1" dirty="0">
                <a:solidFill>
                  <a:schemeClr val="tx1">
                    <a:lumMod val="65000"/>
                    <a:lumOff val="35000"/>
                  </a:schemeClr>
                </a:solidFill>
                <a:latin typeface="Arial" panose="020B0604020202020204" pitchFamily="34" charset="0"/>
                <a:cs typeface="Arial" panose="020B0604020202020204" pitchFamily="34" charset="0"/>
              </a:rPr>
              <a:t>B. Çevresel/</a:t>
            </a:r>
            <a:r>
              <a:rPr lang="tr-TR" altLang="tr-TR" b="1" dirty="0" err="1">
                <a:solidFill>
                  <a:schemeClr val="tx1">
                    <a:lumMod val="65000"/>
                    <a:lumOff val="35000"/>
                  </a:schemeClr>
                </a:solidFill>
                <a:latin typeface="Arial" panose="020B0604020202020204" pitchFamily="34" charset="0"/>
                <a:cs typeface="Arial" panose="020B0604020202020204" pitchFamily="34" charset="0"/>
              </a:rPr>
              <a:t>Psikososyal</a:t>
            </a:r>
            <a:r>
              <a:rPr lang="tr-TR" altLang="tr-TR" b="1" dirty="0">
                <a:solidFill>
                  <a:schemeClr val="tx1">
                    <a:lumMod val="65000"/>
                    <a:lumOff val="35000"/>
                  </a:schemeClr>
                </a:solidFill>
                <a:latin typeface="Arial" panose="020B0604020202020204" pitchFamily="34" charset="0"/>
                <a:cs typeface="Arial" panose="020B0604020202020204" pitchFamily="34" charset="0"/>
              </a:rPr>
              <a:t> faktörler</a:t>
            </a:r>
          </a:p>
          <a:p>
            <a:pPr marL="731838" lvl="1" indent="-457200"/>
            <a:r>
              <a:rPr lang="tr-TR" altLang="tr-TR" dirty="0">
                <a:solidFill>
                  <a:schemeClr val="tx1">
                    <a:lumMod val="65000"/>
                    <a:lumOff val="35000"/>
                  </a:schemeClr>
                </a:solidFill>
                <a:latin typeface="Arial" panose="020B0604020202020204" pitchFamily="34" charset="0"/>
                <a:cs typeface="Arial" panose="020B0604020202020204" pitchFamily="34" charset="0"/>
              </a:rPr>
              <a:t>Düşük sosyoekonomik düzey ve yoksulluk</a:t>
            </a:r>
          </a:p>
          <a:p>
            <a:pPr marL="731838" lvl="1" indent="-457200"/>
            <a:r>
              <a:rPr lang="tr-TR" altLang="tr-TR" dirty="0">
                <a:solidFill>
                  <a:schemeClr val="tx1">
                    <a:lumMod val="65000"/>
                    <a:lumOff val="35000"/>
                  </a:schemeClr>
                </a:solidFill>
                <a:latin typeface="Arial" panose="020B0604020202020204" pitchFamily="34" charset="0"/>
                <a:cs typeface="Arial" panose="020B0604020202020204" pitchFamily="34" charset="0"/>
              </a:rPr>
              <a:t>Yetersiz beslenme</a:t>
            </a:r>
          </a:p>
          <a:p>
            <a:pPr marL="731838" lvl="1" indent="-457200"/>
            <a:r>
              <a:rPr lang="tr-TR" altLang="tr-TR" dirty="0">
                <a:solidFill>
                  <a:schemeClr val="tx1">
                    <a:lumMod val="65000"/>
                    <a:lumOff val="35000"/>
                  </a:schemeClr>
                </a:solidFill>
                <a:latin typeface="Arial" panose="020B0604020202020204" pitchFamily="34" charset="0"/>
                <a:cs typeface="Arial" panose="020B0604020202020204" pitchFamily="34" charset="0"/>
              </a:rPr>
              <a:t>Kazalar, travmalar ve hastalıklar</a:t>
            </a:r>
          </a:p>
          <a:p>
            <a:pPr marL="731838" lvl="1" indent="-457200"/>
            <a:r>
              <a:rPr lang="tr-TR" altLang="tr-TR" dirty="0">
                <a:solidFill>
                  <a:schemeClr val="tx1">
                    <a:lumMod val="65000"/>
                    <a:lumOff val="35000"/>
                  </a:schemeClr>
                </a:solidFill>
                <a:latin typeface="Arial" panose="020B0604020202020204" pitchFamily="34" charset="0"/>
                <a:cs typeface="Arial" panose="020B0604020202020204" pitchFamily="34" charset="0"/>
              </a:rPr>
              <a:t>Çocuk istismarı ve ihmali</a:t>
            </a:r>
          </a:p>
          <a:p>
            <a:pPr marL="731838" lvl="1" indent="-457200"/>
            <a:r>
              <a:rPr lang="tr-TR" altLang="tr-TR" dirty="0">
                <a:solidFill>
                  <a:schemeClr val="tx1">
                    <a:lumMod val="65000"/>
                    <a:lumOff val="35000"/>
                  </a:schemeClr>
                </a:solidFill>
                <a:latin typeface="Arial" panose="020B0604020202020204" pitchFamily="34" charset="0"/>
                <a:cs typeface="Arial" panose="020B0604020202020204" pitchFamily="34" charset="0"/>
              </a:rPr>
              <a:t>Anne-bebek etkileşimi ve bağlılık</a:t>
            </a:r>
          </a:p>
          <a:p>
            <a:endParaRPr lang="tr-TR" dirty="0"/>
          </a:p>
        </p:txBody>
      </p:sp>
    </p:spTree>
    <p:extLst>
      <p:ext uri="{BB962C8B-B14F-4D97-AF65-F5344CB8AC3E}">
        <p14:creationId xmlns:p14="http://schemas.microsoft.com/office/powerpoint/2010/main" val="3980287665"/>
      </p:ext>
    </p:extLst>
  </p:cSld>
  <p:clrMapOvr>
    <a:masterClrMapping/>
  </p:clrMapOvr>
  <p:transition spd="slow">
    <p:fade/>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24E0145B-5BEC-424C-9DB7-C8FF4C3038B2}"/>
              </a:ext>
            </a:extLst>
          </p:cNvPr>
          <p:cNvSpPr>
            <a:spLocks noGrp="1"/>
          </p:cNvSpPr>
          <p:nvPr>
            <p:ph sz="quarter" idx="10"/>
          </p:nvPr>
        </p:nvSpPr>
        <p:spPr/>
        <p:txBody>
          <a:bodyPr/>
          <a:lstStyle/>
          <a:p>
            <a:pPr>
              <a:buFont typeface="Wingdings" panose="05000000000000000000" pitchFamily="2" charset="2"/>
              <a:buChar char="§"/>
            </a:pPr>
            <a:r>
              <a:rPr lang="tr-TR" altLang="tr-TR" b="1" dirty="0">
                <a:solidFill>
                  <a:schemeClr val="tx1">
                    <a:lumMod val="65000"/>
                    <a:lumOff val="35000"/>
                  </a:schemeClr>
                </a:solidFill>
                <a:latin typeface="Arial" panose="020B0604020202020204" pitchFamily="34" charset="0"/>
                <a:cs typeface="Arial" panose="020B0604020202020204" pitchFamily="34" charset="0"/>
              </a:rPr>
              <a:t>Bebeklerde doğum ağırlığının;</a:t>
            </a:r>
          </a:p>
          <a:p>
            <a:pPr lvl="1">
              <a:buFont typeface="Wingdings" panose="05000000000000000000" pitchFamily="2" charset="2"/>
              <a:buChar char="Ø"/>
            </a:pPr>
            <a:r>
              <a:rPr lang="tr-TR" altLang="tr-TR" b="1" dirty="0">
                <a:solidFill>
                  <a:schemeClr val="tx1">
                    <a:lumMod val="65000"/>
                    <a:lumOff val="35000"/>
                  </a:schemeClr>
                </a:solidFill>
                <a:latin typeface="Arial" panose="020B0604020202020204" pitchFamily="34" charset="0"/>
                <a:cs typeface="Arial" panose="020B0604020202020204" pitchFamily="34" charset="0"/>
              </a:rPr>
              <a:t>2500 gramın altında olması düşük doğum ağırlığı</a:t>
            </a:r>
            <a:r>
              <a:rPr lang="tr-TR" altLang="tr-TR" dirty="0">
                <a:solidFill>
                  <a:schemeClr val="tx1">
                    <a:lumMod val="65000"/>
                    <a:lumOff val="35000"/>
                  </a:schemeClr>
                </a:solidFill>
                <a:latin typeface="Arial" panose="020B0604020202020204" pitchFamily="34" charset="0"/>
                <a:cs typeface="Arial" panose="020B0604020202020204" pitchFamily="34" charset="0"/>
              </a:rPr>
              <a:t> </a:t>
            </a:r>
          </a:p>
          <a:p>
            <a:pPr lvl="1">
              <a:buFont typeface="Wingdings" panose="05000000000000000000" pitchFamily="2" charset="2"/>
              <a:buChar char="Ø"/>
            </a:pPr>
            <a:r>
              <a:rPr lang="tr-TR" altLang="tr-TR" b="1" dirty="0">
                <a:solidFill>
                  <a:schemeClr val="tx1">
                    <a:lumMod val="65000"/>
                    <a:lumOff val="35000"/>
                  </a:schemeClr>
                </a:solidFill>
                <a:latin typeface="Arial" panose="020B0604020202020204" pitchFamily="34" charset="0"/>
                <a:cs typeface="Arial" panose="020B0604020202020204" pitchFamily="34" charset="0"/>
              </a:rPr>
              <a:t>1500 gramın altında olması çok düşük doğum ağırlığı</a:t>
            </a:r>
          </a:p>
          <a:p>
            <a:pPr lvl="1"/>
            <a:r>
              <a:rPr lang="tr-TR" altLang="tr-TR" b="1" dirty="0">
                <a:solidFill>
                  <a:schemeClr val="tx1">
                    <a:lumMod val="65000"/>
                    <a:lumOff val="35000"/>
                  </a:schemeClr>
                </a:solidFill>
                <a:latin typeface="Arial" panose="020B0604020202020204" pitchFamily="34" charset="0"/>
                <a:cs typeface="Arial" panose="020B0604020202020204" pitchFamily="34" charset="0"/>
              </a:rPr>
              <a:t>1000 gramın altında olması ise aşırı düşük doğum ağırlığı </a:t>
            </a:r>
            <a:r>
              <a:rPr lang="tr-TR" altLang="tr-TR" dirty="0">
                <a:solidFill>
                  <a:schemeClr val="tx1">
                    <a:lumMod val="65000"/>
                    <a:lumOff val="35000"/>
                  </a:schemeClr>
                </a:solidFill>
                <a:latin typeface="Arial" panose="020B0604020202020204" pitchFamily="34" charset="0"/>
                <a:cs typeface="Arial" panose="020B0604020202020204" pitchFamily="34" charset="0"/>
              </a:rPr>
              <a:t>olarak tanımlanmaktadır. </a:t>
            </a:r>
            <a:endParaRPr lang="tr-TR" altLang="tr-TR" b="1" dirty="0">
              <a:solidFill>
                <a:schemeClr val="tx1">
                  <a:lumMod val="65000"/>
                  <a:lumOff val="35000"/>
                </a:schemeClr>
              </a:solidFill>
              <a:latin typeface="Arial" panose="020B0604020202020204" pitchFamily="34" charset="0"/>
              <a:cs typeface="Arial" panose="020B0604020202020204" pitchFamily="34" charset="0"/>
            </a:endParaRPr>
          </a:p>
          <a:p>
            <a:pPr marL="0" indent="0">
              <a:buNone/>
            </a:pPr>
            <a:r>
              <a:rPr lang="tr-TR" altLang="tr-TR" b="1" dirty="0">
                <a:solidFill>
                  <a:schemeClr val="tx1">
                    <a:lumMod val="65000"/>
                    <a:lumOff val="35000"/>
                  </a:schemeClr>
                </a:solidFill>
                <a:latin typeface="Arial" panose="020B0604020202020204" pitchFamily="34" charset="0"/>
                <a:cs typeface="Arial" panose="020B0604020202020204" pitchFamily="34" charset="0"/>
              </a:rPr>
              <a:t>Yaşam sınırı olan 23 haftanın üzerinde ve 37 haftadan erken olan doğumlar </a:t>
            </a:r>
            <a:r>
              <a:rPr lang="tr-TR" altLang="tr-TR" b="1" i="1" dirty="0">
                <a:solidFill>
                  <a:schemeClr val="tx1">
                    <a:lumMod val="65000"/>
                    <a:lumOff val="35000"/>
                  </a:schemeClr>
                </a:solidFill>
                <a:latin typeface="Arial" panose="020B0604020202020204" pitchFamily="34" charset="0"/>
                <a:cs typeface="Arial" panose="020B0604020202020204" pitchFamily="34" charset="0"/>
              </a:rPr>
              <a:t>prematüre doğum,</a:t>
            </a:r>
            <a:r>
              <a:rPr lang="tr-TR" altLang="tr-TR" dirty="0">
                <a:solidFill>
                  <a:schemeClr val="tx1">
                    <a:lumMod val="65000"/>
                    <a:lumOff val="35000"/>
                  </a:schemeClr>
                </a:solidFill>
                <a:latin typeface="Arial" panose="020B0604020202020204" pitchFamily="34" charset="0"/>
                <a:cs typeface="Arial" panose="020B0604020202020204" pitchFamily="34" charset="0"/>
              </a:rPr>
              <a:t> </a:t>
            </a:r>
            <a:r>
              <a:rPr lang="tr-TR" altLang="tr-TR" b="1" dirty="0">
                <a:solidFill>
                  <a:schemeClr val="tx1">
                    <a:lumMod val="65000"/>
                    <a:lumOff val="35000"/>
                  </a:schemeClr>
                </a:solidFill>
                <a:latin typeface="Arial" panose="020B0604020202020204" pitchFamily="34" charset="0"/>
                <a:cs typeface="Arial" panose="020B0604020202020204" pitchFamily="34" charset="0"/>
              </a:rPr>
              <a:t>yaşam sınırı olan 23 hafta ile 28 hafta arasında olan doğumlar </a:t>
            </a:r>
            <a:r>
              <a:rPr lang="tr-TR" altLang="tr-TR" dirty="0">
                <a:solidFill>
                  <a:schemeClr val="tx1">
                    <a:lumMod val="65000"/>
                    <a:lumOff val="35000"/>
                  </a:schemeClr>
                </a:solidFill>
                <a:latin typeface="Arial" panose="020B0604020202020204" pitchFamily="34" charset="0"/>
                <a:cs typeface="Arial" panose="020B0604020202020204" pitchFamily="34" charset="0"/>
              </a:rPr>
              <a:t>ise </a:t>
            </a:r>
            <a:r>
              <a:rPr lang="tr-TR" altLang="tr-TR" b="1" i="1" dirty="0">
                <a:solidFill>
                  <a:schemeClr val="tx1">
                    <a:lumMod val="65000"/>
                    <a:lumOff val="35000"/>
                  </a:schemeClr>
                </a:solidFill>
                <a:latin typeface="Arial" panose="020B0604020202020204" pitchFamily="34" charset="0"/>
                <a:cs typeface="Arial" panose="020B0604020202020204" pitchFamily="34" charset="0"/>
              </a:rPr>
              <a:t>aşırı prematüre doğum</a:t>
            </a:r>
            <a:r>
              <a:rPr lang="tr-TR" altLang="tr-TR" b="1" dirty="0">
                <a:solidFill>
                  <a:schemeClr val="tx1">
                    <a:lumMod val="65000"/>
                    <a:lumOff val="35000"/>
                  </a:schemeClr>
                </a:solidFill>
                <a:latin typeface="Arial" panose="020B0604020202020204" pitchFamily="34" charset="0"/>
                <a:cs typeface="Arial" panose="020B0604020202020204" pitchFamily="34" charset="0"/>
              </a:rPr>
              <a:t> </a:t>
            </a:r>
            <a:r>
              <a:rPr lang="tr-TR" altLang="tr-TR" dirty="0">
                <a:solidFill>
                  <a:schemeClr val="tx1">
                    <a:lumMod val="65000"/>
                    <a:lumOff val="35000"/>
                  </a:schemeClr>
                </a:solidFill>
                <a:latin typeface="Arial" panose="020B0604020202020204" pitchFamily="34" charset="0"/>
                <a:cs typeface="Arial" panose="020B0604020202020204" pitchFamily="34" charset="0"/>
              </a:rPr>
              <a:t>olarak adlandırılmaktadır. </a:t>
            </a:r>
          </a:p>
          <a:p>
            <a:endParaRPr lang="tr-TR" dirty="0"/>
          </a:p>
        </p:txBody>
      </p:sp>
    </p:spTree>
    <p:extLst>
      <p:ext uri="{BB962C8B-B14F-4D97-AF65-F5344CB8AC3E}">
        <p14:creationId xmlns:p14="http://schemas.microsoft.com/office/powerpoint/2010/main" val="119156114"/>
      </p:ext>
    </p:extLst>
  </p:cSld>
  <p:clrMapOvr>
    <a:masterClrMapping/>
  </p:clrMapOvr>
  <p:transition spd="slow">
    <p:fade/>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68ADBA44-042E-452A-8BEA-C47C37F3EA57}"/>
              </a:ext>
            </a:extLst>
          </p:cNvPr>
          <p:cNvSpPr>
            <a:spLocks noGrp="1"/>
          </p:cNvSpPr>
          <p:nvPr>
            <p:ph type="title"/>
          </p:nvPr>
        </p:nvSpPr>
        <p:spPr>
          <a:xfrm>
            <a:off x="948776" y="790403"/>
            <a:ext cx="7707862" cy="488024"/>
          </a:xfrm>
        </p:spPr>
        <p:txBody>
          <a:bodyPr/>
          <a:lstStyle/>
          <a:p>
            <a:r>
              <a:rPr lang="tr-TR" b="1" dirty="0">
                <a:latin typeface="Arial" panose="020B0604020202020204" pitchFamily="34" charset="0"/>
                <a:cs typeface="Arial" panose="020B0604020202020204" pitchFamily="34" charset="0"/>
              </a:rPr>
              <a:t>6. </a:t>
            </a:r>
            <a:r>
              <a:rPr lang="tr-TR" altLang="tr-TR" b="1" dirty="0">
                <a:latin typeface="Arial" panose="020B0604020202020204" pitchFamily="34" charset="0"/>
                <a:cs typeface="Arial" panose="020B0604020202020204" pitchFamily="34" charset="0"/>
              </a:rPr>
              <a:t>Düşük 	Doğum Ağırlığı ve Prematüre Doğum</a:t>
            </a:r>
            <a:br>
              <a:rPr lang="tr-TR" altLang="tr-TR" b="1" dirty="0">
                <a:latin typeface="Arial" panose="020B0604020202020204" pitchFamily="34" charset="0"/>
                <a:cs typeface="Arial" panose="020B0604020202020204" pitchFamily="34" charset="0"/>
              </a:rPr>
            </a:br>
            <a:endParaRPr lang="tr-TR" dirty="0"/>
          </a:p>
        </p:txBody>
      </p:sp>
      <p:sp>
        <p:nvSpPr>
          <p:cNvPr id="3" name="İçerik Yer Tutucusu 2">
            <a:extLst>
              <a:ext uri="{FF2B5EF4-FFF2-40B4-BE49-F238E27FC236}">
                <a16:creationId xmlns:a16="http://schemas.microsoft.com/office/drawing/2014/main" id="{3868CAD8-201B-48F8-8472-899C88C948C3}"/>
              </a:ext>
            </a:extLst>
          </p:cNvPr>
          <p:cNvSpPr>
            <a:spLocks noGrp="1"/>
          </p:cNvSpPr>
          <p:nvPr>
            <p:ph sz="quarter" idx="10"/>
          </p:nvPr>
        </p:nvSpPr>
        <p:spPr>
          <a:xfrm>
            <a:off x="955677" y="1034415"/>
            <a:ext cx="7700963" cy="3759042"/>
          </a:xfrm>
        </p:spPr>
        <p:txBody>
          <a:bodyPr/>
          <a:lstStyle/>
          <a:p>
            <a:pPr marL="0" indent="0">
              <a:buNone/>
            </a:pPr>
            <a:r>
              <a:rPr lang="tr-TR" altLang="tr-TR" b="1" dirty="0">
                <a:solidFill>
                  <a:schemeClr val="tx1">
                    <a:lumMod val="65000"/>
                    <a:lumOff val="35000"/>
                  </a:schemeClr>
                </a:solidFill>
                <a:latin typeface="Arial" panose="020B0604020202020204" pitchFamily="34" charset="0"/>
                <a:cs typeface="Arial" panose="020B0604020202020204" pitchFamily="34" charset="0"/>
              </a:rPr>
              <a:t>Zamanından önce doğan bebeklerde; süreğen akciğer hastalıkları, beyin kanamaları, prematüre </a:t>
            </a:r>
            <a:r>
              <a:rPr lang="tr-TR" altLang="tr-TR" b="1" dirty="0" err="1">
                <a:solidFill>
                  <a:schemeClr val="tx1">
                    <a:lumMod val="65000"/>
                    <a:lumOff val="35000"/>
                  </a:schemeClr>
                </a:solidFill>
                <a:latin typeface="Arial" panose="020B0604020202020204" pitchFamily="34" charset="0"/>
                <a:cs typeface="Arial" panose="020B0604020202020204" pitchFamily="34" charset="0"/>
              </a:rPr>
              <a:t>retinopatisi</a:t>
            </a:r>
            <a:r>
              <a:rPr lang="tr-TR" altLang="tr-TR" b="1" dirty="0">
                <a:solidFill>
                  <a:schemeClr val="tx1">
                    <a:lumMod val="65000"/>
                    <a:lumOff val="35000"/>
                  </a:schemeClr>
                </a:solidFill>
                <a:latin typeface="Arial" panose="020B0604020202020204" pitchFamily="34" charset="0"/>
                <a:cs typeface="Arial" panose="020B0604020202020204" pitchFamily="34" charset="0"/>
              </a:rPr>
              <a:t> (retina dokusunun damarlanmasında bozukluk) ve ince bağırsak enfeksiyonlarını içeren organ yetersizlikleri </a:t>
            </a:r>
            <a:r>
              <a:rPr lang="tr-TR" altLang="tr-TR" dirty="0">
                <a:solidFill>
                  <a:schemeClr val="tx1">
                    <a:lumMod val="65000"/>
                    <a:lumOff val="35000"/>
                  </a:schemeClr>
                </a:solidFill>
                <a:latin typeface="Arial" panose="020B0604020202020204" pitchFamily="34" charset="0"/>
                <a:cs typeface="Arial" panose="020B0604020202020204" pitchFamily="34" charset="0"/>
              </a:rPr>
              <a:t>görülebilmektedir. </a:t>
            </a:r>
          </a:p>
          <a:p>
            <a:pPr>
              <a:buFont typeface="Wingdings" panose="05000000000000000000" pitchFamily="2" charset="2"/>
              <a:buChar char="§"/>
            </a:pPr>
            <a:r>
              <a:rPr lang="tr-TR" altLang="tr-TR" b="1" dirty="0">
                <a:solidFill>
                  <a:schemeClr val="tx1">
                    <a:lumMod val="65000"/>
                    <a:lumOff val="35000"/>
                  </a:schemeClr>
                </a:solidFill>
                <a:latin typeface="Arial" panose="020B0604020202020204" pitchFamily="34" charset="0"/>
                <a:cs typeface="Arial" panose="020B0604020202020204" pitchFamily="34" charset="0"/>
              </a:rPr>
              <a:t>Prematüre bebekler, organik olarak eksiksiz olsalar bile, </a:t>
            </a:r>
            <a:r>
              <a:rPr lang="tr-TR" altLang="tr-TR" dirty="0">
                <a:solidFill>
                  <a:schemeClr val="tx1">
                    <a:lumMod val="65000"/>
                    <a:lumOff val="35000"/>
                  </a:schemeClr>
                </a:solidFill>
                <a:latin typeface="Arial" panose="020B0604020202020204" pitchFamily="34" charset="0"/>
                <a:cs typeface="Arial" panose="020B0604020202020204" pitchFamily="34" charset="0"/>
              </a:rPr>
              <a:t>daha sonraki dönemde</a:t>
            </a:r>
            <a:r>
              <a:rPr lang="tr-TR" altLang="tr-TR" b="1" dirty="0">
                <a:solidFill>
                  <a:schemeClr val="tx1">
                    <a:lumMod val="65000"/>
                    <a:lumOff val="35000"/>
                  </a:schemeClr>
                </a:solidFill>
                <a:latin typeface="Arial" panose="020B0604020202020204" pitchFamily="34" charset="0"/>
                <a:cs typeface="Arial" panose="020B0604020202020204" pitchFamily="34" charset="0"/>
              </a:rPr>
              <a:t> gelişim problemlerinde </a:t>
            </a:r>
            <a:r>
              <a:rPr lang="tr-TR" altLang="tr-TR" dirty="0">
                <a:solidFill>
                  <a:schemeClr val="tx1">
                    <a:lumMod val="65000"/>
                    <a:lumOff val="35000"/>
                  </a:schemeClr>
                </a:solidFill>
                <a:latin typeface="Arial" panose="020B0604020202020204" pitchFamily="34" charset="0"/>
                <a:cs typeface="Arial" panose="020B0604020202020204" pitchFamily="34" charset="0"/>
              </a:rPr>
              <a:t>artış görülmektedir. </a:t>
            </a:r>
          </a:p>
          <a:p>
            <a:pPr>
              <a:buFont typeface="Wingdings" panose="05000000000000000000" pitchFamily="2" charset="2"/>
              <a:buChar char="§"/>
            </a:pPr>
            <a:r>
              <a:rPr lang="tr-TR" altLang="tr-TR" b="1" dirty="0">
                <a:solidFill>
                  <a:schemeClr val="tx1">
                    <a:lumMod val="65000"/>
                    <a:lumOff val="35000"/>
                  </a:schemeClr>
                </a:solidFill>
                <a:latin typeface="Arial" panose="020B0604020202020204" pitchFamily="34" charset="0"/>
                <a:cs typeface="Arial" panose="020B0604020202020204" pitchFamily="34" charset="0"/>
              </a:rPr>
              <a:t>Bu gelişim problemleri;</a:t>
            </a:r>
            <a:r>
              <a:rPr lang="tr-TR" altLang="tr-TR" dirty="0">
                <a:solidFill>
                  <a:schemeClr val="tx1">
                    <a:lumMod val="65000"/>
                    <a:lumOff val="35000"/>
                  </a:schemeClr>
                </a:solidFill>
                <a:latin typeface="Arial" panose="020B0604020202020204" pitchFamily="34" charset="0"/>
                <a:cs typeface="Arial" panose="020B0604020202020204" pitchFamily="34" charset="0"/>
              </a:rPr>
              <a:t> </a:t>
            </a:r>
            <a:r>
              <a:rPr lang="tr-TR" altLang="tr-TR" b="1" dirty="0">
                <a:solidFill>
                  <a:schemeClr val="tx1">
                    <a:lumMod val="65000"/>
                    <a:lumOff val="35000"/>
                  </a:schemeClr>
                </a:solidFill>
                <a:latin typeface="Arial" panose="020B0604020202020204" pitchFamily="34" charset="0"/>
                <a:cs typeface="Arial" panose="020B0604020202020204" pitchFamily="34" charset="0"/>
              </a:rPr>
              <a:t>düşük zeka puanı, dikkat eksikliği/</a:t>
            </a:r>
            <a:r>
              <a:rPr lang="tr-TR" altLang="tr-TR" b="1" dirty="0" err="1">
                <a:solidFill>
                  <a:schemeClr val="tx1">
                    <a:lumMod val="65000"/>
                    <a:lumOff val="35000"/>
                  </a:schemeClr>
                </a:solidFill>
                <a:latin typeface="Arial" panose="020B0604020202020204" pitchFamily="34" charset="0"/>
                <a:cs typeface="Arial" panose="020B0604020202020204" pitchFamily="34" charset="0"/>
              </a:rPr>
              <a:t>hiperaktivite</a:t>
            </a:r>
            <a:r>
              <a:rPr lang="tr-TR" altLang="tr-TR" b="1" dirty="0">
                <a:solidFill>
                  <a:schemeClr val="tx1">
                    <a:lumMod val="65000"/>
                    <a:lumOff val="35000"/>
                  </a:schemeClr>
                </a:solidFill>
                <a:latin typeface="Arial" panose="020B0604020202020204" pitchFamily="34" charset="0"/>
                <a:cs typeface="Arial" panose="020B0604020202020204" pitchFamily="34" charset="0"/>
              </a:rPr>
              <a:t> bozukluğu, özel öğrenme güçlükleri, görsel-motor yetersizlikler, dili anlama ve konuşma problemleri, öz-denetim ve öz-saygı problemleri ve okul başarısında önemli sınırlılıklardır.</a:t>
            </a:r>
            <a:endParaRPr lang="tr-TR" altLang="tr-TR" dirty="0">
              <a:solidFill>
                <a:schemeClr val="tx1">
                  <a:lumMod val="65000"/>
                  <a:lumOff val="35000"/>
                </a:schemeClr>
              </a:solidFill>
              <a:latin typeface="Arial" panose="020B0604020202020204" pitchFamily="34" charset="0"/>
              <a:cs typeface="Arial" panose="020B0604020202020204" pitchFamily="34" charset="0"/>
            </a:endParaRPr>
          </a:p>
          <a:p>
            <a:endParaRPr lang="tr-TR" dirty="0"/>
          </a:p>
        </p:txBody>
      </p:sp>
    </p:spTree>
    <p:extLst>
      <p:ext uri="{BB962C8B-B14F-4D97-AF65-F5344CB8AC3E}">
        <p14:creationId xmlns:p14="http://schemas.microsoft.com/office/powerpoint/2010/main" val="4214648851"/>
      </p:ext>
    </p:extLst>
  </p:cSld>
  <p:clrMapOvr>
    <a:masterClrMapping/>
  </p:clrMapOvr>
  <p:transition spd="slow">
    <p:fade/>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3C911771-8346-42E7-B92A-F4F86AD558A3}"/>
              </a:ext>
            </a:extLst>
          </p:cNvPr>
          <p:cNvSpPr>
            <a:spLocks noGrp="1"/>
          </p:cNvSpPr>
          <p:nvPr>
            <p:ph type="title"/>
          </p:nvPr>
        </p:nvSpPr>
        <p:spPr/>
        <p:txBody>
          <a:bodyPr/>
          <a:lstStyle/>
          <a:p>
            <a:r>
              <a:rPr lang="tr-TR" altLang="tr-TR" b="1" dirty="0"/>
              <a:t>B. Çevresel/</a:t>
            </a:r>
            <a:r>
              <a:rPr lang="tr-TR" altLang="tr-TR" b="1" dirty="0" err="1"/>
              <a:t>Psikososyal</a:t>
            </a:r>
            <a:r>
              <a:rPr lang="tr-TR" altLang="tr-TR" b="1" dirty="0"/>
              <a:t> Faktörler</a:t>
            </a:r>
            <a:endParaRPr lang="tr-TR" dirty="0"/>
          </a:p>
        </p:txBody>
      </p:sp>
      <p:sp>
        <p:nvSpPr>
          <p:cNvPr id="3" name="İçerik Yer Tutucusu 2">
            <a:extLst>
              <a:ext uri="{FF2B5EF4-FFF2-40B4-BE49-F238E27FC236}">
                <a16:creationId xmlns:a16="http://schemas.microsoft.com/office/drawing/2014/main" id="{D5707559-3AFB-48BD-BAE7-DFDF8E1082F9}"/>
              </a:ext>
            </a:extLst>
          </p:cNvPr>
          <p:cNvSpPr>
            <a:spLocks noGrp="1"/>
          </p:cNvSpPr>
          <p:nvPr>
            <p:ph sz="quarter" idx="10"/>
          </p:nvPr>
        </p:nvSpPr>
        <p:spPr/>
        <p:txBody>
          <a:bodyPr>
            <a:normAutofit/>
          </a:bodyPr>
          <a:lstStyle/>
          <a:p>
            <a:pPr marL="457200" indent="-457200">
              <a:buFont typeface="Wingdings" panose="05000000000000000000" pitchFamily="2" charset="2"/>
              <a:buChar char="§"/>
            </a:pPr>
            <a:r>
              <a:rPr lang="tr-TR" altLang="tr-TR" dirty="0">
                <a:solidFill>
                  <a:schemeClr val="tx1">
                    <a:lumMod val="65000"/>
                    <a:lumOff val="35000"/>
                  </a:schemeClr>
                </a:solidFill>
                <a:latin typeface="Arial" panose="020B0604020202020204" pitchFamily="34" charset="0"/>
                <a:cs typeface="Arial" panose="020B0604020202020204" pitchFamily="34" charset="0"/>
              </a:rPr>
              <a:t>Bebeklerin/çocukların gelişim geriliği riskini arttıran çevresel/</a:t>
            </a:r>
            <a:r>
              <a:rPr lang="tr-TR" altLang="tr-TR" dirty="0" err="1">
                <a:solidFill>
                  <a:schemeClr val="tx1">
                    <a:lumMod val="65000"/>
                    <a:lumOff val="35000"/>
                  </a:schemeClr>
                </a:solidFill>
                <a:latin typeface="Arial" panose="020B0604020202020204" pitchFamily="34" charset="0"/>
                <a:cs typeface="Arial" panose="020B0604020202020204" pitchFamily="34" charset="0"/>
              </a:rPr>
              <a:t>psikososyal</a:t>
            </a:r>
            <a:r>
              <a:rPr lang="tr-TR" altLang="tr-TR" dirty="0">
                <a:solidFill>
                  <a:schemeClr val="tx1">
                    <a:lumMod val="65000"/>
                    <a:lumOff val="35000"/>
                  </a:schemeClr>
                </a:solidFill>
                <a:latin typeface="Arial" panose="020B0604020202020204" pitchFamily="34" charset="0"/>
                <a:cs typeface="Arial" panose="020B0604020202020204" pitchFamily="34" charset="0"/>
              </a:rPr>
              <a:t> faktörler, daha çok </a:t>
            </a:r>
            <a:r>
              <a:rPr lang="tr-TR" altLang="tr-TR" b="1" dirty="0">
                <a:solidFill>
                  <a:schemeClr val="tx1">
                    <a:lumMod val="65000"/>
                    <a:lumOff val="35000"/>
                  </a:schemeClr>
                </a:solidFill>
                <a:latin typeface="Arial" panose="020B0604020202020204" pitchFamily="34" charset="0"/>
                <a:cs typeface="Arial" panose="020B0604020202020204" pitchFamily="34" charset="0"/>
              </a:rPr>
              <a:t>doğum sonrasında çocuğun günlük yaşamında karşılaştığı ve gelişimini olumsuz yönde etkileyen durumlardır.</a:t>
            </a:r>
            <a:r>
              <a:rPr lang="tr-TR" altLang="tr-TR" dirty="0">
                <a:solidFill>
                  <a:schemeClr val="tx1">
                    <a:lumMod val="65000"/>
                    <a:lumOff val="35000"/>
                  </a:schemeClr>
                </a:solidFill>
                <a:latin typeface="Arial" panose="020B0604020202020204" pitchFamily="34" charset="0"/>
                <a:cs typeface="Arial" panose="020B0604020202020204" pitchFamily="34" charset="0"/>
              </a:rPr>
              <a:t> </a:t>
            </a:r>
          </a:p>
          <a:p>
            <a:pPr marL="457200" indent="-457200"/>
            <a:r>
              <a:rPr lang="tr-TR" altLang="tr-TR" b="1" dirty="0">
                <a:solidFill>
                  <a:schemeClr val="bg2"/>
                </a:solidFill>
                <a:latin typeface="Arial" panose="020B0604020202020204" pitchFamily="34" charset="0"/>
                <a:cs typeface="Arial" panose="020B0604020202020204" pitchFamily="34" charset="0"/>
              </a:rPr>
              <a:t>Gelişimi etkileyen çevresel faktörler:</a:t>
            </a:r>
          </a:p>
          <a:p>
            <a:pPr marL="731838" lvl="1" indent="-457200">
              <a:buFont typeface="+mj-lt"/>
              <a:buAutoNum type="arabicPeriod"/>
            </a:pPr>
            <a:r>
              <a:rPr lang="tr-TR" altLang="tr-TR" dirty="0">
                <a:latin typeface="Arial" panose="020B0604020202020204" pitchFamily="34" charset="0"/>
                <a:cs typeface="Arial" panose="020B0604020202020204" pitchFamily="34" charset="0"/>
              </a:rPr>
              <a:t>Düşük sosyoekonomik düzey ve yoksulluk</a:t>
            </a:r>
          </a:p>
          <a:p>
            <a:pPr marL="731838" lvl="1" indent="-457200">
              <a:buFont typeface="+mj-lt"/>
              <a:buAutoNum type="arabicPeriod"/>
            </a:pPr>
            <a:r>
              <a:rPr lang="tr-TR" altLang="tr-TR" dirty="0">
                <a:latin typeface="Arial" panose="020B0604020202020204" pitchFamily="34" charset="0"/>
                <a:cs typeface="Arial" panose="020B0604020202020204" pitchFamily="34" charset="0"/>
              </a:rPr>
              <a:t>Yetersiz beslenme</a:t>
            </a:r>
          </a:p>
          <a:p>
            <a:pPr marL="731838" lvl="1" indent="-457200">
              <a:buFont typeface="+mj-lt"/>
              <a:buAutoNum type="arabicPeriod"/>
            </a:pPr>
            <a:r>
              <a:rPr lang="tr-TR" altLang="tr-TR" dirty="0">
                <a:latin typeface="Arial" panose="020B0604020202020204" pitchFamily="34" charset="0"/>
                <a:cs typeface="Arial" panose="020B0604020202020204" pitchFamily="34" charset="0"/>
              </a:rPr>
              <a:t>Kazalar, travmalar ve hastalıklar</a:t>
            </a:r>
          </a:p>
          <a:p>
            <a:pPr marL="731838" lvl="1" indent="-457200">
              <a:buFont typeface="+mj-lt"/>
              <a:buAutoNum type="arabicPeriod"/>
            </a:pPr>
            <a:r>
              <a:rPr lang="tr-TR" altLang="tr-TR" dirty="0">
                <a:latin typeface="Arial" panose="020B0604020202020204" pitchFamily="34" charset="0"/>
                <a:cs typeface="Arial" panose="020B0604020202020204" pitchFamily="34" charset="0"/>
              </a:rPr>
              <a:t>Çocuk istismarı ve ihmali</a:t>
            </a:r>
          </a:p>
          <a:p>
            <a:pPr marL="731838" lvl="1" indent="-457200">
              <a:buFont typeface="+mj-lt"/>
              <a:buAutoNum type="arabicPeriod"/>
            </a:pPr>
            <a:r>
              <a:rPr lang="tr-TR" altLang="tr-TR" dirty="0">
                <a:latin typeface="Arial" panose="020B0604020202020204" pitchFamily="34" charset="0"/>
                <a:cs typeface="Arial" panose="020B0604020202020204" pitchFamily="34" charset="0"/>
              </a:rPr>
              <a:t>Anne-bebek etkileşimi ve bağlılık</a:t>
            </a:r>
          </a:p>
          <a:p>
            <a:endParaRPr lang="tr-TR" dirty="0"/>
          </a:p>
        </p:txBody>
      </p:sp>
    </p:spTree>
    <p:extLst>
      <p:ext uri="{BB962C8B-B14F-4D97-AF65-F5344CB8AC3E}">
        <p14:creationId xmlns:p14="http://schemas.microsoft.com/office/powerpoint/2010/main" val="2355387812"/>
      </p:ext>
    </p:extLst>
  </p:cSld>
  <p:clrMapOvr>
    <a:masterClrMapping/>
  </p:clrMapOvr>
  <p:transition spd="slow">
    <p:fade/>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05B54442-3588-4647-A9D5-E157E16B55C5}"/>
              </a:ext>
            </a:extLst>
          </p:cNvPr>
          <p:cNvSpPr>
            <a:spLocks noGrp="1"/>
          </p:cNvSpPr>
          <p:nvPr>
            <p:ph type="title"/>
          </p:nvPr>
        </p:nvSpPr>
        <p:spPr>
          <a:xfrm>
            <a:off x="955677" y="475773"/>
            <a:ext cx="7707862" cy="488024"/>
          </a:xfrm>
        </p:spPr>
        <p:txBody>
          <a:bodyPr/>
          <a:lstStyle/>
          <a:p>
            <a:r>
              <a:rPr lang="tr-TR" altLang="tr-TR" dirty="0">
                <a:latin typeface="Arial" panose="020B0604020202020204" pitchFamily="34" charset="0"/>
                <a:cs typeface="Arial" panose="020B0604020202020204" pitchFamily="34" charset="0"/>
              </a:rPr>
              <a:t>1. Düşük sosyoekonomik düzey ve yoksulluk</a:t>
            </a:r>
            <a:br>
              <a:rPr lang="tr-TR" altLang="tr-TR" dirty="0">
                <a:latin typeface="Arial" panose="020B0604020202020204" pitchFamily="34" charset="0"/>
                <a:cs typeface="Arial" panose="020B0604020202020204" pitchFamily="34" charset="0"/>
              </a:rPr>
            </a:br>
            <a:endParaRPr lang="tr-TR" dirty="0"/>
          </a:p>
        </p:txBody>
      </p:sp>
      <p:sp>
        <p:nvSpPr>
          <p:cNvPr id="3" name="İçerik Yer Tutucusu 2">
            <a:extLst>
              <a:ext uri="{FF2B5EF4-FFF2-40B4-BE49-F238E27FC236}">
                <a16:creationId xmlns:a16="http://schemas.microsoft.com/office/drawing/2014/main" id="{95EEDB5A-8BBA-4B8C-B6B5-D1263616AA83}"/>
              </a:ext>
            </a:extLst>
          </p:cNvPr>
          <p:cNvSpPr>
            <a:spLocks noGrp="1"/>
          </p:cNvSpPr>
          <p:nvPr>
            <p:ph sz="quarter" idx="10"/>
          </p:nvPr>
        </p:nvSpPr>
        <p:spPr>
          <a:xfrm>
            <a:off x="955677" y="651510"/>
            <a:ext cx="7700963" cy="4016217"/>
          </a:xfrm>
        </p:spPr>
        <p:txBody>
          <a:bodyPr>
            <a:noAutofit/>
          </a:bodyPr>
          <a:lstStyle/>
          <a:p>
            <a:pPr>
              <a:buFont typeface="Wingdings" panose="05000000000000000000" pitchFamily="2" charset="2"/>
              <a:buChar char="§"/>
            </a:pPr>
            <a:r>
              <a:rPr lang="tr-TR" altLang="tr-TR" b="1" i="1" dirty="0">
                <a:solidFill>
                  <a:schemeClr val="tx1">
                    <a:lumMod val="65000"/>
                    <a:lumOff val="35000"/>
                  </a:schemeClr>
                </a:solidFill>
              </a:rPr>
              <a:t>Sosyoekonomik düzey,</a:t>
            </a:r>
            <a:r>
              <a:rPr lang="tr-TR" altLang="tr-TR" b="1" dirty="0">
                <a:solidFill>
                  <a:schemeClr val="tx1">
                    <a:lumMod val="65000"/>
                    <a:lumOff val="35000"/>
                  </a:schemeClr>
                </a:solidFill>
              </a:rPr>
              <a:t> </a:t>
            </a:r>
            <a:r>
              <a:rPr lang="tr-TR" altLang="tr-TR" dirty="0">
                <a:solidFill>
                  <a:schemeClr val="tx1">
                    <a:lumMod val="65000"/>
                    <a:lumOff val="35000"/>
                  </a:schemeClr>
                </a:solidFill>
              </a:rPr>
              <a:t>kapsamlı bir kavramdır ve çok farklı yollarla değerlendirilmesine karşın </a:t>
            </a:r>
            <a:r>
              <a:rPr lang="tr-TR" altLang="tr-TR" b="1" dirty="0">
                <a:solidFill>
                  <a:schemeClr val="tx1">
                    <a:lumMod val="65000"/>
                    <a:lumOff val="35000"/>
                  </a:schemeClr>
                </a:solidFill>
              </a:rPr>
              <a:t>pek çok ölçüm aile geliri, anne-baba eğitimi ve mesleğini </a:t>
            </a:r>
            <a:r>
              <a:rPr lang="tr-TR" altLang="tr-TR" dirty="0">
                <a:solidFill>
                  <a:schemeClr val="tx1">
                    <a:lumMod val="65000"/>
                    <a:lumOff val="35000"/>
                  </a:schemeClr>
                </a:solidFill>
              </a:rPr>
              <a:t>içermektedir. </a:t>
            </a:r>
          </a:p>
          <a:p>
            <a:pPr>
              <a:buFont typeface="Wingdings" panose="05000000000000000000" pitchFamily="2" charset="2"/>
              <a:buChar char="§"/>
            </a:pPr>
            <a:r>
              <a:rPr lang="tr-TR" altLang="tr-TR" dirty="0">
                <a:solidFill>
                  <a:schemeClr val="tx1">
                    <a:lumMod val="65000"/>
                    <a:lumOff val="35000"/>
                  </a:schemeClr>
                </a:solidFill>
              </a:rPr>
              <a:t>Farklı sosyoekonomik düzeydeki bireyler </a:t>
            </a:r>
            <a:r>
              <a:rPr lang="tr-TR" altLang="tr-TR" b="1" dirty="0">
                <a:solidFill>
                  <a:schemeClr val="tx1">
                    <a:lumMod val="65000"/>
                    <a:lumOff val="35000"/>
                  </a:schemeClr>
                </a:solidFill>
              </a:rPr>
              <a:t>tıbbi bakım, sağlıklı beslenme, fiziksel egzersiz, sağlık gibi olanaklara farklı düzeylerde</a:t>
            </a:r>
            <a:r>
              <a:rPr lang="tr-TR" altLang="tr-TR" dirty="0">
                <a:solidFill>
                  <a:schemeClr val="tx1">
                    <a:lumMod val="65000"/>
                    <a:lumOff val="35000"/>
                  </a:schemeClr>
                </a:solidFill>
              </a:rPr>
              <a:t> erişebilmektedir.</a:t>
            </a:r>
          </a:p>
          <a:p>
            <a:pPr>
              <a:buFont typeface="Wingdings" panose="05000000000000000000" pitchFamily="2" charset="2"/>
              <a:buChar char="§"/>
            </a:pPr>
            <a:r>
              <a:rPr lang="tr-TR" altLang="tr-TR" dirty="0">
                <a:solidFill>
                  <a:schemeClr val="tx1">
                    <a:lumMod val="65000"/>
                    <a:lumOff val="35000"/>
                  </a:schemeClr>
                </a:solidFill>
              </a:rPr>
              <a:t>Uzun yıllardır yoksul ailelerden gelen çocukların </a:t>
            </a:r>
            <a:r>
              <a:rPr lang="tr-TR" altLang="tr-TR" b="1" dirty="0">
                <a:solidFill>
                  <a:schemeClr val="tx1">
                    <a:lumMod val="65000"/>
                    <a:lumOff val="35000"/>
                  </a:schemeClr>
                </a:solidFill>
              </a:rPr>
              <a:t>okula başladıklarında bilişsel dezavantajları olduğu</a:t>
            </a:r>
            <a:r>
              <a:rPr lang="tr-TR" altLang="tr-TR" dirty="0">
                <a:solidFill>
                  <a:schemeClr val="tx1">
                    <a:lumMod val="65000"/>
                    <a:lumOff val="35000"/>
                  </a:schemeClr>
                </a:solidFill>
              </a:rPr>
              <a:t> ve </a:t>
            </a:r>
            <a:r>
              <a:rPr lang="tr-TR" altLang="tr-TR" b="1" dirty="0">
                <a:solidFill>
                  <a:schemeClr val="tx1">
                    <a:lumMod val="65000"/>
                    <a:lumOff val="35000"/>
                  </a:schemeClr>
                </a:solidFill>
              </a:rPr>
              <a:t>yoksullukla düşük okul performansı arasında ilişki </a:t>
            </a:r>
            <a:r>
              <a:rPr lang="tr-TR" altLang="tr-TR" dirty="0">
                <a:solidFill>
                  <a:schemeClr val="tx1">
                    <a:lumMod val="65000"/>
                    <a:lumOff val="35000"/>
                  </a:schemeClr>
                </a:solidFill>
              </a:rPr>
              <a:t>bulunduğu belirtilmektedir. </a:t>
            </a:r>
          </a:p>
          <a:p>
            <a:pPr>
              <a:buFont typeface="Wingdings" panose="05000000000000000000" pitchFamily="2" charset="2"/>
              <a:buChar char="§"/>
            </a:pPr>
            <a:r>
              <a:rPr lang="tr-TR" altLang="tr-TR" b="1" dirty="0">
                <a:solidFill>
                  <a:schemeClr val="tx1">
                    <a:lumMod val="65000"/>
                    <a:lumOff val="35000"/>
                  </a:schemeClr>
                </a:solidFill>
              </a:rPr>
              <a:t>Gelişim geriliğine neden olan pek çok faktör ile yoksulluk arasında da ilişki </a:t>
            </a:r>
            <a:r>
              <a:rPr lang="tr-TR" altLang="tr-TR" dirty="0">
                <a:solidFill>
                  <a:schemeClr val="tx1">
                    <a:lumMod val="65000"/>
                    <a:lumOff val="35000"/>
                  </a:schemeClr>
                </a:solidFill>
              </a:rPr>
              <a:t>bulunmaktadır. </a:t>
            </a:r>
          </a:p>
          <a:p>
            <a:pPr>
              <a:buFont typeface="Wingdings" panose="05000000000000000000" pitchFamily="2" charset="2"/>
              <a:buChar char="§"/>
            </a:pPr>
            <a:r>
              <a:rPr lang="tr-TR" altLang="tr-TR" b="1" dirty="0">
                <a:solidFill>
                  <a:schemeClr val="tx1">
                    <a:lumMod val="65000"/>
                    <a:lumOff val="35000"/>
                  </a:schemeClr>
                </a:solidFill>
              </a:rPr>
              <a:t>Yoksullukla ilişkili olan bu faktörler; düşük doğum ağırlığı, tek </a:t>
            </a:r>
            <a:r>
              <a:rPr lang="tr-TR" altLang="tr-TR" b="1" dirty="0" err="1">
                <a:solidFill>
                  <a:schemeClr val="tx1">
                    <a:lumMod val="65000"/>
                    <a:lumOff val="35000"/>
                  </a:schemeClr>
                </a:solidFill>
              </a:rPr>
              <a:t>ebeveynlilik</a:t>
            </a:r>
            <a:r>
              <a:rPr lang="tr-TR" altLang="tr-TR" b="1" dirty="0">
                <a:solidFill>
                  <a:schemeClr val="tx1">
                    <a:lumMod val="65000"/>
                    <a:lumOff val="35000"/>
                  </a:schemeClr>
                </a:solidFill>
              </a:rPr>
              <a:t>, uygun olmayan anne-babalık, yüksek stres, sınırlı kaynak ve destek ile kaynaklara erişimde sınırlılıktır. </a:t>
            </a:r>
          </a:p>
          <a:p>
            <a:endParaRPr lang="tr-TR" dirty="0"/>
          </a:p>
        </p:txBody>
      </p:sp>
    </p:spTree>
    <p:extLst>
      <p:ext uri="{BB962C8B-B14F-4D97-AF65-F5344CB8AC3E}">
        <p14:creationId xmlns:p14="http://schemas.microsoft.com/office/powerpoint/2010/main" val="2512023566"/>
      </p:ext>
    </p:extLst>
  </p:cSld>
  <p:clrMapOvr>
    <a:masterClrMapping/>
  </p:clrMapOvr>
  <p:transition spd="slow">
    <p:fade/>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A3B77FE4-9205-4095-943A-1CD6CBFF73BD}"/>
              </a:ext>
            </a:extLst>
          </p:cNvPr>
          <p:cNvSpPr>
            <a:spLocks noGrp="1"/>
          </p:cNvSpPr>
          <p:nvPr>
            <p:ph sz="quarter" idx="10"/>
          </p:nvPr>
        </p:nvSpPr>
        <p:spPr>
          <a:xfrm>
            <a:off x="955677" y="685800"/>
            <a:ext cx="7700963" cy="3981927"/>
          </a:xfrm>
        </p:spPr>
        <p:txBody>
          <a:bodyPr>
            <a:normAutofit lnSpcReduction="10000"/>
          </a:bodyPr>
          <a:lstStyle/>
          <a:p>
            <a:pPr algn="just">
              <a:buFont typeface="Wingdings" panose="05000000000000000000" pitchFamily="2" charset="2"/>
              <a:buChar char="§"/>
            </a:pPr>
            <a:r>
              <a:rPr lang="tr-TR" altLang="tr-TR" b="1" dirty="0">
                <a:solidFill>
                  <a:schemeClr val="tx1">
                    <a:lumMod val="65000"/>
                    <a:lumOff val="35000"/>
                  </a:schemeClr>
                </a:solidFill>
                <a:latin typeface="Arial" panose="020B0604020202020204" pitchFamily="34" charset="0"/>
                <a:cs typeface="Arial" panose="020B0604020202020204" pitchFamily="34" charset="0"/>
              </a:rPr>
              <a:t>Yoksul ailelerin evlerinin genel özellikleri;</a:t>
            </a:r>
          </a:p>
          <a:p>
            <a:pPr lvl="1" algn="just">
              <a:buFont typeface="Wingdings" panose="05000000000000000000" pitchFamily="2" charset="2"/>
              <a:buChar char="Ø"/>
            </a:pPr>
            <a:r>
              <a:rPr lang="tr-TR" altLang="tr-TR" dirty="0">
                <a:latin typeface="Arial" panose="020B0604020202020204" pitchFamily="34" charset="0"/>
                <a:cs typeface="Arial" panose="020B0604020202020204" pitchFamily="34" charset="0"/>
              </a:rPr>
              <a:t>Öğrenme ve oyun çeşitliliğini artıran oyuncak, eğitsel materyal, kağıt, boya kalemleri  vb. materyallerin yokluğu</a:t>
            </a:r>
          </a:p>
          <a:p>
            <a:pPr lvl="1" algn="just">
              <a:buFont typeface="Wingdings" panose="05000000000000000000" pitchFamily="2" charset="2"/>
              <a:buChar char="Ø"/>
            </a:pPr>
            <a:r>
              <a:rPr lang="tr-TR" altLang="tr-TR" dirty="0">
                <a:latin typeface="Arial" panose="020B0604020202020204" pitchFamily="34" charset="0"/>
                <a:cs typeface="Arial" panose="020B0604020202020204" pitchFamily="34" charset="0"/>
              </a:rPr>
              <a:t>Evin düzensiz, gürültülü ve karmaşık olması nedeniyle çocuğun dikkatini öğrenmeye verememesi</a:t>
            </a:r>
          </a:p>
          <a:p>
            <a:pPr lvl="1" algn="just">
              <a:buFont typeface="Wingdings" panose="05000000000000000000" pitchFamily="2" charset="2"/>
              <a:buChar char="Ø"/>
            </a:pPr>
            <a:r>
              <a:rPr lang="tr-TR" altLang="tr-TR" dirty="0">
                <a:latin typeface="Arial" panose="020B0604020202020204" pitchFamily="34" charset="0"/>
                <a:cs typeface="Arial" panose="020B0604020202020204" pitchFamily="34" charset="0"/>
              </a:rPr>
              <a:t>Geniş aileler ya da ebeveynlerden bir ya da ikisinin yokluğu nedeniyle çocukla ilgilenecek yetişkin yokluğu</a:t>
            </a:r>
          </a:p>
          <a:p>
            <a:pPr lvl="1" algn="just">
              <a:buFont typeface="Wingdings" panose="05000000000000000000" pitchFamily="2" charset="2"/>
              <a:buChar char="Ø"/>
            </a:pPr>
            <a:r>
              <a:rPr lang="tr-TR" altLang="tr-TR" dirty="0">
                <a:latin typeface="Arial" panose="020B0604020202020204" pitchFamily="34" charset="0"/>
                <a:cs typeface="Arial" panose="020B0604020202020204" pitchFamily="34" charset="0"/>
              </a:rPr>
              <a:t>Babaların genellikle olmaması, olsa da çocukla ilgilenmeye daha az meyilli olması</a:t>
            </a:r>
          </a:p>
          <a:p>
            <a:pPr lvl="1" algn="just">
              <a:buFont typeface="Wingdings" panose="05000000000000000000" pitchFamily="2" charset="2"/>
              <a:buChar char="Ø"/>
            </a:pPr>
            <a:r>
              <a:rPr lang="tr-TR" altLang="tr-TR" dirty="0">
                <a:latin typeface="Arial" panose="020B0604020202020204" pitchFamily="34" charset="0"/>
                <a:cs typeface="Arial" panose="020B0604020202020204" pitchFamily="34" charset="0"/>
              </a:rPr>
              <a:t>Çocuk yetiştirme örüntülerinin daha çok cezaya dayalı olması, </a:t>
            </a:r>
          </a:p>
          <a:p>
            <a:pPr lvl="1" algn="just">
              <a:buFont typeface="Wingdings" panose="05000000000000000000" pitchFamily="2" charset="2"/>
              <a:buChar char="Ø"/>
            </a:pPr>
            <a:r>
              <a:rPr lang="tr-TR" altLang="tr-TR" dirty="0">
                <a:latin typeface="Arial" panose="020B0604020202020204" pitchFamily="34" charset="0"/>
                <a:cs typeface="Arial" panose="020B0604020202020204" pitchFamily="34" charset="0"/>
              </a:rPr>
              <a:t>Çocuklarla daha az sözel iletişim kurulduğu için dilsel uyarımın yetersiz olması </a:t>
            </a:r>
          </a:p>
          <a:p>
            <a:pPr lvl="1" algn="just">
              <a:buFont typeface="Wingdings" panose="05000000000000000000" pitchFamily="2" charset="2"/>
              <a:buChar char="Ø"/>
            </a:pPr>
            <a:r>
              <a:rPr lang="tr-TR" altLang="tr-TR" dirty="0">
                <a:latin typeface="Arial" panose="020B0604020202020204" pitchFamily="34" charset="0"/>
                <a:cs typeface="Arial" panose="020B0604020202020204" pitchFamily="34" charset="0"/>
              </a:rPr>
              <a:t>Bu ailelerin çocuklarının yüksek eğitim giderlerini karşılama eğiliminde olmaması</a:t>
            </a:r>
          </a:p>
          <a:p>
            <a:endParaRPr lang="tr-TR" dirty="0"/>
          </a:p>
        </p:txBody>
      </p:sp>
    </p:spTree>
    <p:extLst>
      <p:ext uri="{BB962C8B-B14F-4D97-AF65-F5344CB8AC3E}">
        <p14:creationId xmlns:p14="http://schemas.microsoft.com/office/powerpoint/2010/main" val="3248574906"/>
      </p:ext>
    </p:extLst>
  </p:cSld>
  <p:clrMapOvr>
    <a:masterClrMapping/>
  </p:clrMapOvr>
  <p:transition spd="slow">
    <p:fade/>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02823F30-EE5B-45C3-9AF2-C46651D9831B}"/>
              </a:ext>
            </a:extLst>
          </p:cNvPr>
          <p:cNvSpPr>
            <a:spLocks noGrp="1"/>
          </p:cNvSpPr>
          <p:nvPr>
            <p:ph type="title"/>
          </p:nvPr>
        </p:nvSpPr>
        <p:spPr>
          <a:xfrm>
            <a:off x="955677" y="664673"/>
            <a:ext cx="7707862" cy="488024"/>
          </a:xfrm>
        </p:spPr>
        <p:txBody>
          <a:bodyPr/>
          <a:lstStyle/>
          <a:p>
            <a:r>
              <a:rPr lang="tr-TR" dirty="0"/>
              <a:t>2. </a:t>
            </a:r>
            <a:r>
              <a:rPr lang="tr-TR" altLang="tr-TR" dirty="0"/>
              <a:t>Yetersiz beslenme</a:t>
            </a:r>
            <a:br>
              <a:rPr lang="tr-TR" altLang="tr-TR" b="1" dirty="0">
                <a:solidFill>
                  <a:srgbClr val="7030A0"/>
                </a:solidFill>
              </a:rPr>
            </a:br>
            <a:endParaRPr lang="tr-TR" dirty="0"/>
          </a:p>
        </p:txBody>
      </p:sp>
      <p:sp>
        <p:nvSpPr>
          <p:cNvPr id="3" name="İçerik Yer Tutucusu 2">
            <a:extLst>
              <a:ext uri="{FF2B5EF4-FFF2-40B4-BE49-F238E27FC236}">
                <a16:creationId xmlns:a16="http://schemas.microsoft.com/office/drawing/2014/main" id="{9AB17127-CE3A-447F-AAD6-4BC86AF1B2EF}"/>
              </a:ext>
            </a:extLst>
          </p:cNvPr>
          <p:cNvSpPr>
            <a:spLocks noGrp="1"/>
          </p:cNvSpPr>
          <p:nvPr>
            <p:ph sz="quarter" idx="10"/>
          </p:nvPr>
        </p:nvSpPr>
        <p:spPr>
          <a:xfrm>
            <a:off x="955677" y="1011555"/>
            <a:ext cx="7700963" cy="3759042"/>
          </a:xfrm>
        </p:spPr>
        <p:txBody>
          <a:bodyPr/>
          <a:lstStyle/>
          <a:p>
            <a:pPr>
              <a:buFont typeface="Wingdings" panose="05000000000000000000" pitchFamily="2" charset="2"/>
              <a:buChar char="§"/>
            </a:pPr>
            <a:r>
              <a:rPr lang="tr-TR" altLang="tr-TR" b="1" dirty="0">
                <a:solidFill>
                  <a:schemeClr val="tx1">
                    <a:lumMod val="65000"/>
                    <a:lumOff val="35000"/>
                  </a:schemeClr>
                </a:solidFill>
              </a:rPr>
              <a:t>Yetersiz beslenmenin, gelişim geriliğine neden olduğu ya da buna katkı sağladığı</a:t>
            </a:r>
            <a:r>
              <a:rPr lang="tr-TR" altLang="tr-TR" dirty="0">
                <a:solidFill>
                  <a:schemeClr val="tx1">
                    <a:lumMod val="65000"/>
                    <a:lumOff val="35000"/>
                  </a:schemeClr>
                </a:solidFill>
              </a:rPr>
              <a:t> belirtilmektedir. </a:t>
            </a:r>
          </a:p>
          <a:p>
            <a:pPr>
              <a:buFont typeface="Wingdings" panose="05000000000000000000" pitchFamily="2" charset="2"/>
              <a:buChar char="§"/>
            </a:pPr>
            <a:r>
              <a:rPr lang="tr-TR" altLang="tr-TR" dirty="0">
                <a:solidFill>
                  <a:schemeClr val="tx1">
                    <a:lumMod val="65000"/>
                    <a:lumOff val="35000"/>
                  </a:schemeClr>
                </a:solidFill>
              </a:rPr>
              <a:t>Yetersiz beslenmenin etkilerine yetişkinler daha dirençliyken, gelişen fetüsün beyni çok hassastır. </a:t>
            </a:r>
          </a:p>
          <a:p>
            <a:pPr marL="0" indent="0"/>
            <a:endParaRPr lang="tr-TR" altLang="tr-TR" dirty="0">
              <a:solidFill>
                <a:schemeClr val="tx1">
                  <a:lumMod val="65000"/>
                  <a:lumOff val="35000"/>
                </a:schemeClr>
              </a:solidFill>
            </a:endParaRPr>
          </a:p>
          <a:p>
            <a:pPr marL="0" indent="0">
              <a:buNone/>
            </a:pPr>
            <a:r>
              <a:rPr lang="tr-TR" altLang="tr-TR" dirty="0">
                <a:solidFill>
                  <a:schemeClr val="tx1">
                    <a:lumMod val="65000"/>
                    <a:lumOff val="35000"/>
                  </a:schemeClr>
                </a:solidFill>
              </a:rPr>
              <a:t>   Yetersiz beslenmede sıklıkla ortaya çıkan problemler; protein-kalori yetersizliği ile belirli vitaminlerin (</a:t>
            </a:r>
            <a:r>
              <a:rPr lang="tr-TR" altLang="tr-TR" dirty="0" err="1">
                <a:solidFill>
                  <a:schemeClr val="tx1">
                    <a:lumMod val="65000"/>
                    <a:lumOff val="35000"/>
                  </a:schemeClr>
                </a:solidFill>
              </a:rPr>
              <a:t>folik</a:t>
            </a:r>
            <a:r>
              <a:rPr lang="tr-TR" altLang="tr-TR" dirty="0">
                <a:solidFill>
                  <a:schemeClr val="tx1">
                    <a:lumMod val="65000"/>
                    <a:lumOff val="35000"/>
                  </a:schemeClr>
                </a:solidFill>
              </a:rPr>
              <a:t> asit, B</a:t>
            </a:r>
            <a:r>
              <a:rPr lang="tr-TR" altLang="tr-TR" baseline="-25000" dirty="0">
                <a:solidFill>
                  <a:schemeClr val="tx1">
                    <a:lumMod val="65000"/>
                    <a:lumOff val="35000"/>
                  </a:schemeClr>
                </a:solidFill>
              </a:rPr>
              <a:t>12</a:t>
            </a:r>
            <a:r>
              <a:rPr lang="tr-TR" altLang="tr-TR" dirty="0">
                <a:solidFill>
                  <a:schemeClr val="tx1">
                    <a:lumMod val="65000"/>
                    <a:lumOff val="35000"/>
                  </a:schemeClr>
                </a:solidFill>
              </a:rPr>
              <a:t>, A vitamini gibi) ve minerallerin (iyot, demir gibi) eksikliğidir.</a:t>
            </a:r>
          </a:p>
          <a:p>
            <a:endParaRPr lang="tr-TR" dirty="0"/>
          </a:p>
        </p:txBody>
      </p:sp>
    </p:spTree>
    <p:extLst>
      <p:ext uri="{BB962C8B-B14F-4D97-AF65-F5344CB8AC3E}">
        <p14:creationId xmlns:p14="http://schemas.microsoft.com/office/powerpoint/2010/main" val="1174807264"/>
      </p:ext>
    </p:extLst>
  </p:cSld>
  <p:clrMapOvr>
    <a:masterClrMapping/>
  </p:clrMapOvr>
  <p:transition spd="slow">
    <p:fade/>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774451EB-6EB2-4551-B9B6-F41CF19375CC}"/>
              </a:ext>
            </a:extLst>
          </p:cNvPr>
          <p:cNvSpPr>
            <a:spLocks noGrp="1"/>
          </p:cNvSpPr>
          <p:nvPr>
            <p:ph sz="quarter" idx="10"/>
          </p:nvPr>
        </p:nvSpPr>
        <p:spPr/>
        <p:txBody>
          <a:bodyPr/>
          <a:lstStyle/>
          <a:p>
            <a:pPr algn="just">
              <a:buFont typeface="Wingdings" panose="05000000000000000000" pitchFamily="2" charset="2"/>
              <a:buChar char="§"/>
            </a:pPr>
            <a:r>
              <a:rPr lang="tr-TR" altLang="tr-TR" b="1" dirty="0">
                <a:solidFill>
                  <a:schemeClr val="bg2"/>
                </a:solidFill>
                <a:latin typeface="Arial" panose="020B0604020202020204" pitchFamily="34" charset="0"/>
                <a:cs typeface="Arial" panose="020B0604020202020204" pitchFamily="34" charset="0"/>
              </a:rPr>
              <a:t>Protein-kalori yetersizlikleri:</a:t>
            </a:r>
          </a:p>
          <a:p>
            <a:pPr algn="just">
              <a:buFont typeface="Wingdings" panose="05000000000000000000" pitchFamily="2" charset="2"/>
              <a:buChar char="Ø"/>
            </a:pPr>
            <a:r>
              <a:rPr lang="tr-TR" altLang="tr-TR" b="1" dirty="0" err="1">
                <a:solidFill>
                  <a:schemeClr val="tx1">
                    <a:lumMod val="65000"/>
                    <a:lumOff val="35000"/>
                  </a:schemeClr>
                </a:solidFill>
                <a:latin typeface="Arial" panose="020B0604020202020204" pitchFamily="34" charset="0"/>
                <a:cs typeface="Arial" panose="020B0604020202020204" pitchFamily="34" charset="0"/>
              </a:rPr>
              <a:t>Kwashiorkor</a:t>
            </a:r>
            <a:r>
              <a:rPr lang="tr-TR" altLang="tr-TR" b="1" dirty="0">
                <a:solidFill>
                  <a:schemeClr val="tx1">
                    <a:lumMod val="65000"/>
                    <a:lumOff val="35000"/>
                  </a:schemeClr>
                </a:solidFill>
                <a:latin typeface="Arial" panose="020B0604020202020204" pitchFamily="34" charset="0"/>
                <a:cs typeface="Arial" panose="020B0604020202020204" pitchFamily="34" charset="0"/>
              </a:rPr>
              <a:t>: </a:t>
            </a:r>
            <a:r>
              <a:rPr lang="tr-TR" altLang="tr-TR" dirty="0" err="1">
                <a:solidFill>
                  <a:schemeClr val="tx1">
                    <a:lumMod val="65000"/>
                    <a:lumOff val="35000"/>
                  </a:schemeClr>
                </a:solidFill>
                <a:latin typeface="Arial" panose="020B0604020202020204" pitchFamily="34" charset="0"/>
                <a:cs typeface="Arial" panose="020B0604020202020204" pitchFamily="34" charset="0"/>
              </a:rPr>
              <a:t>Kwashiorkor</a:t>
            </a:r>
            <a:r>
              <a:rPr lang="tr-TR" altLang="tr-TR" dirty="0">
                <a:solidFill>
                  <a:schemeClr val="tx1">
                    <a:lumMod val="65000"/>
                    <a:lumOff val="35000"/>
                  </a:schemeClr>
                </a:solidFill>
                <a:latin typeface="Arial" panose="020B0604020202020204" pitchFamily="34" charset="0"/>
                <a:cs typeface="Arial" panose="020B0604020202020204" pitchFamily="34" charset="0"/>
              </a:rPr>
              <a:t> terimi </a:t>
            </a:r>
            <a:r>
              <a:rPr lang="ja-JP" altLang="tr-TR" dirty="0">
                <a:solidFill>
                  <a:schemeClr val="tx1">
                    <a:lumMod val="65000"/>
                    <a:lumOff val="35000"/>
                  </a:schemeClr>
                </a:solidFill>
                <a:latin typeface="Arial" panose="020B0604020202020204" pitchFamily="34" charset="0"/>
                <a:ea typeface="Meiryo" panose="020B0604030504040204" pitchFamily="34" charset="-128"/>
                <a:cs typeface="Arial" panose="020B0604020202020204" pitchFamily="34" charset="0"/>
              </a:rPr>
              <a:t>“</a:t>
            </a:r>
            <a:r>
              <a:rPr lang="tr-TR" altLang="ja-JP" b="1" dirty="0">
                <a:solidFill>
                  <a:schemeClr val="tx1">
                    <a:lumMod val="65000"/>
                    <a:lumOff val="35000"/>
                  </a:schemeClr>
                </a:solidFill>
                <a:latin typeface="Arial" panose="020B0604020202020204" pitchFamily="34" charset="0"/>
                <a:ea typeface="Meiryo" panose="020B0604030504040204" pitchFamily="34" charset="-128"/>
                <a:cs typeface="Arial" panose="020B0604020202020204" pitchFamily="34" charset="0"/>
              </a:rPr>
              <a:t>yeni doğan kardeşi nedeniyle besinsiz kalan çocuk</a:t>
            </a:r>
            <a:r>
              <a:rPr lang="ja-JP" altLang="tr-TR" dirty="0">
                <a:solidFill>
                  <a:schemeClr val="tx1">
                    <a:lumMod val="65000"/>
                    <a:lumOff val="35000"/>
                  </a:schemeClr>
                </a:solidFill>
                <a:latin typeface="Arial" panose="020B0604020202020204" pitchFamily="34" charset="0"/>
                <a:ea typeface="Meiryo" panose="020B0604030504040204" pitchFamily="34" charset="-128"/>
                <a:cs typeface="Arial" panose="020B0604020202020204" pitchFamily="34" charset="0"/>
              </a:rPr>
              <a:t>”</a:t>
            </a:r>
            <a:r>
              <a:rPr lang="tr-TR" altLang="ja-JP" dirty="0">
                <a:solidFill>
                  <a:schemeClr val="tx1">
                    <a:lumMod val="65000"/>
                    <a:lumOff val="35000"/>
                  </a:schemeClr>
                </a:solidFill>
                <a:latin typeface="Arial" panose="020B0604020202020204" pitchFamily="34" charset="0"/>
                <a:ea typeface="Meiryo" panose="020B0604030504040204" pitchFamily="34" charset="-128"/>
                <a:cs typeface="Arial" panose="020B0604020202020204" pitchFamily="34" charset="0"/>
              </a:rPr>
              <a:t> anlamına gelen bir Afrika deyiminden gelmektedir. İkinci çocuk doğunca birinci çocuk annesinin memesini ona bıraktığı için birinci çocukta sıklıkla </a:t>
            </a:r>
            <a:r>
              <a:rPr lang="tr-TR" altLang="ja-JP" dirty="0" err="1">
                <a:solidFill>
                  <a:schemeClr val="tx1">
                    <a:lumMod val="65000"/>
                    <a:lumOff val="35000"/>
                  </a:schemeClr>
                </a:solidFill>
                <a:latin typeface="Arial" panose="020B0604020202020204" pitchFamily="34" charset="0"/>
                <a:ea typeface="Meiryo" panose="020B0604030504040204" pitchFamily="34" charset="-128"/>
                <a:cs typeface="Arial" panose="020B0604020202020204" pitchFamily="34" charset="0"/>
              </a:rPr>
              <a:t>kwashiorkor</a:t>
            </a:r>
            <a:r>
              <a:rPr lang="tr-TR" altLang="ja-JP" dirty="0">
                <a:solidFill>
                  <a:schemeClr val="tx1">
                    <a:lumMod val="65000"/>
                    <a:lumOff val="35000"/>
                  </a:schemeClr>
                </a:solidFill>
                <a:latin typeface="Arial" panose="020B0604020202020204" pitchFamily="34" charset="0"/>
                <a:ea typeface="Meiryo" panose="020B0604030504040204" pitchFamily="34" charset="-128"/>
                <a:cs typeface="Arial" panose="020B0604020202020204" pitchFamily="34" charset="0"/>
              </a:rPr>
              <a:t> gelişmektedir. </a:t>
            </a:r>
          </a:p>
          <a:p>
            <a:pPr algn="just">
              <a:buFont typeface="Wingdings" panose="05000000000000000000" pitchFamily="2" charset="2"/>
              <a:buChar char="Ø"/>
            </a:pPr>
            <a:r>
              <a:rPr lang="tr-TR" altLang="tr-TR" b="1" dirty="0" err="1">
                <a:solidFill>
                  <a:schemeClr val="tx1">
                    <a:lumMod val="65000"/>
                    <a:lumOff val="35000"/>
                  </a:schemeClr>
                </a:solidFill>
                <a:latin typeface="Arial" panose="020B0604020202020204" pitchFamily="34" charset="0"/>
                <a:cs typeface="Arial" panose="020B0604020202020204" pitchFamily="34" charset="0"/>
              </a:rPr>
              <a:t>Marasmus</a:t>
            </a:r>
            <a:r>
              <a:rPr lang="tr-TR" altLang="tr-TR" b="1" dirty="0">
                <a:solidFill>
                  <a:schemeClr val="tx1">
                    <a:lumMod val="65000"/>
                    <a:lumOff val="35000"/>
                  </a:schemeClr>
                </a:solidFill>
                <a:latin typeface="Arial" panose="020B0604020202020204" pitchFamily="34" charset="0"/>
                <a:cs typeface="Arial" panose="020B0604020202020204" pitchFamily="34" charset="0"/>
              </a:rPr>
              <a:t>: </a:t>
            </a:r>
            <a:r>
              <a:rPr lang="tr-TR" altLang="tr-TR" dirty="0">
                <a:solidFill>
                  <a:schemeClr val="tx1">
                    <a:lumMod val="65000"/>
                    <a:lumOff val="35000"/>
                  </a:schemeClr>
                </a:solidFill>
                <a:latin typeface="Arial" panose="020B0604020202020204" pitchFamily="34" charset="0"/>
                <a:cs typeface="Arial" panose="020B0604020202020204" pitchFamily="34" charset="0"/>
              </a:rPr>
              <a:t>Yunanca bir terim olan </a:t>
            </a:r>
            <a:r>
              <a:rPr lang="tr-TR" altLang="tr-TR" dirty="0" err="1">
                <a:solidFill>
                  <a:schemeClr val="tx1">
                    <a:lumMod val="65000"/>
                    <a:lumOff val="35000"/>
                  </a:schemeClr>
                </a:solidFill>
                <a:latin typeface="Arial" panose="020B0604020202020204" pitchFamily="34" charset="0"/>
                <a:cs typeface="Arial" panose="020B0604020202020204" pitchFamily="34" charset="0"/>
              </a:rPr>
              <a:t>marasmus</a:t>
            </a:r>
            <a:r>
              <a:rPr lang="tr-TR" altLang="tr-TR" dirty="0">
                <a:solidFill>
                  <a:schemeClr val="tx1">
                    <a:lumMod val="65000"/>
                    <a:lumOff val="35000"/>
                  </a:schemeClr>
                </a:solidFill>
                <a:latin typeface="Arial" panose="020B0604020202020204" pitchFamily="34" charset="0"/>
                <a:cs typeface="Arial" panose="020B0604020202020204" pitchFamily="34" charset="0"/>
              </a:rPr>
              <a:t>, </a:t>
            </a:r>
            <a:r>
              <a:rPr lang="ja-JP" altLang="tr-TR" dirty="0">
                <a:solidFill>
                  <a:schemeClr val="tx1">
                    <a:lumMod val="65000"/>
                    <a:lumOff val="35000"/>
                  </a:schemeClr>
                </a:solidFill>
                <a:latin typeface="Arial" panose="020B0604020202020204" pitchFamily="34" charset="0"/>
                <a:ea typeface="Meiryo" panose="020B0604030504040204" pitchFamily="34" charset="-128"/>
                <a:cs typeface="Arial" panose="020B0604020202020204" pitchFamily="34" charset="0"/>
              </a:rPr>
              <a:t>“</a:t>
            </a:r>
            <a:r>
              <a:rPr lang="tr-TR" altLang="ja-JP" b="1" dirty="0">
                <a:solidFill>
                  <a:schemeClr val="tx1">
                    <a:lumMod val="65000"/>
                    <a:lumOff val="35000"/>
                  </a:schemeClr>
                </a:solidFill>
                <a:latin typeface="Arial" panose="020B0604020202020204" pitchFamily="34" charset="0"/>
                <a:ea typeface="Meiryo" panose="020B0604030504040204" pitchFamily="34" charset="-128"/>
                <a:cs typeface="Arial" panose="020B0604020202020204" pitchFamily="34" charset="0"/>
              </a:rPr>
              <a:t>aşırı zayıflık</a:t>
            </a:r>
            <a:r>
              <a:rPr lang="ja-JP" altLang="tr-TR" dirty="0">
                <a:solidFill>
                  <a:schemeClr val="tx1">
                    <a:lumMod val="65000"/>
                    <a:lumOff val="35000"/>
                  </a:schemeClr>
                </a:solidFill>
                <a:latin typeface="Arial" panose="020B0604020202020204" pitchFamily="34" charset="0"/>
                <a:ea typeface="Meiryo" panose="020B0604030504040204" pitchFamily="34" charset="-128"/>
                <a:cs typeface="Arial" panose="020B0604020202020204" pitchFamily="34" charset="0"/>
              </a:rPr>
              <a:t>”</a:t>
            </a:r>
            <a:r>
              <a:rPr lang="tr-TR" altLang="ja-JP" dirty="0">
                <a:solidFill>
                  <a:schemeClr val="tx1">
                    <a:lumMod val="65000"/>
                    <a:lumOff val="35000"/>
                  </a:schemeClr>
                </a:solidFill>
                <a:latin typeface="Arial" panose="020B0604020202020204" pitchFamily="34" charset="0"/>
                <a:ea typeface="Meiryo" panose="020B0604030504040204" pitchFamily="34" charset="-128"/>
                <a:cs typeface="Arial" panose="020B0604020202020204" pitchFamily="34" charset="0"/>
              </a:rPr>
              <a:t> anlamına gelmektedir. </a:t>
            </a:r>
            <a:r>
              <a:rPr lang="tr-TR" altLang="tr-TR" dirty="0" err="1">
                <a:solidFill>
                  <a:schemeClr val="tx1">
                    <a:lumMod val="65000"/>
                    <a:lumOff val="35000"/>
                  </a:schemeClr>
                </a:solidFill>
                <a:latin typeface="Arial" panose="020B0604020202020204" pitchFamily="34" charset="0"/>
                <a:cs typeface="Arial" panose="020B0604020202020204" pitchFamily="34" charset="0"/>
              </a:rPr>
              <a:t>Marasmusta</a:t>
            </a:r>
            <a:r>
              <a:rPr lang="tr-TR" altLang="tr-TR" dirty="0">
                <a:solidFill>
                  <a:schemeClr val="tx1">
                    <a:lumMod val="65000"/>
                    <a:lumOff val="35000"/>
                  </a:schemeClr>
                </a:solidFill>
                <a:latin typeface="Arial" panose="020B0604020202020204" pitchFamily="34" charset="0"/>
                <a:cs typeface="Arial" panose="020B0604020202020204" pitchFamily="34" charset="0"/>
              </a:rPr>
              <a:t> diyette </a:t>
            </a:r>
            <a:r>
              <a:rPr lang="tr-TR" altLang="tr-TR" b="1" dirty="0">
                <a:solidFill>
                  <a:schemeClr val="tx1">
                    <a:lumMod val="65000"/>
                    <a:lumOff val="35000"/>
                  </a:schemeClr>
                </a:solidFill>
                <a:latin typeface="Arial" panose="020B0604020202020204" pitchFamily="34" charset="0"/>
                <a:cs typeface="Arial" panose="020B0604020202020204" pitchFamily="34" charset="0"/>
              </a:rPr>
              <a:t>aşırı kalori yetersizliği </a:t>
            </a:r>
            <a:r>
              <a:rPr lang="tr-TR" altLang="tr-TR" dirty="0">
                <a:solidFill>
                  <a:schemeClr val="tx1">
                    <a:lumMod val="65000"/>
                    <a:lumOff val="35000"/>
                  </a:schemeClr>
                </a:solidFill>
                <a:latin typeface="Arial" panose="020B0604020202020204" pitchFamily="34" charset="0"/>
                <a:cs typeface="Arial" panose="020B0604020202020204" pitchFamily="34" charset="0"/>
              </a:rPr>
              <a:t>vardır. </a:t>
            </a:r>
          </a:p>
          <a:p>
            <a:endParaRPr lang="tr-TR" dirty="0"/>
          </a:p>
        </p:txBody>
      </p:sp>
    </p:spTree>
    <p:extLst>
      <p:ext uri="{BB962C8B-B14F-4D97-AF65-F5344CB8AC3E}">
        <p14:creationId xmlns:p14="http://schemas.microsoft.com/office/powerpoint/2010/main" val="2467634472"/>
      </p:ext>
    </p:extLst>
  </p:cSld>
  <p:clrMapOvr>
    <a:masterClrMapping/>
  </p:clrMapOvr>
  <p:transition spd="slow">
    <p:fade/>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FDA2B8B1-5F0A-4FA9-89C2-4165B0CEDFD0}"/>
              </a:ext>
            </a:extLst>
          </p:cNvPr>
          <p:cNvSpPr>
            <a:spLocks noGrp="1"/>
          </p:cNvSpPr>
          <p:nvPr>
            <p:ph sz="quarter" idx="10"/>
          </p:nvPr>
        </p:nvSpPr>
        <p:spPr/>
        <p:txBody>
          <a:bodyPr/>
          <a:lstStyle/>
          <a:p>
            <a:pPr>
              <a:lnSpc>
                <a:spcPct val="90000"/>
              </a:lnSpc>
              <a:buFont typeface="Wingdings" panose="05000000000000000000" pitchFamily="2" charset="2"/>
              <a:buChar char="§"/>
            </a:pPr>
            <a:r>
              <a:rPr lang="tr-TR" altLang="tr-TR" b="1" dirty="0">
                <a:solidFill>
                  <a:schemeClr val="bg2"/>
                </a:solidFill>
                <a:latin typeface="Arial" panose="020B0604020202020204" pitchFamily="34" charset="0"/>
                <a:cs typeface="Arial" panose="020B0604020202020204" pitchFamily="34" charset="0"/>
              </a:rPr>
              <a:t>Vitamin ve mineral yetersizlikleri:</a:t>
            </a:r>
          </a:p>
          <a:p>
            <a:pPr>
              <a:buFont typeface="Wingdings" panose="05000000000000000000" pitchFamily="2" charset="2"/>
              <a:buChar char="Ø"/>
            </a:pPr>
            <a:r>
              <a:rPr lang="tr-TR" altLang="tr-TR" b="1" dirty="0" err="1">
                <a:solidFill>
                  <a:schemeClr val="tx1">
                    <a:lumMod val="65000"/>
                    <a:lumOff val="35000"/>
                  </a:schemeClr>
                </a:solidFill>
                <a:latin typeface="Arial" panose="020B0604020202020204" pitchFamily="34" charset="0"/>
                <a:cs typeface="Arial" panose="020B0604020202020204" pitchFamily="34" charset="0"/>
              </a:rPr>
              <a:t>Folik</a:t>
            </a:r>
            <a:r>
              <a:rPr lang="tr-TR" altLang="tr-TR" b="1" dirty="0">
                <a:solidFill>
                  <a:schemeClr val="tx1">
                    <a:lumMod val="65000"/>
                    <a:lumOff val="35000"/>
                  </a:schemeClr>
                </a:solidFill>
                <a:latin typeface="Arial" panose="020B0604020202020204" pitchFamily="34" charset="0"/>
                <a:cs typeface="Arial" panose="020B0604020202020204" pitchFamily="34" charset="0"/>
              </a:rPr>
              <a:t> asit eksikliği: </a:t>
            </a:r>
            <a:r>
              <a:rPr lang="tr-TR" altLang="tr-TR" b="1" i="1" dirty="0">
                <a:solidFill>
                  <a:schemeClr val="tx1">
                    <a:lumMod val="65000"/>
                    <a:lumOff val="35000"/>
                  </a:schemeClr>
                </a:solidFill>
                <a:latin typeface="Arial" panose="020B0604020202020204" pitchFamily="34" charset="0"/>
                <a:cs typeface="Arial" panose="020B0604020202020204" pitchFamily="34" charset="0"/>
              </a:rPr>
              <a:t>.</a:t>
            </a:r>
            <a:r>
              <a:rPr lang="tr-TR" altLang="tr-TR" b="1" dirty="0">
                <a:solidFill>
                  <a:schemeClr val="tx1">
                    <a:lumMod val="65000"/>
                    <a:lumOff val="35000"/>
                  </a:schemeClr>
                </a:solidFill>
                <a:latin typeface="Arial" panose="020B0604020202020204" pitchFamily="34" charset="0"/>
                <a:cs typeface="Arial" panose="020B0604020202020204" pitchFamily="34" charset="0"/>
              </a:rPr>
              <a:t> </a:t>
            </a:r>
            <a:r>
              <a:rPr lang="tr-TR" altLang="tr-TR" dirty="0" err="1">
                <a:solidFill>
                  <a:schemeClr val="tx1">
                    <a:lumMod val="65000"/>
                    <a:lumOff val="35000"/>
                  </a:schemeClr>
                </a:solidFill>
                <a:latin typeface="Arial" panose="020B0604020202020204" pitchFamily="34" charset="0"/>
                <a:cs typeface="Arial" panose="020B0604020202020204" pitchFamily="34" charset="0"/>
              </a:rPr>
              <a:t>Folik</a:t>
            </a:r>
            <a:r>
              <a:rPr lang="tr-TR" altLang="tr-TR" dirty="0">
                <a:solidFill>
                  <a:schemeClr val="tx1">
                    <a:lumMod val="65000"/>
                    <a:lumOff val="35000"/>
                  </a:schemeClr>
                </a:solidFill>
                <a:latin typeface="Arial" panose="020B0604020202020204" pitchFamily="34" charset="0"/>
                <a:cs typeface="Arial" panose="020B0604020202020204" pitchFamily="34" charset="0"/>
              </a:rPr>
              <a:t> asit, DNA ve genlerin yapımında kullanılan dört aminoasitten ikisi için temel olan bir vitamindir. </a:t>
            </a:r>
            <a:r>
              <a:rPr lang="tr-TR" altLang="tr-TR" dirty="0" err="1">
                <a:solidFill>
                  <a:schemeClr val="tx1">
                    <a:lumMod val="65000"/>
                    <a:lumOff val="35000"/>
                  </a:schemeClr>
                </a:solidFill>
                <a:latin typeface="Arial" panose="020B0604020202020204" pitchFamily="34" charset="0"/>
                <a:cs typeface="Arial" panose="020B0604020202020204" pitchFamily="34" charset="0"/>
              </a:rPr>
              <a:t>Folik</a:t>
            </a:r>
            <a:r>
              <a:rPr lang="tr-TR" altLang="tr-TR" dirty="0">
                <a:solidFill>
                  <a:schemeClr val="tx1">
                    <a:lumMod val="65000"/>
                    <a:lumOff val="35000"/>
                  </a:schemeClr>
                </a:solidFill>
                <a:latin typeface="Arial" panose="020B0604020202020204" pitchFamily="34" charset="0"/>
                <a:cs typeface="Arial" panose="020B0604020202020204" pitchFamily="34" charset="0"/>
              </a:rPr>
              <a:t> asit tüketimi düşük olan diyet ve/veya genetik altyapı nedeniyle eksiklik ortaya çıkabilmektedir. Epilepsili, diyabetli ve </a:t>
            </a:r>
            <a:r>
              <a:rPr lang="tr-TR" altLang="tr-TR" dirty="0" err="1">
                <a:solidFill>
                  <a:schemeClr val="tx1">
                    <a:lumMod val="65000"/>
                    <a:lumOff val="35000"/>
                  </a:schemeClr>
                </a:solidFill>
                <a:latin typeface="Arial" panose="020B0604020202020204" pitchFamily="34" charset="0"/>
                <a:cs typeface="Arial" panose="020B0604020202020204" pitchFamily="34" charset="0"/>
              </a:rPr>
              <a:t>nöral</a:t>
            </a:r>
            <a:r>
              <a:rPr lang="tr-TR" altLang="tr-TR" dirty="0">
                <a:solidFill>
                  <a:schemeClr val="tx1">
                    <a:lumMod val="65000"/>
                    <a:lumOff val="35000"/>
                  </a:schemeClr>
                </a:solidFill>
                <a:latin typeface="Arial" panose="020B0604020202020204" pitchFamily="34" charset="0"/>
                <a:cs typeface="Arial" panose="020B0604020202020204" pitchFamily="34" charset="0"/>
              </a:rPr>
              <a:t> tüp </a:t>
            </a:r>
            <a:r>
              <a:rPr lang="tr-TR" altLang="tr-TR" dirty="0" err="1">
                <a:solidFill>
                  <a:schemeClr val="tx1">
                    <a:lumMod val="65000"/>
                    <a:lumOff val="35000"/>
                  </a:schemeClr>
                </a:solidFill>
                <a:latin typeface="Arial" panose="020B0604020202020204" pitchFamily="34" charset="0"/>
                <a:cs typeface="Arial" panose="020B0604020202020204" pitchFamily="34" charset="0"/>
              </a:rPr>
              <a:t>defektine</a:t>
            </a:r>
            <a:r>
              <a:rPr lang="tr-TR" altLang="tr-TR" dirty="0">
                <a:solidFill>
                  <a:schemeClr val="tx1">
                    <a:lumMod val="65000"/>
                    <a:lumOff val="35000"/>
                  </a:schemeClr>
                </a:solidFill>
                <a:latin typeface="Arial" panose="020B0604020202020204" pitchFamily="34" charset="0"/>
                <a:cs typeface="Arial" panose="020B0604020202020204" pitchFamily="34" charset="0"/>
              </a:rPr>
              <a:t> genetik yatkınlığı olan kadınlar, hamilelikten önce ve hamilelik sırasında </a:t>
            </a:r>
            <a:r>
              <a:rPr lang="tr-TR" altLang="tr-TR" dirty="0" err="1">
                <a:solidFill>
                  <a:schemeClr val="tx1">
                    <a:lumMod val="65000"/>
                    <a:lumOff val="35000"/>
                  </a:schemeClr>
                </a:solidFill>
                <a:latin typeface="Arial" panose="020B0604020202020204" pitchFamily="34" charset="0"/>
                <a:cs typeface="Arial" panose="020B0604020202020204" pitchFamily="34" charset="0"/>
              </a:rPr>
              <a:t>folik</a:t>
            </a:r>
            <a:r>
              <a:rPr lang="tr-TR" altLang="tr-TR" dirty="0">
                <a:solidFill>
                  <a:schemeClr val="tx1">
                    <a:lumMod val="65000"/>
                    <a:lumOff val="35000"/>
                  </a:schemeClr>
                </a:solidFill>
                <a:latin typeface="Arial" panose="020B0604020202020204" pitchFamily="34" charset="0"/>
                <a:cs typeface="Arial" panose="020B0604020202020204" pitchFamily="34" charset="0"/>
              </a:rPr>
              <a:t> asit almalıdır.</a:t>
            </a:r>
          </a:p>
          <a:p>
            <a:pPr>
              <a:buFont typeface="Wingdings" panose="05000000000000000000" pitchFamily="2" charset="2"/>
              <a:buChar char="Ø"/>
            </a:pPr>
            <a:r>
              <a:rPr lang="tr-TR" altLang="tr-TR" b="1" dirty="0">
                <a:solidFill>
                  <a:schemeClr val="tx1">
                    <a:lumMod val="65000"/>
                    <a:lumOff val="35000"/>
                  </a:schemeClr>
                </a:solidFill>
                <a:latin typeface="Arial" panose="020B0604020202020204" pitchFamily="34" charset="0"/>
                <a:cs typeface="Arial" panose="020B0604020202020204" pitchFamily="34" charset="0"/>
              </a:rPr>
              <a:t>A vitamini eksikliği: </a:t>
            </a:r>
            <a:r>
              <a:rPr lang="tr-TR" altLang="tr-TR" dirty="0">
                <a:solidFill>
                  <a:schemeClr val="tx1">
                    <a:lumMod val="65000"/>
                    <a:lumOff val="35000"/>
                  </a:schemeClr>
                </a:solidFill>
                <a:latin typeface="Arial" panose="020B0604020202020204" pitchFamily="34" charset="0"/>
                <a:cs typeface="Arial" panose="020B0604020202020204" pitchFamily="34" charset="0"/>
              </a:rPr>
              <a:t>Bağışıklık sisteminin etkili bir şekilde çalışması için son derece önemlidir. </a:t>
            </a:r>
          </a:p>
          <a:p>
            <a:pPr>
              <a:buFont typeface="Wingdings" panose="05000000000000000000" pitchFamily="2" charset="2"/>
              <a:buChar char="Ø"/>
            </a:pPr>
            <a:r>
              <a:rPr lang="tr-TR" altLang="tr-TR" dirty="0">
                <a:solidFill>
                  <a:schemeClr val="tx1">
                    <a:lumMod val="65000"/>
                    <a:lumOff val="35000"/>
                  </a:schemeClr>
                </a:solidFill>
                <a:latin typeface="Arial" panose="020B0604020202020204" pitchFamily="34" charset="0"/>
                <a:cs typeface="Arial" panose="020B0604020202020204" pitchFamily="34" charset="0"/>
              </a:rPr>
              <a:t>Diyette uzun süreli A vitamini yoksunluğu, birincil A vitamini eksikliğine yol açmaktadır. Bu eksiklik, özellikle pirince dayalı beslenen 118 ülkede bir halk sağlığı problemidir. </a:t>
            </a:r>
          </a:p>
          <a:p>
            <a:pPr>
              <a:buFont typeface="Wingdings" panose="05000000000000000000" pitchFamily="2" charset="2"/>
              <a:buChar char="Ø"/>
            </a:pPr>
            <a:endParaRPr lang="tr-TR" altLang="tr-TR" dirty="0">
              <a:solidFill>
                <a:schemeClr val="tx1">
                  <a:lumMod val="65000"/>
                  <a:lumOff val="35000"/>
                </a:schemeClr>
              </a:solidFill>
              <a:latin typeface="Arial" panose="020B0604020202020204" pitchFamily="34" charset="0"/>
              <a:cs typeface="Arial" panose="020B0604020202020204" pitchFamily="34" charset="0"/>
            </a:endParaRPr>
          </a:p>
          <a:p>
            <a:endParaRPr lang="tr-TR" dirty="0"/>
          </a:p>
        </p:txBody>
      </p:sp>
    </p:spTree>
    <p:extLst>
      <p:ext uri="{BB962C8B-B14F-4D97-AF65-F5344CB8AC3E}">
        <p14:creationId xmlns:p14="http://schemas.microsoft.com/office/powerpoint/2010/main" val="1436168274"/>
      </p:ext>
    </p:extLst>
  </p:cSld>
  <p:clrMapOvr>
    <a:masterClrMapping/>
  </p:clrMapOvr>
  <p:transition spd="slow">
    <p:fade/>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6543CC11-7E4A-46E7-BC1B-0DF40900E4BF}"/>
              </a:ext>
            </a:extLst>
          </p:cNvPr>
          <p:cNvSpPr>
            <a:spLocks noGrp="1"/>
          </p:cNvSpPr>
          <p:nvPr>
            <p:ph sz="quarter" idx="10"/>
          </p:nvPr>
        </p:nvSpPr>
        <p:spPr>
          <a:xfrm>
            <a:off x="955677" y="834390"/>
            <a:ext cx="7700963" cy="3211830"/>
          </a:xfrm>
        </p:spPr>
        <p:txBody>
          <a:bodyPr>
            <a:normAutofit/>
          </a:bodyPr>
          <a:lstStyle/>
          <a:p>
            <a:pPr>
              <a:buFont typeface="Wingdings" panose="05000000000000000000" pitchFamily="2" charset="2"/>
              <a:buChar char="Ø"/>
            </a:pPr>
            <a:r>
              <a:rPr lang="tr-TR" altLang="tr-TR" b="1" dirty="0">
                <a:solidFill>
                  <a:schemeClr val="tx1">
                    <a:lumMod val="65000"/>
                    <a:lumOff val="35000"/>
                  </a:schemeClr>
                </a:solidFill>
                <a:latin typeface="Arial" panose="020B0604020202020204" pitchFamily="34" charset="0"/>
                <a:cs typeface="Arial" panose="020B0604020202020204" pitchFamily="34" charset="0"/>
              </a:rPr>
              <a:t>İyot eksikliği: </a:t>
            </a:r>
            <a:r>
              <a:rPr lang="tr-TR" altLang="tr-TR" dirty="0">
                <a:solidFill>
                  <a:schemeClr val="tx1">
                    <a:lumMod val="65000"/>
                    <a:lumOff val="35000"/>
                  </a:schemeClr>
                </a:solidFill>
                <a:latin typeface="Arial" panose="020B0604020202020204" pitchFamily="34" charset="0"/>
                <a:cs typeface="Arial" panose="020B0604020202020204" pitchFamily="34" charset="0"/>
              </a:rPr>
              <a:t>Tiroksin adı verilen </a:t>
            </a:r>
            <a:r>
              <a:rPr lang="tr-TR" altLang="tr-TR" dirty="0" err="1">
                <a:solidFill>
                  <a:schemeClr val="tx1">
                    <a:lumMod val="65000"/>
                    <a:lumOff val="35000"/>
                  </a:schemeClr>
                </a:solidFill>
                <a:latin typeface="Arial" panose="020B0604020202020204" pitchFamily="34" charset="0"/>
                <a:cs typeface="Arial" panose="020B0604020202020204" pitchFamily="34" charset="0"/>
              </a:rPr>
              <a:t>troid</a:t>
            </a:r>
            <a:r>
              <a:rPr lang="tr-TR" altLang="tr-TR" dirty="0">
                <a:solidFill>
                  <a:schemeClr val="tx1">
                    <a:lumMod val="65000"/>
                    <a:lumOff val="35000"/>
                  </a:schemeClr>
                </a:solidFill>
                <a:latin typeface="Arial" panose="020B0604020202020204" pitchFamily="34" charset="0"/>
                <a:cs typeface="Arial" panose="020B0604020202020204" pitchFamily="34" charset="0"/>
              </a:rPr>
              <a:t> hormonunun </a:t>
            </a:r>
            <a:r>
              <a:rPr lang="tr-TR" altLang="tr-TR" dirty="0" err="1">
                <a:solidFill>
                  <a:schemeClr val="tx1">
                    <a:lumMod val="65000"/>
                    <a:lumOff val="35000"/>
                  </a:schemeClr>
                </a:solidFill>
                <a:latin typeface="Arial" panose="020B0604020202020204" pitchFamily="34" charset="0"/>
                <a:cs typeface="Arial" panose="020B0604020202020204" pitchFamily="34" charset="0"/>
              </a:rPr>
              <a:t>troid</a:t>
            </a:r>
            <a:r>
              <a:rPr lang="tr-TR" altLang="tr-TR" dirty="0">
                <a:solidFill>
                  <a:schemeClr val="tx1">
                    <a:lumMod val="65000"/>
                    <a:lumOff val="35000"/>
                  </a:schemeClr>
                </a:solidFill>
                <a:latin typeface="Arial" panose="020B0604020202020204" pitchFamily="34" charset="0"/>
                <a:cs typeface="Arial" panose="020B0604020202020204" pitchFamily="34" charset="0"/>
              </a:rPr>
              <a:t> bezlerinde üretilmesinde kullanılan bir mineraldir. Tiroksin alyuvar üretimi, vücut ısısı, büyüme, metabolizma ve sinirler ile kasların işlevlerinin düzenlemesine yardım etmektedir. İyot eksikliği, guatr olarak bilinen </a:t>
            </a:r>
            <a:r>
              <a:rPr lang="tr-TR" altLang="tr-TR" dirty="0" err="1">
                <a:solidFill>
                  <a:schemeClr val="tx1">
                    <a:lumMod val="65000"/>
                    <a:lumOff val="35000"/>
                  </a:schemeClr>
                </a:solidFill>
                <a:latin typeface="Arial" panose="020B0604020202020204" pitchFamily="34" charset="0"/>
                <a:cs typeface="Arial" panose="020B0604020202020204" pitchFamily="34" charset="0"/>
              </a:rPr>
              <a:t>tiroid</a:t>
            </a:r>
            <a:r>
              <a:rPr lang="tr-TR" altLang="tr-TR" dirty="0">
                <a:solidFill>
                  <a:schemeClr val="tx1">
                    <a:lumMod val="65000"/>
                    <a:lumOff val="35000"/>
                  </a:schemeClr>
                </a:solidFill>
                <a:latin typeface="Arial" panose="020B0604020202020204" pitchFamily="34" charset="0"/>
                <a:cs typeface="Arial" panose="020B0604020202020204" pitchFamily="34" charset="0"/>
              </a:rPr>
              <a:t> bezinin aşırı büyümesine yol açmaktadır. İyot eksikliği, zihin engeli ile beyin hasarının önlenebilir en yaygın nedenidir. Çocuklukta iyot eksikliği, büyümede duraklamaya, ilgisizliğe (</a:t>
            </a:r>
            <a:r>
              <a:rPr lang="tr-TR" altLang="tr-TR" dirty="0" err="1">
                <a:solidFill>
                  <a:schemeClr val="tx1">
                    <a:lumMod val="65000"/>
                    <a:lumOff val="35000"/>
                  </a:schemeClr>
                </a:solidFill>
                <a:latin typeface="Arial" panose="020B0604020202020204" pitchFamily="34" charset="0"/>
                <a:cs typeface="Arial" panose="020B0604020202020204" pitchFamily="34" charset="0"/>
              </a:rPr>
              <a:t>apati</a:t>
            </a:r>
            <a:r>
              <a:rPr lang="tr-TR" altLang="tr-TR" dirty="0">
                <a:solidFill>
                  <a:schemeClr val="tx1">
                    <a:lumMod val="65000"/>
                    <a:lumOff val="35000"/>
                  </a:schemeClr>
                </a:solidFill>
                <a:latin typeface="Arial" panose="020B0604020202020204" pitchFamily="34" charset="0"/>
                <a:cs typeface="Arial" panose="020B0604020202020204" pitchFamily="34" charset="0"/>
              </a:rPr>
              <a:t>), hareket, konuşma ve işitme güçlüğüne ve zihinsel yetersizliğe neden olabilmektedir. </a:t>
            </a:r>
          </a:p>
          <a:p>
            <a:pPr>
              <a:buFont typeface="Wingdings" panose="05000000000000000000" pitchFamily="2" charset="2"/>
              <a:buChar char="Ø"/>
            </a:pPr>
            <a:endParaRPr lang="tr-TR" altLang="tr-TR" dirty="0">
              <a:solidFill>
                <a:schemeClr val="tx1">
                  <a:lumMod val="65000"/>
                  <a:lumOff val="35000"/>
                </a:schemeClr>
              </a:solidFill>
              <a:latin typeface="Arial" panose="020B0604020202020204" pitchFamily="34" charset="0"/>
              <a:cs typeface="Arial" panose="020B0604020202020204" pitchFamily="34" charset="0"/>
            </a:endParaRPr>
          </a:p>
          <a:p>
            <a:endParaRPr lang="tr-TR" dirty="0"/>
          </a:p>
        </p:txBody>
      </p:sp>
    </p:spTree>
    <p:extLst>
      <p:ext uri="{BB962C8B-B14F-4D97-AF65-F5344CB8AC3E}">
        <p14:creationId xmlns:p14="http://schemas.microsoft.com/office/powerpoint/2010/main" val="3282657334"/>
      </p:ext>
    </p:extLst>
  </p:cSld>
  <p:clrMapOvr>
    <a:masterClrMapping/>
  </p:clrMapOvr>
  <p:transition spd="slow">
    <p:fade/>
  </p:transition>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989D625E-FA92-464C-A4F6-CCAD0DA33B15}"/>
              </a:ext>
            </a:extLst>
          </p:cNvPr>
          <p:cNvSpPr>
            <a:spLocks noGrp="1"/>
          </p:cNvSpPr>
          <p:nvPr>
            <p:ph sz="quarter" idx="10"/>
          </p:nvPr>
        </p:nvSpPr>
        <p:spPr>
          <a:xfrm>
            <a:off x="955677" y="908685"/>
            <a:ext cx="7700963" cy="3759042"/>
          </a:xfrm>
        </p:spPr>
        <p:txBody>
          <a:bodyPr/>
          <a:lstStyle/>
          <a:p>
            <a:pPr>
              <a:buFont typeface="Wingdings" panose="05000000000000000000" pitchFamily="2" charset="2"/>
              <a:buChar char="Ø"/>
            </a:pPr>
            <a:r>
              <a:rPr lang="tr-TR" altLang="tr-TR" b="1" dirty="0">
                <a:solidFill>
                  <a:schemeClr val="tx1">
                    <a:lumMod val="65000"/>
                    <a:lumOff val="35000"/>
                  </a:schemeClr>
                </a:solidFill>
                <a:latin typeface="Arial" panose="020B0604020202020204" pitchFamily="34" charset="0"/>
                <a:cs typeface="Arial" panose="020B0604020202020204" pitchFamily="34" charset="0"/>
              </a:rPr>
              <a:t>Demir eksikliği: </a:t>
            </a:r>
            <a:r>
              <a:rPr lang="tr-TR" altLang="tr-TR" dirty="0">
                <a:solidFill>
                  <a:schemeClr val="tx1">
                    <a:lumMod val="65000"/>
                    <a:lumOff val="35000"/>
                  </a:schemeClr>
                </a:solidFill>
                <a:latin typeface="Arial" panose="020B0604020202020204" pitchFamily="34" charset="0"/>
                <a:cs typeface="Arial" panose="020B0604020202020204" pitchFamily="34" charset="0"/>
              </a:rPr>
              <a:t>Demir, yaşam için hayati olan ve bağırsaklardan emilen bir metaldir. Tüketilen demirin çoğu, vücutta hemoglobin üretimi (alyuvarlara oksijen taşınmasında yardım eden protein) için kullanılmaktadır. Demir bağışıklık sisteminin çalışmasına da yardım ettiği için, eksikliğinde bazı hastalıklar ortaya çıkmaktadır. Düşük demir düzeyi, aneminin işaretleri olan yorgunluk, solgunluk ve halsizliğe neden olmaktadır. </a:t>
            </a:r>
          </a:p>
          <a:p>
            <a:endParaRPr lang="tr-TR" dirty="0"/>
          </a:p>
        </p:txBody>
      </p:sp>
    </p:spTree>
    <p:extLst>
      <p:ext uri="{BB962C8B-B14F-4D97-AF65-F5344CB8AC3E}">
        <p14:creationId xmlns:p14="http://schemas.microsoft.com/office/powerpoint/2010/main" val="2478158365"/>
      </p:ext>
    </p:extLst>
  </p:cSld>
  <p:clrMapOvr>
    <a:masterClrMapping/>
  </p:clrMapOvr>
  <p:transition spd="slow">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ED5A4DC-2C30-4E71-9214-327CE0477A0F}"/>
              </a:ext>
            </a:extLst>
          </p:cNvPr>
          <p:cNvSpPr>
            <a:spLocks noGrp="1"/>
          </p:cNvSpPr>
          <p:nvPr>
            <p:ph type="title"/>
          </p:nvPr>
        </p:nvSpPr>
        <p:spPr/>
        <p:txBody>
          <a:bodyPr/>
          <a:lstStyle/>
          <a:p>
            <a:pPr>
              <a:lnSpc>
                <a:spcPct val="100000"/>
              </a:lnSpc>
            </a:pPr>
            <a:r>
              <a:rPr lang="tr-TR" altLang="tr-TR" dirty="0"/>
              <a:t>1. Gelişimi Farklı Olan Çocuklar</a:t>
            </a:r>
            <a:endParaRPr lang="tr-TR" dirty="0"/>
          </a:p>
        </p:txBody>
      </p:sp>
      <p:sp>
        <p:nvSpPr>
          <p:cNvPr id="3" name="İçerik Yer Tutucusu 2">
            <a:extLst>
              <a:ext uri="{FF2B5EF4-FFF2-40B4-BE49-F238E27FC236}">
                <a16:creationId xmlns:a16="http://schemas.microsoft.com/office/drawing/2014/main" id="{D0DA2AAD-7531-4925-86F9-530F46A11171}"/>
              </a:ext>
            </a:extLst>
          </p:cNvPr>
          <p:cNvSpPr>
            <a:spLocks noGrp="1"/>
          </p:cNvSpPr>
          <p:nvPr>
            <p:ph sz="quarter" idx="10"/>
          </p:nvPr>
        </p:nvSpPr>
        <p:spPr/>
        <p:txBody>
          <a:bodyPr/>
          <a:lstStyle/>
          <a:p>
            <a:pPr>
              <a:buFont typeface="Wingdings" panose="05000000000000000000" pitchFamily="2" charset="2"/>
              <a:buChar char="§"/>
            </a:pPr>
            <a:r>
              <a:rPr lang="tr-TR" altLang="tr-TR" dirty="0">
                <a:solidFill>
                  <a:schemeClr val="tx1">
                    <a:lumMod val="65000"/>
                    <a:lumOff val="35000"/>
                  </a:schemeClr>
                </a:solidFill>
                <a:latin typeface="Arial" panose="020B0604020202020204" pitchFamily="34" charset="0"/>
                <a:cs typeface="Arial" panose="020B0604020202020204" pitchFamily="34" charset="0"/>
              </a:rPr>
              <a:t>Anne-babalar </a:t>
            </a:r>
            <a:r>
              <a:rPr lang="tr-TR" altLang="tr-TR" b="1" dirty="0">
                <a:solidFill>
                  <a:schemeClr val="tx1">
                    <a:lumMod val="65000"/>
                    <a:lumOff val="35000"/>
                  </a:schemeClr>
                </a:solidFill>
                <a:latin typeface="Arial" panose="020B0604020202020204" pitchFamily="34" charset="0"/>
                <a:cs typeface="Arial" panose="020B0604020202020204" pitchFamily="34" charset="0"/>
              </a:rPr>
              <a:t>sağlıklı bir çocuk dünyaya getirmeyi ve çocuklarının normal gelişmesini </a:t>
            </a:r>
            <a:r>
              <a:rPr lang="tr-TR" altLang="tr-TR" dirty="0">
                <a:solidFill>
                  <a:schemeClr val="tx1">
                    <a:lumMod val="65000"/>
                    <a:lumOff val="35000"/>
                  </a:schemeClr>
                </a:solidFill>
                <a:latin typeface="Arial" panose="020B0604020202020204" pitchFamily="34" charset="0"/>
                <a:cs typeface="Arial" panose="020B0604020202020204" pitchFamily="34" charset="0"/>
              </a:rPr>
              <a:t>ümit eder.</a:t>
            </a:r>
          </a:p>
          <a:p>
            <a:pPr>
              <a:buFont typeface="Wingdings" panose="05000000000000000000" pitchFamily="2" charset="2"/>
              <a:buChar char="§"/>
            </a:pPr>
            <a:r>
              <a:rPr lang="tr-TR" altLang="tr-TR" dirty="0">
                <a:solidFill>
                  <a:schemeClr val="tx1">
                    <a:lumMod val="65000"/>
                    <a:lumOff val="35000"/>
                  </a:schemeClr>
                </a:solidFill>
                <a:latin typeface="Arial" panose="020B0604020202020204" pitchFamily="34" charset="0"/>
                <a:cs typeface="Arial" panose="020B0604020202020204" pitchFamily="34" charset="0"/>
              </a:rPr>
              <a:t>Dünyaya gelen milyonlarca çocuk, ebeveynlerinin bu beklentilerini karşılar.</a:t>
            </a:r>
          </a:p>
          <a:p>
            <a:pPr>
              <a:buFont typeface="Wingdings" panose="05000000000000000000" pitchFamily="2" charset="2"/>
              <a:buChar char="§"/>
            </a:pPr>
            <a:r>
              <a:rPr lang="tr-TR" altLang="tr-TR" dirty="0">
                <a:solidFill>
                  <a:schemeClr val="tx1">
                    <a:lumMod val="65000"/>
                    <a:lumOff val="35000"/>
                  </a:schemeClr>
                </a:solidFill>
                <a:latin typeface="Arial" panose="020B0604020202020204" pitchFamily="34" charset="0"/>
                <a:cs typeface="Arial" panose="020B0604020202020204" pitchFamily="34" charset="0"/>
              </a:rPr>
              <a:t>Pek çok bebek iyi gelişmiş, sağlıklı ve güçlü bedenlerle dünyaya gelir; öğrenme, düşünme ve yaşadıkları dünyaya uyum sağlama yeteneğine sahip </a:t>
            </a:r>
            <a:r>
              <a:rPr lang="tr-TR" altLang="tr-TR" b="1" dirty="0">
                <a:solidFill>
                  <a:schemeClr val="tx1">
                    <a:lumMod val="65000"/>
                    <a:lumOff val="35000"/>
                  </a:schemeClr>
                </a:solidFill>
                <a:latin typeface="Arial" panose="020B0604020202020204" pitchFamily="34" charset="0"/>
                <a:cs typeface="Arial" panose="020B0604020202020204" pitchFamily="34" charset="0"/>
              </a:rPr>
              <a:t>normal gelişim gösteren</a:t>
            </a:r>
            <a:r>
              <a:rPr lang="tr-TR" altLang="tr-TR" dirty="0">
                <a:solidFill>
                  <a:schemeClr val="tx1">
                    <a:lumMod val="65000"/>
                    <a:lumOff val="35000"/>
                  </a:schemeClr>
                </a:solidFill>
                <a:latin typeface="Arial" panose="020B0604020202020204" pitchFamily="34" charset="0"/>
                <a:cs typeface="Arial" panose="020B0604020202020204" pitchFamily="34" charset="0"/>
              </a:rPr>
              <a:t> çocuklardır.</a:t>
            </a:r>
          </a:p>
          <a:p>
            <a:pPr>
              <a:buFont typeface="Wingdings" panose="05000000000000000000" pitchFamily="2" charset="2"/>
              <a:buChar char="§"/>
            </a:pPr>
            <a:r>
              <a:rPr lang="tr-TR" altLang="tr-TR" dirty="0">
                <a:solidFill>
                  <a:schemeClr val="tx1">
                    <a:lumMod val="65000"/>
                    <a:lumOff val="35000"/>
                  </a:schemeClr>
                </a:solidFill>
                <a:latin typeface="Arial" panose="020B0604020202020204" pitchFamily="34" charset="0"/>
                <a:cs typeface="Arial" panose="020B0604020202020204" pitchFamily="34" charset="0"/>
              </a:rPr>
              <a:t>Ebeveynler çocuklarının </a:t>
            </a:r>
            <a:r>
              <a:rPr lang="tr-TR" altLang="tr-TR" b="1" dirty="0">
                <a:solidFill>
                  <a:schemeClr val="tx1">
                    <a:lumMod val="65000"/>
                    <a:lumOff val="35000"/>
                  </a:schemeClr>
                </a:solidFill>
                <a:latin typeface="Arial" panose="020B0604020202020204" pitchFamily="34" charset="0"/>
                <a:cs typeface="Arial" panose="020B0604020202020204" pitchFamily="34" charset="0"/>
              </a:rPr>
              <a:t>en küçük farklılıkları </a:t>
            </a:r>
            <a:r>
              <a:rPr lang="tr-TR" altLang="tr-TR" dirty="0">
                <a:solidFill>
                  <a:schemeClr val="tx1">
                    <a:lumMod val="65000"/>
                    <a:lumOff val="35000"/>
                  </a:schemeClr>
                </a:solidFill>
                <a:latin typeface="Arial" panose="020B0604020202020204" pitchFamily="34" charset="0"/>
                <a:cs typeface="Arial" panose="020B0604020202020204" pitchFamily="34" charset="0"/>
              </a:rPr>
              <a:t>karşısında bile telaşa kapılabilir.</a:t>
            </a:r>
          </a:p>
          <a:p>
            <a:pPr>
              <a:buFont typeface="Wingdings" panose="05000000000000000000" pitchFamily="2" charset="2"/>
              <a:buChar char="§"/>
            </a:pPr>
            <a:r>
              <a:rPr lang="tr-TR" altLang="tr-TR" dirty="0">
                <a:solidFill>
                  <a:schemeClr val="tx1">
                    <a:lumMod val="65000"/>
                    <a:lumOff val="35000"/>
                  </a:schemeClr>
                </a:solidFill>
                <a:latin typeface="Arial" panose="020B0604020202020204" pitchFamily="34" charset="0"/>
                <a:cs typeface="Arial" panose="020B0604020202020204" pitchFamily="34" charset="0"/>
              </a:rPr>
              <a:t>Ancak</a:t>
            </a:r>
            <a:r>
              <a:rPr lang="tr-TR" altLang="tr-TR" b="1" dirty="0">
                <a:solidFill>
                  <a:schemeClr val="tx1">
                    <a:lumMod val="65000"/>
                    <a:lumOff val="35000"/>
                  </a:schemeClr>
                </a:solidFill>
                <a:latin typeface="Arial" panose="020B0604020202020204" pitchFamily="34" charset="0"/>
                <a:cs typeface="Arial" panose="020B0604020202020204" pitchFamily="34" charset="0"/>
              </a:rPr>
              <a:t> bazı çocukların yaşamı beklendik şekilde başlamaz </a:t>
            </a:r>
            <a:r>
              <a:rPr lang="tr-TR" altLang="tr-TR" dirty="0">
                <a:solidFill>
                  <a:schemeClr val="tx1">
                    <a:lumMod val="65000"/>
                    <a:lumOff val="35000"/>
                  </a:schemeClr>
                </a:solidFill>
                <a:latin typeface="Arial" panose="020B0604020202020204" pitchFamily="34" charset="0"/>
                <a:cs typeface="Arial" panose="020B0604020202020204" pitchFamily="34" charset="0"/>
              </a:rPr>
              <a:t>ve</a:t>
            </a:r>
            <a:r>
              <a:rPr lang="tr-TR" altLang="tr-TR" b="1" dirty="0">
                <a:solidFill>
                  <a:schemeClr val="tx1">
                    <a:lumMod val="65000"/>
                    <a:lumOff val="35000"/>
                  </a:schemeClr>
                </a:solidFill>
                <a:latin typeface="Arial" panose="020B0604020202020204" pitchFamily="34" charset="0"/>
                <a:cs typeface="Arial" panose="020B0604020202020204" pitchFamily="34" charset="0"/>
              </a:rPr>
              <a:t> bazı durumlar çocukların gelişimini </a:t>
            </a:r>
            <a:r>
              <a:rPr lang="tr-TR" altLang="tr-TR" dirty="0">
                <a:solidFill>
                  <a:schemeClr val="tx1">
                    <a:lumMod val="65000"/>
                    <a:lumOff val="35000"/>
                  </a:schemeClr>
                </a:solidFill>
                <a:latin typeface="Arial" panose="020B0604020202020204" pitchFamily="34" charset="0"/>
                <a:cs typeface="Arial" panose="020B0604020202020204" pitchFamily="34" charset="0"/>
              </a:rPr>
              <a:t>tehdit eder.</a:t>
            </a:r>
          </a:p>
          <a:p>
            <a:endParaRPr lang="tr-TR" dirty="0"/>
          </a:p>
        </p:txBody>
      </p:sp>
    </p:spTree>
    <p:extLst>
      <p:ext uri="{BB962C8B-B14F-4D97-AF65-F5344CB8AC3E}">
        <p14:creationId xmlns:p14="http://schemas.microsoft.com/office/powerpoint/2010/main" val="374865294"/>
      </p:ext>
    </p:extLst>
  </p:cSld>
  <p:clrMapOvr>
    <a:masterClrMapping/>
  </p:clrMapOvr>
  <p:transition spd="slow">
    <p:fade/>
  </p:transition>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038C9071-EA4B-481D-ADB2-6A8EF08152EF}"/>
              </a:ext>
            </a:extLst>
          </p:cNvPr>
          <p:cNvSpPr>
            <a:spLocks noGrp="1"/>
          </p:cNvSpPr>
          <p:nvPr>
            <p:ph type="title"/>
          </p:nvPr>
        </p:nvSpPr>
        <p:spPr>
          <a:xfrm>
            <a:off x="948778" y="668348"/>
            <a:ext cx="7707862" cy="488024"/>
          </a:xfrm>
        </p:spPr>
        <p:txBody>
          <a:bodyPr/>
          <a:lstStyle/>
          <a:p>
            <a:r>
              <a:rPr lang="tr-TR" altLang="tr-TR" dirty="0">
                <a:latin typeface="Arial" panose="020B0604020202020204" pitchFamily="34" charset="0"/>
                <a:cs typeface="Arial" panose="020B0604020202020204" pitchFamily="34" charset="0"/>
              </a:rPr>
              <a:t>3. Kazalar, travmalar ve hastalıklar</a:t>
            </a:r>
            <a:br>
              <a:rPr lang="tr-TR" altLang="tr-TR" dirty="0">
                <a:latin typeface="Arial" panose="020B0604020202020204" pitchFamily="34" charset="0"/>
                <a:cs typeface="Arial" panose="020B0604020202020204" pitchFamily="34" charset="0"/>
              </a:rPr>
            </a:br>
            <a:endParaRPr lang="tr-TR" dirty="0"/>
          </a:p>
        </p:txBody>
      </p:sp>
      <p:sp>
        <p:nvSpPr>
          <p:cNvPr id="3" name="İçerik Yer Tutucusu 2">
            <a:extLst>
              <a:ext uri="{FF2B5EF4-FFF2-40B4-BE49-F238E27FC236}">
                <a16:creationId xmlns:a16="http://schemas.microsoft.com/office/drawing/2014/main" id="{BF9C785B-BFC3-4565-8C87-889032020DF4}"/>
              </a:ext>
            </a:extLst>
          </p:cNvPr>
          <p:cNvSpPr>
            <a:spLocks noGrp="1"/>
          </p:cNvSpPr>
          <p:nvPr>
            <p:ph sz="quarter" idx="10"/>
          </p:nvPr>
        </p:nvSpPr>
        <p:spPr>
          <a:xfrm>
            <a:off x="948778" y="940628"/>
            <a:ext cx="7700963" cy="4475152"/>
          </a:xfrm>
        </p:spPr>
        <p:txBody>
          <a:bodyPr>
            <a:normAutofit/>
          </a:bodyPr>
          <a:lstStyle/>
          <a:p>
            <a:pPr>
              <a:buNone/>
            </a:pPr>
            <a:r>
              <a:rPr lang="tr-TR" altLang="tr-TR" b="1" i="1" dirty="0">
                <a:solidFill>
                  <a:schemeClr val="bg2"/>
                </a:solidFill>
                <a:latin typeface="Arial" panose="020B0604020202020204" pitchFamily="34" charset="0"/>
                <a:cs typeface="Arial" panose="020B0604020202020204" pitchFamily="34" charset="0"/>
              </a:rPr>
              <a:t>Beyin incinmesi ve hasarı</a:t>
            </a:r>
            <a:endParaRPr lang="tr-TR" altLang="tr-TR" b="1" dirty="0">
              <a:solidFill>
                <a:schemeClr val="bg2"/>
              </a:solidFill>
              <a:latin typeface="Arial" panose="020B0604020202020204" pitchFamily="34" charset="0"/>
              <a:cs typeface="Arial" panose="020B0604020202020204" pitchFamily="34" charset="0"/>
            </a:endParaRPr>
          </a:p>
          <a:p>
            <a:pPr>
              <a:buFont typeface="Wingdings" panose="05000000000000000000" pitchFamily="2" charset="2"/>
              <a:buChar char="§"/>
            </a:pPr>
            <a:r>
              <a:rPr lang="tr-TR" altLang="tr-TR" dirty="0">
                <a:solidFill>
                  <a:schemeClr val="tx1">
                    <a:lumMod val="65000"/>
                    <a:lumOff val="35000"/>
                  </a:schemeClr>
                </a:solidFill>
                <a:latin typeface="Arial" panose="020B0604020202020204" pitchFamily="34" charset="0"/>
                <a:cs typeface="Arial" panose="020B0604020202020204" pitchFamily="34" charset="0"/>
              </a:rPr>
              <a:t>Doğum sonrasında beyin incinmesi sık görülen ve önlenmesi gereken bir </a:t>
            </a:r>
            <a:r>
              <a:rPr lang="tr-TR" altLang="tr-TR" b="1" dirty="0">
                <a:solidFill>
                  <a:schemeClr val="tx1">
                    <a:lumMod val="65000"/>
                    <a:lumOff val="35000"/>
                  </a:schemeClr>
                </a:solidFill>
                <a:latin typeface="Arial" panose="020B0604020202020204" pitchFamily="34" charset="0"/>
                <a:cs typeface="Arial" panose="020B0604020202020204" pitchFamily="34" charset="0"/>
              </a:rPr>
              <a:t>zihin engeli nedenidir</a:t>
            </a:r>
            <a:r>
              <a:rPr lang="tr-TR" altLang="tr-TR" dirty="0">
                <a:solidFill>
                  <a:schemeClr val="tx1">
                    <a:lumMod val="65000"/>
                    <a:lumOff val="35000"/>
                  </a:schemeClr>
                </a:solidFill>
                <a:latin typeface="Arial" panose="020B0604020202020204" pitchFamily="34" charset="0"/>
                <a:cs typeface="Arial" panose="020B0604020202020204" pitchFamily="34" charset="0"/>
              </a:rPr>
              <a:t>. Amerika</a:t>
            </a:r>
            <a:r>
              <a:rPr lang="ja-JP" altLang="tr-TR" dirty="0">
                <a:solidFill>
                  <a:schemeClr val="tx1">
                    <a:lumMod val="65000"/>
                    <a:lumOff val="35000"/>
                  </a:schemeClr>
                </a:solidFill>
                <a:latin typeface="Arial" panose="020B0604020202020204" pitchFamily="34" charset="0"/>
                <a:ea typeface="Meiryo" panose="020B0604030504040204" pitchFamily="34" charset="-128"/>
                <a:cs typeface="Arial" panose="020B0604020202020204" pitchFamily="34" charset="0"/>
              </a:rPr>
              <a:t>’</a:t>
            </a:r>
            <a:r>
              <a:rPr lang="tr-TR" altLang="ja-JP" dirty="0">
                <a:solidFill>
                  <a:schemeClr val="tx1">
                    <a:lumMod val="65000"/>
                    <a:lumOff val="35000"/>
                  </a:schemeClr>
                </a:solidFill>
                <a:latin typeface="Arial" panose="020B0604020202020204" pitchFamily="34" charset="0"/>
                <a:ea typeface="Meiryo" panose="020B0604030504040204" pitchFamily="34" charset="-128"/>
                <a:cs typeface="Arial" panose="020B0604020202020204" pitchFamily="34" charset="0"/>
              </a:rPr>
              <a:t>da </a:t>
            </a:r>
            <a:r>
              <a:rPr lang="tr-TR" altLang="ja-JP" dirty="0" err="1">
                <a:solidFill>
                  <a:schemeClr val="tx1">
                    <a:lumMod val="65000"/>
                    <a:lumOff val="35000"/>
                  </a:schemeClr>
                </a:solidFill>
                <a:latin typeface="Arial" panose="020B0604020202020204" pitchFamily="34" charset="0"/>
                <a:ea typeface="Meiryo" panose="020B0604030504040204" pitchFamily="34" charset="-128"/>
                <a:cs typeface="Arial" panose="020B0604020202020204" pitchFamily="34" charset="0"/>
              </a:rPr>
              <a:t>travmatik</a:t>
            </a:r>
            <a:r>
              <a:rPr lang="tr-TR" altLang="ja-JP" dirty="0">
                <a:solidFill>
                  <a:schemeClr val="tx1">
                    <a:lumMod val="65000"/>
                    <a:lumOff val="35000"/>
                  </a:schemeClr>
                </a:solidFill>
                <a:latin typeface="Arial" panose="020B0604020202020204" pitchFamily="34" charset="0"/>
                <a:ea typeface="Meiryo" panose="020B0604030504040204" pitchFamily="34" charset="-128"/>
                <a:cs typeface="Arial" panose="020B0604020202020204" pitchFamily="34" charset="0"/>
              </a:rPr>
              <a:t> beyin incinmesi, </a:t>
            </a:r>
            <a:r>
              <a:rPr lang="tr-TR" altLang="ja-JP" b="1" dirty="0">
                <a:solidFill>
                  <a:schemeClr val="tx1">
                    <a:lumMod val="65000"/>
                    <a:lumOff val="35000"/>
                  </a:schemeClr>
                </a:solidFill>
                <a:latin typeface="Arial" panose="020B0604020202020204" pitchFamily="34" charset="0"/>
                <a:ea typeface="Meiryo" panose="020B0604030504040204" pitchFamily="34" charset="-128"/>
                <a:cs typeface="Arial" panose="020B0604020202020204" pitchFamily="34" charset="0"/>
              </a:rPr>
              <a:t>gençlerde başlıca ölüm nedenidir</a:t>
            </a:r>
            <a:r>
              <a:rPr lang="tr-TR" altLang="ja-JP" dirty="0">
                <a:solidFill>
                  <a:schemeClr val="tx1">
                    <a:lumMod val="65000"/>
                    <a:lumOff val="35000"/>
                  </a:schemeClr>
                </a:solidFill>
                <a:latin typeface="Arial" panose="020B0604020202020204" pitchFamily="34" charset="0"/>
                <a:ea typeface="Meiryo" panose="020B0604030504040204" pitchFamily="34" charset="-128"/>
                <a:cs typeface="Arial" panose="020B0604020202020204" pitchFamily="34" charset="0"/>
              </a:rPr>
              <a:t>. </a:t>
            </a:r>
            <a:r>
              <a:rPr lang="tr-TR" altLang="ja-JP" b="1" dirty="0">
                <a:solidFill>
                  <a:schemeClr val="tx1">
                    <a:lumMod val="65000"/>
                    <a:lumOff val="35000"/>
                  </a:schemeClr>
                </a:solidFill>
                <a:latin typeface="Arial" panose="020B0604020202020204" pitchFamily="34" charset="0"/>
                <a:ea typeface="Meiryo" panose="020B0604030504040204" pitchFamily="34" charset="-128"/>
                <a:cs typeface="Arial" panose="020B0604020202020204" pitchFamily="34" charset="0"/>
              </a:rPr>
              <a:t>Motorlu araç kazaları </a:t>
            </a:r>
            <a:r>
              <a:rPr lang="tr-TR" altLang="ja-JP" dirty="0">
                <a:solidFill>
                  <a:schemeClr val="tx1">
                    <a:lumMod val="65000"/>
                    <a:lumOff val="35000"/>
                  </a:schemeClr>
                </a:solidFill>
                <a:latin typeface="Arial" panose="020B0604020202020204" pitchFamily="34" charset="0"/>
                <a:ea typeface="Meiryo" panose="020B0604030504040204" pitchFamily="34" charset="-128"/>
                <a:cs typeface="Arial" panose="020B0604020202020204" pitchFamily="34" charset="0"/>
              </a:rPr>
              <a:t>beyin incinmesinin başlıca nedenidir. Ayrıca </a:t>
            </a:r>
            <a:r>
              <a:rPr lang="tr-TR" altLang="ja-JP" b="1" dirty="0">
                <a:solidFill>
                  <a:schemeClr val="tx1">
                    <a:lumMod val="65000"/>
                    <a:lumOff val="35000"/>
                  </a:schemeClr>
                </a:solidFill>
                <a:latin typeface="Arial" panose="020B0604020202020204" pitchFamily="34" charset="0"/>
                <a:ea typeface="Meiryo" panose="020B0604030504040204" pitchFamily="34" charset="-128"/>
                <a:cs typeface="Arial" panose="020B0604020202020204" pitchFamily="34" charset="0"/>
              </a:rPr>
              <a:t>sarsılmış bebek sendromunda, düşmelerde, kafa travmalarında, bisiklet/</a:t>
            </a:r>
            <a:r>
              <a:rPr lang="tr-TR" altLang="ja-JP" b="1" dirty="0" err="1">
                <a:solidFill>
                  <a:schemeClr val="tx1">
                    <a:lumMod val="65000"/>
                    <a:lumOff val="35000"/>
                  </a:schemeClr>
                </a:solidFill>
                <a:latin typeface="Arial" panose="020B0604020202020204" pitchFamily="34" charset="0"/>
                <a:ea typeface="Meiryo" panose="020B0604030504040204" pitchFamily="34" charset="-128"/>
                <a:cs typeface="Arial" panose="020B0604020202020204" pitchFamily="34" charset="0"/>
              </a:rPr>
              <a:t>scotter</a:t>
            </a:r>
            <a:r>
              <a:rPr lang="tr-TR" altLang="ja-JP" b="1" dirty="0">
                <a:solidFill>
                  <a:schemeClr val="tx1">
                    <a:lumMod val="65000"/>
                    <a:lumOff val="35000"/>
                  </a:schemeClr>
                </a:solidFill>
                <a:latin typeface="Arial" panose="020B0604020202020204" pitchFamily="34" charset="0"/>
                <a:ea typeface="Meiryo" panose="020B0604030504040204" pitchFamily="34" charset="-128"/>
                <a:cs typeface="Arial" panose="020B0604020202020204" pitchFamily="34" charset="0"/>
              </a:rPr>
              <a:t> kazalarında, spor kazalarında ve silahla yaralanmalarda </a:t>
            </a:r>
            <a:r>
              <a:rPr lang="tr-TR" altLang="ja-JP" dirty="0">
                <a:solidFill>
                  <a:schemeClr val="tx1">
                    <a:lumMod val="65000"/>
                    <a:lumOff val="35000"/>
                  </a:schemeClr>
                </a:solidFill>
                <a:latin typeface="Arial" panose="020B0604020202020204" pitchFamily="34" charset="0"/>
                <a:ea typeface="Meiryo" panose="020B0604030504040204" pitchFamily="34" charset="-128"/>
                <a:cs typeface="Arial" panose="020B0604020202020204" pitchFamily="34" charset="0"/>
              </a:rPr>
              <a:t>da ortaya çıkabilmektedir.</a:t>
            </a:r>
          </a:p>
          <a:p>
            <a:pPr>
              <a:buFont typeface="Wingdings" panose="05000000000000000000" pitchFamily="2" charset="2"/>
              <a:buChar char="§"/>
            </a:pPr>
            <a:endParaRPr lang="tr-TR" altLang="ja-JP" sz="2100" dirty="0">
              <a:solidFill>
                <a:schemeClr val="tx1">
                  <a:lumMod val="65000"/>
                  <a:lumOff val="35000"/>
                </a:schemeClr>
              </a:solidFill>
              <a:latin typeface="Arial" panose="020B0604020202020204" pitchFamily="34" charset="0"/>
              <a:ea typeface="Meiryo" panose="020B0604030504040204" pitchFamily="34" charset="-128"/>
              <a:cs typeface="Arial" panose="020B0604020202020204" pitchFamily="34" charset="0"/>
            </a:endParaRPr>
          </a:p>
          <a:p>
            <a:endParaRPr lang="tr-TR" dirty="0"/>
          </a:p>
        </p:txBody>
      </p:sp>
    </p:spTree>
    <p:extLst>
      <p:ext uri="{BB962C8B-B14F-4D97-AF65-F5344CB8AC3E}">
        <p14:creationId xmlns:p14="http://schemas.microsoft.com/office/powerpoint/2010/main" val="740723885"/>
      </p:ext>
    </p:extLst>
  </p:cSld>
  <p:clrMapOvr>
    <a:masterClrMapping/>
  </p:clrMapOvr>
  <p:transition spd="slow">
    <p:fade/>
  </p:transition>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DD28E763-4EAE-4176-8113-A4D28F887604}"/>
              </a:ext>
            </a:extLst>
          </p:cNvPr>
          <p:cNvSpPr>
            <a:spLocks noGrp="1"/>
          </p:cNvSpPr>
          <p:nvPr>
            <p:ph sz="quarter" idx="10"/>
          </p:nvPr>
        </p:nvSpPr>
        <p:spPr/>
        <p:txBody>
          <a:bodyPr/>
          <a:lstStyle/>
          <a:p>
            <a:pPr marL="0" indent="0">
              <a:buNone/>
            </a:pPr>
            <a:r>
              <a:rPr lang="tr-TR" altLang="tr-TR" b="1" i="1" dirty="0">
                <a:solidFill>
                  <a:schemeClr val="bg2"/>
                </a:solidFill>
                <a:latin typeface="Arial" panose="020B0604020202020204" pitchFamily="34" charset="0"/>
                <a:cs typeface="Arial" panose="020B0604020202020204" pitchFamily="34" charset="0"/>
              </a:rPr>
              <a:t>Menenjit</a:t>
            </a:r>
            <a:endParaRPr lang="tr-TR" altLang="tr-TR" b="1" dirty="0">
              <a:solidFill>
                <a:schemeClr val="bg2"/>
              </a:solidFill>
              <a:latin typeface="Arial" panose="020B0604020202020204" pitchFamily="34" charset="0"/>
              <a:cs typeface="Arial" panose="020B0604020202020204" pitchFamily="34" charset="0"/>
            </a:endParaRPr>
          </a:p>
          <a:p>
            <a:pPr>
              <a:buFont typeface="Wingdings" panose="05000000000000000000" pitchFamily="2" charset="2"/>
              <a:buChar char="§"/>
            </a:pPr>
            <a:r>
              <a:rPr lang="tr-TR" altLang="tr-TR" dirty="0">
                <a:solidFill>
                  <a:schemeClr val="tx1">
                    <a:lumMod val="65000"/>
                    <a:lumOff val="35000"/>
                  </a:schemeClr>
                </a:solidFill>
                <a:latin typeface="Arial" panose="020B0604020202020204" pitchFamily="34" charset="0"/>
                <a:cs typeface="Arial" panose="020B0604020202020204" pitchFamily="34" charset="0"/>
              </a:rPr>
              <a:t>Menenjit, </a:t>
            </a:r>
            <a:r>
              <a:rPr lang="tr-TR" altLang="tr-TR" b="1" dirty="0">
                <a:solidFill>
                  <a:schemeClr val="tx1">
                    <a:lumMod val="65000"/>
                    <a:lumOff val="35000"/>
                  </a:schemeClr>
                </a:solidFill>
                <a:latin typeface="Arial" panose="020B0604020202020204" pitchFamily="34" charset="0"/>
                <a:cs typeface="Arial" panose="020B0604020202020204" pitchFamily="34" charset="0"/>
              </a:rPr>
              <a:t>beyin zarı ile beyin ve omurilik sıvısının enfeksiyonudur</a:t>
            </a:r>
            <a:r>
              <a:rPr lang="tr-TR" altLang="tr-TR" dirty="0">
                <a:solidFill>
                  <a:schemeClr val="tx1">
                    <a:lumMod val="65000"/>
                    <a:lumOff val="35000"/>
                  </a:schemeClr>
                </a:solidFill>
                <a:latin typeface="Arial" panose="020B0604020202020204" pitchFamily="34" charset="0"/>
                <a:cs typeface="Arial" panose="020B0604020202020204" pitchFamily="34" charset="0"/>
              </a:rPr>
              <a:t>. Bu hastalığın iki türü vardır: </a:t>
            </a:r>
            <a:r>
              <a:rPr lang="tr-TR" altLang="tr-TR" b="1" dirty="0" err="1">
                <a:solidFill>
                  <a:schemeClr val="tx1">
                    <a:lumMod val="65000"/>
                    <a:lumOff val="35000"/>
                  </a:schemeClr>
                </a:solidFill>
                <a:latin typeface="Arial" panose="020B0604020202020204" pitchFamily="34" charset="0"/>
                <a:cs typeface="Arial" panose="020B0604020202020204" pitchFamily="34" charset="0"/>
              </a:rPr>
              <a:t>viral</a:t>
            </a:r>
            <a:r>
              <a:rPr lang="tr-TR" altLang="tr-TR" b="1" dirty="0">
                <a:solidFill>
                  <a:schemeClr val="tx1">
                    <a:lumMod val="65000"/>
                    <a:lumOff val="35000"/>
                  </a:schemeClr>
                </a:solidFill>
                <a:latin typeface="Arial" panose="020B0604020202020204" pitchFamily="34" charset="0"/>
                <a:cs typeface="Arial" panose="020B0604020202020204" pitchFamily="34" charset="0"/>
              </a:rPr>
              <a:t> menenjit</a:t>
            </a:r>
            <a:r>
              <a:rPr lang="tr-TR" altLang="tr-TR" dirty="0">
                <a:solidFill>
                  <a:schemeClr val="tx1">
                    <a:lumMod val="65000"/>
                    <a:lumOff val="35000"/>
                  </a:schemeClr>
                </a:solidFill>
                <a:latin typeface="Arial" panose="020B0604020202020204" pitchFamily="34" charset="0"/>
                <a:cs typeface="Arial" panose="020B0604020202020204" pitchFamily="34" charset="0"/>
              </a:rPr>
              <a:t> ve </a:t>
            </a:r>
            <a:r>
              <a:rPr lang="tr-TR" altLang="tr-TR" b="1" dirty="0">
                <a:solidFill>
                  <a:schemeClr val="tx1">
                    <a:lumMod val="65000"/>
                    <a:lumOff val="35000"/>
                  </a:schemeClr>
                </a:solidFill>
                <a:latin typeface="Arial" panose="020B0604020202020204" pitchFamily="34" charset="0"/>
                <a:cs typeface="Arial" panose="020B0604020202020204" pitchFamily="34" charset="0"/>
              </a:rPr>
              <a:t>bakteriyel menenjit. </a:t>
            </a:r>
            <a:r>
              <a:rPr lang="tr-TR" altLang="tr-TR" dirty="0">
                <a:solidFill>
                  <a:schemeClr val="tx1">
                    <a:lumMod val="65000"/>
                    <a:lumOff val="35000"/>
                  </a:schemeClr>
                </a:solidFill>
                <a:latin typeface="Arial" panose="020B0604020202020204" pitchFamily="34" charset="0"/>
                <a:cs typeface="Arial" panose="020B0604020202020204" pitchFamily="34" charset="0"/>
              </a:rPr>
              <a:t>Genellikle </a:t>
            </a:r>
            <a:r>
              <a:rPr lang="tr-TR" altLang="tr-TR" b="1" dirty="0" err="1">
                <a:solidFill>
                  <a:schemeClr val="tx1">
                    <a:lumMod val="65000"/>
                    <a:lumOff val="35000"/>
                  </a:schemeClr>
                </a:solidFill>
                <a:latin typeface="Arial" panose="020B0604020202020204" pitchFamily="34" charset="0"/>
                <a:cs typeface="Arial" panose="020B0604020202020204" pitchFamily="34" charset="0"/>
              </a:rPr>
              <a:t>viral</a:t>
            </a:r>
            <a:r>
              <a:rPr lang="tr-TR" altLang="tr-TR" b="1" dirty="0">
                <a:solidFill>
                  <a:schemeClr val="tx1">
                    <a:lumMod val="65000"/>
                    <a:lumOff val="35000"/>
                  </a:schemeClr>
                </a:solidFill>
                <a:latin typeface="Arial" panose="020B0604020202020204" pitchFamily="34" charset="0"/>
                <a:cs typeface="Arial" panose="020B0604020202020204" pitchFamily="34" charset="0"/>
              </a:rPr>
              <a:t> menenjit</a:t>
            </a:r>
            <a:r>
              <a:rPr lang="tr-TR" altLang="tr-TR" dirty="0">
                <a:solidFill>
                  <a:schemeClr val="tx1">
                    <a:lumMod val="65000"/>
                    <a:lumOff val="35000"/>
                  </a:schemeClr>
                </a:solidFill>
                <a:latin typeface="Arial" panose="020B0604020202020204" pitchFamily="34" charset="0"/>
                <a:cs typeface="Arial" panose="020B0604020202020204" pitchFamily="34" charset="0"/>
              </a:rPr>
              <a:t>, çok hafif seyretmekte ve tedavi olmaksızın geçmektedir. Buna karşın </a:t>
            </a:r>
            <a:r>
              <a:rPr lang="tr-TR" altLang="tr-TR" b="1" dirty="0">
                <a:solidFill>
                  <a:schemeClr val="tx1">
                    <a:lumMod val="65000"/>
                    <a:lumOff val="35000"/>
                  </a:schemeClr>
                </a:solidFill>
                <a:latin typeface="Arial" panose="020B0604020202020204" pitchFamily="34" charset="0"/>
                <a:cs typeface="Arial" panose="020B0604020202020204" pitchFamily="34" charset="0"/>
              </a:rPr>
              <a:t>bakteriyel menenjit</a:t>
            </a:r>
            <a:r>
              <a:rPr lang="tr-TR" altLang="tr-TR" dirty="0">
                <a:solidFill>
                  <a:schemeClr val="tx1">
                    <a:lumMod val="65000"/>
                    <a:lumOff val="35000"/>
                  </a:schemeClr>
                </a:solidFill>
                <a:latin typeface="Arial" panose="020B0604020202020204" pitchFamily="34" charset="0"/>
                <a:cs typeface="Arial" panose="020B0604020202020204" pitchFamily="34" charset="0"/>
              </a:rPr>
              <a:t>, oldukça ağır seyretmekte ve </a:t>
            </a:r>
            <a:r>
              <a:rPr lang="tr-TR" altLang="tr-TR" b="1" dirty="0">
                <a:solidFill>
                  <a:schemeClr val="tx1">
                    <a:lumMod val="65000"/>
                    <a:lumOff val="35000"/>
                  </a:schemeClr>
                </a:solidFill>
                <a:latin typeface="Arial" panose="020B0604020202020204" pitchFamily="34" charset="0"/>
                <a:cs typeface="Arial" panose="020B0604020202020204" pitchFamily="34" charset="0"/>
              </a:rPr>
              <a:t>beyin hasarı, bilişsel bozukluk ve hatta ölümle</a:t>
            </a:r>
            <a:r>
              <a:rPr lang="tr-TR" altLang="tr-TR" dirty="0">
                <a:solidFill>
                  <a:schemeClr val="tx1">
                    <a:lumMod val="65000"/>
                    <a:lumOff val="35000"/>
                  </a:schemeClr>
                </a:solidFill>
                <a:latin typeface="Arial" panose="020B0604020202020204" pitchFamily="34" charset="0"/>
                <a:cs typeface="Arial" panose="020B0604020202020204" pitchFamily="34" charset="0"/>
              </a:rPr>
              <a:t> sonuçlanabilmektedir. Elliden fazla bakteri türü menenjite neden olabilmekte ve yaşa göre neden olan bakteri farklılaşabilmektedir.</a:t>
            </a:r>
          </a:p>
          <a:p>
            <a:endParaRPr lang="tr-TR" dirty="0"/>
          </a:p>
        </p:txBody>
      </p:sp>
    </p:spTree>
    <p:extLst>
      <p:ext uri="{BB962C8B-B14F-4D97-AF65-F5344CB8AC3E}">
        <p14:creationId xmlns:p14="http://schemas.microsoft.com/office/powerpoint/2010/main" val="2575149240"/>
      </p:ext>
    </p:extLst>
  </p:cSld>
  <p:clrMapOvr>
    <a:masterClrMapping/>
  </p:clrMapOvr>
  <p:transition spd="slow">
    <p:fade/>
  </p:transition>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280E7D29-E0BC-48ED-BDF9-5F7DA5CC4947}"/>
              </a:ext>
            </a:extLst>
          </p:cNvPr>
          <p:cNvSpPr>
            <a:spLocks noGrp="1"/>
          </p:cNvSpPr>
          <p:nvPr>
            <p:ph sz="quarter" idx="10"/>
          </p:nvPr>
        </p:nvSpPr>
        <p:spPr>
          <a:xfrm>
            <a:off x="955677" y="400050"/>
            <a:ext cx="7700963" cy="4594860"/>
          </a:xfrm>
        </p:spPr>
        <p:txBody>
          <a:bodyPr>
            <a:normAutofit fontScale="85000" lnSpcReduction="20000"/>
          </a:bodyPr>
          <a:lstStyle/>
          <a:p>
            <a:pPr marL="0" indent="0">
              <a:lnSpc>
                <a:spcPct val="120000"/>
              </a:lnSpc>
            </a:pPr>
            <a:r>
              <a:rPr lang="tr-TR" altLang="tr-TR" sz="2100" b="1" i="1" dirty="0" err="1">
                <a:solidFill>
                  <a:schemeClr val="bg2"/>
                </a:solidFill>
                <a:latin typeface="Arial" panose="020B0604020202020204" pitchFamily="34" charset="0"/>
                <a:cs typeface="Arial" panose="020B0604020202020204" pitchFamily="34" charset="0"/>
              </a:rPr>
              <a:t>Metabolik</a:t>
            </a:r>
            <a:r>
              <a:rPr lang="tr-TR" altLang="tr-TR" sz="2100" b="1" i="1" dirty="0">
                <a:solidFill>
                  <a:schemeClr val="bg2"/>
                </a:solidFill>
                <a:latin typeface="Arial" panose="020B0604020202020204" pitchFamily="34" charset="0"/>
                <a:cs typeface="Arial" panose="020B0604020202020204" pitchFamily="34" charset="0"/>
              </a:rPr>
              <a:t> hastalıklar</a:t>
            </a:r>
            <a:endParaRPr lang="tr-TR" altLang="tr-TR" sz="2100" b="1" dirty="0">
              <a:solidFill>
                <a:schemeClr val="bg2"/>
              </a:solidFill>
              <a:latin typeface="Arial" panose="020B0604020202020204" pitchFamily="34" charset="0"/>
              <a:cs typeface="Arial" panose="020B0604020202020204" pitchFamily="34" charset="0"/>
            </a:endParaRPr>
          </a:p>
          <a:p>
            <a:pPr>
              <a:lnSpc>
                <a:spcPct val="120000"/>
              </a:lnSpc>
              <a:buFont typeface="Wingdings" panose="05000000000000000000" pitchFamily="2" charset="2"/>
              <a:buChar char="§"/>
            </a:pPr>
            <a:r>
              <a:rPr lang="tr-TR" altLang="tr-TR" sz="2100" b="1" i="1" dirty="0" err="1">
                <a:solidFill>
                  <a:schemeClr val="bg2"/>
                </a:solidFill>
                <a:latin typeface="Arial" panose="020B0604020202020204" pitchFamily="34" charset="0"/>
                <a:cs typeface="Arial" panose="020B0604020202020204" pitchFamily="34" charset="0"/>
              </a:rPr>
              <a:t>Fenilketonüri</a:t>
            </a:r>
            <a:r>
              <a:rPr lang="tr-TR" altLang="tr-TR" sz="2100" b="1" i="1" dirty="0">
                <a:solidFill>
                  <a:schemeClr val="bg2"/>
                </a:solidFill>
                <a:latin typeface="Arial" panose="020B0604020202020204" pitchFamily="34" charset="0"/>
                <a:cs typeface="Arial" panose="020B0604020202020204" pitchFamily="34" charset="0"/>
              </a:rPr>
              <a:t>: </a:t>
            </a:r>
            <a:r>
              <a:rPr lang="tr-TR" altLang="tr-TR" sz="2100" b="1" dirty="0" err="1">
                <a:solidFill>
                  <a:schemeClr val="tx1">
                    <a:lumMod val="65000"/>
                    <a:lumOff val="35000"/>
                  </a:schemeClr>
                </a:solidFill>
                <a:latin typeface="Arial" panose="020B0604020202020204" pitchFamily="34" charset="0"/>
                <a:cs typeface="Arial" panose="020B0604020202020204" pitchFamily="34" charset="0"/>
              </a:rPr>
              <a:t>Aminoasiti</a:t>
            </a:r>
            <a:r>
              <a:rPr lang="tr-TR" altLang="tr-TR" sz="2100" b="1" dirty="0">
                <a:solidFill>
                  <a:schemeClr val="tx1">
                    <a:lumMod val="65000"/>
                    <a:lumOff val="35000"/>
                  </a:schemeClr>
                </a:solidFill>
                <a:latin typeface="Arial" panose="020B0604020202020204" pitchFamily="34" charset="0"/>
                <a:cs typeface="Arial" panose="020B0604020202020204" pitchFamily="34" charset="0"/>
              </a:rPr>
              <a:t> </a:t>
            </a:r>
            <a:r>
              <a:rPr lang="tr-TR" altLang="tr-TR" sz="2100" b="1" dirty="0" err="1">
                <a:solidFill>
                  <a:schemeClr val="tx1">
                    <a:lumMod val="65000"/>
                    <a:lumOff val="35000"/>
                  </a:schemeClr>
                </a:solidFill>
                <a:latin typeface="Arial" panose="020B0604020202020204" pitchFamily="34" charset="0"/>
                <a:cs typeface="Arial" panose="020B0604020202020204" pitchFamily="34" charset="0"/>
              </a:rPr>
              <a:t>metabolize</a:t>
            </a:r>
            <a:r>
              <a:rPr lang="tr-TR" altLang="tr-TR" sz="2100" b="1" dirty="0">
                <a:solidFill>
                  <a:schemeClr val="tx1">
                    <a:lumMod val="65000"/>
                    <a:lumOff val="35000"/>
                  </a:schemeClr>
                </a:solidFill>
                <a:latin typeface="Arial" panose="020B0604020202020204" pitchFamily="34" charset="0"/>
                <a:cs typeface="Arial" panose="020B0604020202020204" pitchFamily="34" charset="0"/>
              </a:rPr>
              <a:t> etmek için gerekli olan enzimin yokluğu ya da eksikliğinden kaynaklanan bir </a:t>
            </a:r>
            <a:r>
              <a:rPr lang="tr-TR" altLang="tr-TR" sz="2100" b="1" dirty="0" err="1">
                <a:solidFill>
                  <a:schemeClr val="tx1">
                    <a:lumMod val="65000"/>
                    <a:lumOff val="35000"/>
                  </a:schemeClr>
                </a:solidFill>
                <a:latin typeface="Arial" panose="020B0604020202020204" pitchFamily="34" charset="0"/>
                <a:cs typeface="Arial" panose="020B0604020202020204" pitchFamily="34" charset="0"/>
              </a:rPr>
              <a:t>otozomal</a:t>
            </a:r>
            <a:r>
              <a:rPr lang="tr-TR" altLang="tr-TR" sz="2100" b="1" dirty="0">
                <a:solidFill>
                  <a:schemeClr val="tx1">
                    <a:lumMod val="65000"/>
                    <a:lumOff val="35000"/>
                  </a:schemeClr>
                </a:solidFill>
                <a:latin typeface="Arial" panose="020B0604020202020204" pitchFamily="34" charset="0"/>
                <a:cs typeface="Arial" panose="020B0604020202020204" pitchFamily="34" charset="0"/>
              </a:rPr>
              <a:t> çekinik gen hastalığıdır</a:t>
            </a:r>
            <a:r>
              <a:rPr lang="tr-TR" altLang="tr-TR" sz="2100" dirty="0">
                <a:solidFill>
                  <a:schemeClr val="tx1">
                    <a:lumMod val="65000"/>
                    <a:lumOff val="35000"/>
                  </a:schemeClr>
                </a:solidFill>
                <a:latin typeface="Arial" panose="020B0604020202020204" pitchFamily="34" charset="0"/>
                <a:cs typeface="Arial" panose="020B0604020202020204" pitchFamily="34" charset="0"/>
              </a:rPr>
              <a:t>. </a:t>
            </a:r>
          </a:p>
          <a:p>
            <a:pPr>
              <a:lnSpc>
                <a:spcPct val="120000"/>
              </a:lnSpc>
              <a:buFont typeface="Wingdings" panose="05000000000000000000" pitchFamily="2" charset="2"/>
              <a:buChar char="§"/>
            </a:pPr>
            <a:r>
              <a:rPr lang="tr-TR" altLang="tr-TR" sz="2100" b="1" i="1" dirty="0" err="1">
                <a:solidFill>
                  <a:schemeClr val="bg2"/>
                </a:solidFill>
                <a:latin typeface="Arial" panose="020B0604020202020204" pitchFamily="34" charset="0"/>
                <a:cs typeface="Arial" panose="020B0604020202020204" pitchFamily="34" charset="0"/>
              </a:rPr>
              <a:t>Galaktosemi</a:t>
            </a:r>
            <a:r>
              <a:rPr lang="tr-TR" altLang="tr-TR" sz="2100" b="1" i="1" dirty="0">
                <a:solidFill>
                  <a:schemeClr val="bg2"/>
                </a:solidFill>
                <a:latin typeface="Arial" panose="020B0604020202020204" pitchFamily="34" charset="0"/>
                <a:cs typeface="Arial" panose="020B0604020202020204" pitchFamily="34" charset="0"/>
              </a:rPr>
              <a:t>: </a:t>
            </a:r>
            <a:r>
              <a:rPr lang="tr-TR" altLang="tr-TR" sz="2100" b="1" dirty="0">
                <a:solidFill>
                  <a:schemeClr val="tx1">
                    <a:lumMod val="65000"/>
                    <a:lumOff val="35000"/>
                  </a:schemeClr>
                </a:solidFill>
                <a:latin typeface="Arial" panose="020B0604020202020204" pitchFamily="34" charset="0"/>
                <a:cs typeface="Arial" panose="020B0604020202020204" pitchFamily="34" charset="0"/>
              </a:rPr>
              <a:t>Bebeklikte açığa çıkan bir </a:t>
            </a:r>
            <a:r>
              <a:rPr lang="tr-TR" altLang="tr-TR" sz="2100" b="1" dirty="0" err="1">
                <a:solidFill>
                  <a:schemeClr val="tx1">
                    <a:lumMod val="65000"/>
                    <a:lumOff val="35000"/>
                  </a:schemeClr>
                </a:solidFill>
                <a:latin typeface="Arial" panose="020B0604020202020204" pitchFamily="34" charset="0"/>
                <a:cs typeface="Arial" panose="020B0604020202020204" pitchFamily="34" charset="0"/>
              </a:rPr>
              <a:t>otozomal</a:t>
            </a:r>
            <a:r>
              <a:rPr lang="tr-TR" altLang="tr-TR" sz="2100" b="1" dirty="0">
                <a:solidFill>
                  <a:schemeClr val="tx1">
                    <a:lumMod val="65000"/>
                    <a:lumOff val="35000"/>
                  </a:schemeClr>
                </a:solidFill>
                <a:latin typeface="Arial" panose="020B0604020202020204" pitchFamily="34" charset="0"/>
                <a:cs typeface="Arial" panose="020B0604020202020204" pitchFamily="34" charset="0"/>
              </a:rPr>
              <a:t> çekinik gen hastalığıdır. </a:t>
            </a:r>
            <a:r>
              <a:rPr lang="tr-TR" altLang="tr-TR" sz="2100" dirty="0">
                <a:solidFill>
                  <a:schemeClr val="tx1">
                    <a:lumMod val="65000"/>
                    <a:lumOff val="35000"/>
                  </a:schemeClr>
                </a:solidFill>
                <a:latin typeface="Arial" panose="020B0604020202020204" pitchFamily="34" charset="0"/>
                <a:cs typeface="Arial" panose="020B0604020202020204" pitchFamily="34" charset="0"/>
              </a:rPr>
              <a:t>Bu bebeklerde </a:t>
            </a:r>
            <a:r>
              <a:rPr lang="tr-TR" altLang="tr-TR" sz="2100" b="1" dirty="0" err="1">
                <a:solidFill>
                  <a:schemeClr val="tx1">
                    <a:lumMod val="65000"/>
                    <a:lumOff val="35000"/>
                  </a:schemeClr>
                </a:solidFill>
                <a:latin typeface="Arial" panose="020B0604020202020204" pitchFamily="34" charset="0"/>
                <a:cs typeface="Arial" panose="020B0604020202020204" pitchFamily="34" charset="0"/>
              </a:rPr>
              <a:t>galaktozu</a:t>
            </a:r>
            <a:r>
              <a:rPr lang="tr-TR" altLang="tr-TR" sz="2100" b="1" dirty="0">
                <a:solidFill>
                  <a:schemeClr val="tx1">
                    <a:lumMod val="65000"/>
                    <a:lumOff val="35000"/>
                  </a:schemeClr>
                </a:solidFill>
                <a:latin typeface="Arial" panose="020B0604020202020204" pitchFamily="34" charset="0"/>
                <a:cs typeface="Arial" panose="020B0604020202020204" pitchFamily="34" charset="0"/>
              </a:rPr>
              <a:t> (süt şekeri) glikoza (kan şekeri) çevirmek için gerekli olan enzimin eksikliği/yokluğu</a:t>
            </a:r>
            <a:r>
              <a:rPr lang="tr-TR" altLang="tr-TR" sz="2100" dirty="0">
                <a:solidFill>
                  <a:schemeClr val="tx1">
                    <a:lumMod val="65000"/>
                    <a:lumOff val="35000"/>
                  </a:schemeClr>
                </a:solidFill>
                <a:latin typeface="Arial" panose="020B0604020202020204" pitchFamily="34" charset="0"/>
                <a:cs typeface="Arial" panose="020B0604020202020204" pitchFamily="34" charset="0"/>
              </a:rPr>
              <a:t> söz konusudur. Bebeklerde </a:t>
            </a:r>
            <a:r>
              <a:rPr lang="tr-TR" altLang="tr-TR" sz="2100" b="1" dirty="0">
                <a:solidFill>
                  <a:schemeClr val="tx1">
                    <a:lumMod val="65000"/>
                    <a:lumOff val="35000"/>
                  </a:schemeClr>
                </a:solidFill>
                <a:latin typeface="Arial" panose="020B0604020202020204" pitchFamily="34" charset="0"/>
                <a:cs typeface="Arial" panose="020B0604020202020204" pitchFamily="34" charset="0"/>
              </a:rPr>
              <a:t>halsizlik, karaciğer büyümesi, sarılık, katarakt, enfeksiyonlar görülebilmekte ve zihin engeli olasılığı </a:t>
            </a:r>
            <a:r>
              <a:rPr lang="tr-TR" altLang="tr-TR" sz="2100" dirty="0">
                <a:solidFill>
                  <a:schemeClr val="tx1">
                    <a:lumMod val="65000"/>
                    <a:lumOff val="35000"/>
                  </a:schemeClr>
                </a:solidFill>
                <a:latin typeface="Arial" panose="020B0604020202020204" pitchFamily="34" charset="0"/>
                <a:cs typeface="Arial" panose="020B0604020202020204" pitchFamily="34" charset="0"/>
              </a:rPr>
              <a:t>bulunmaktadır. Diyette glikoz kısıtlaması </a:t>
            </a:r>
            <a:r>
              <a:rPr lang="tr-TR" altLang="tr-TR" sz="2100" dirty="0" err="1">
                <a:solidFill>
                  <a:schemeClr val="tx1">
                    <a:lumMod val="65000"/>
                    <a:lumOff val="35000"/>
                  </a:schemeClr>
                </a:solidFill>
                <a:latin typeface="Arial" panose="020B0604020202020204" pitchFamily="34" charset="0"/>
                <a:cs typeface="Arial" panose="020B0604020202020204" pitchFamily="34" charset="0"/>
              </a:rPr>
              <a:t>yapılmalIDIR</a:t>
            </a:r>
            <a:r>
              <a:rPr lang="tr-TR" altLang="tr-TR" sz="2100" dirty="0">
                <a:solidFill>
                  <a:schemeClr val="tx1">
                    <a:lumMod val="65000"/>
                    <a:lumOff val="35000"/>
                  </a:schemeClr>
                </a:solidFill>
                <a:latin typeface="Arial" panose="020B0604020202020204" pitchFamily="34" charset="0"/>
                <a:cs typeface="Arial" panose="020B0604020202020204" pitchFamily="34" charset="0"/>
              </a:rPr>
              <a:t>. </a:t>
            </a:r>
          </a:p>
          <a:p>
            <a:pPr>
              <a:lnSpc>
                <a:spcPct val="120000"/>
              </a:lnSpc>
              <a:buFont typeface="Wingdings" panose="05000000000000000000" pitchFamily="2" charset="2"/>
              <a:buChar char="§"/>
            </a:pPr>
            <a:r>
              <a:rPr lang="tr-TR" altLang="tr-TR" sz="2100" b="1" i="1" dirty="0" err="1">
                <a:solidFill>
                  <a:schemeClr val="bg2"/>
                </a:solidFill>
                <a:latin typeface="Arial" panose="020B0604020202020204" pitchFamily="34" charset="0"/>
                <a:cs typeface="Arial" panose="020B0604020202020204" pitchFamily="34" charset="0"/>
              </a:rPr>
              <a:t>Hipotroid</a:t>
            </a:r>
            <a:r>
              <a:rPr lang="tr-TR" altLang="tr-TR" sz="2100" b="1" i="1" dirty="0">
                <a:solidFill>
                  <a:schemeClr val="bg2"/>
                </a:solidFill>
                <a:latin typeface="Arial" panose="020B0604020202020204" pitchFamily="34" charset="0"/>
                <a:cs typeface="Arial" panose="020B0604020202020204" pitchFamily="34" charset="0"/>
              </a:rPr>
              <a:t>:</a:t>
            </a:r>
            <a:r>
              <a:rPr lang="tr-TR" altLang="tr-TR" sz="2100" b="1" dirty="0">
                <a:solidFill>
                  <a:schemeClr val="bg2"/>
                </a:solidFill>
                <a:latin typeface="Arial" panose="020B0604020202020204" pitchFamily="34" charset="0"/>
                <a:cs typeface="Arial" panose="020B0604020202020204" pitchFamily="34" charset="0"/>
              </a:rPr>
              <a:t> </a:t>
            </a:r>
            <a:r>
              <a:rPr lang="tr-TR" altLang="tr-TR" sz="2100" dirty="0">
                <a:solidFill>
                  <a:schemeClr val="tx1">
                    <a:lumMod val="65000"/>
                    <a:lumOff val="35000"/>
                  </a:schemeClr>
                </a:solidFill>
                <a:latin typeface="Arial" panose="020B0604020202020204" pitchFamily="34" charset="0"/>
                <a:cs typeface="Arial" panose="020B0604020202020204" pitchFamily="34" charset="0"/>
              </a:rPr>
              <a:t>Üçüncü bir </a:t>
            </a:r>
            <a:r>
              <a:rPr lang="tr-TR" altLang="tr-TR" sz="2100" b="1" dirty="0" err="1">
                <a:solidFill>
                  <a:schemeClr val="tx1">
                    <a:lumMod val="65000"/>
                    <a:lumOff val="35000"/>
                  </a:schemeClr>
                </a:solidFill>
                <a:latin typeface="Arial" panose="020B0604020202020204" pitchFamily="34" charset="0"/>
                <a:cs typeface="Arial" panose="020B0604020202020204" pitchFamily="34" charset="0"/>
              </a:rPr>
              <a:t>otozomal</a:t>
            </a:r>
            <a:r>
              <a:rPr lang="tr-TR" altLang="tr-TR" sz="2100" b="1" dirty="0">
                <a:solidFill>
                  <a:schemeClr val="tx1">
                    <a:lumMod val="65000"/>
                    <a:lumOff val="35000"/>
                  </a:schemeClr>
                </a:solidFill>
                <a:latin typeface="Arial" panose="020B0604020202020204" pitchFamily="34" charset="0"/>
                <a:cs typeface="Arial" panose="020B0604020202020204" pitchFamily="34" charset="0"/>
              </a:rPr>
              <a:t> çekinik gen hastalığıdır</a:t>
            </a:r>
            <a:r>
              <a:rPr lang="tr-TR" altLang="tr-TR" sz="2100" dirty="0">
                <a:solidFill>
                  <a:schemeClr val="tx1">
                    <a:lumMod val="65000"/>
                    <a:lumOff val="35000"/>
                  </a:schemeClr>
                </a:solidFill>
                <a:latin typeface="Arial" panose="020B0604020202020204" pitchFamily="34" charset="0"/>
                <a:cs typeface="Arial" panose="020B0604020202020204" pitchFamily="34" charset="0"/>
              </a:rPr>
              <a:t>. Bu durumda </a:t>
            </a:r>
            <a:r>
              <a:rPr lang="tr-TR" altLang="tr-TR" sz="2100" b="1" dirty="0">
                <a:solidFill>
                  <a:schemeClr val="tx1">
                    <a:lumMod val="65000"/>
                    <a:lumOff val="35000"/>
                  </a:schemeClr>
                </a:solidFill>
                <a:latin typeface="Arial" panose="020B0604020202020204" pitchFamily="34" charset="0"/>
                <a:cs typeface="Arial" panose="020B0604020202020204" pitchFamily="34" charset="0"/>
              </a:rPr>
              <a:t>küçük ve gevşek adale </a:t>
            </a:r>
            <a:r>
              <a:rPr lang="tr-TR" altLang="tr-TR" sz="2100" b="1" dirty="0" err="1">
                <a:solidFill>
                  <a:schemeClr val="tx1">
                    <a:lumMod val="65000"/>
                    <a:lumOff val="35000"/>
                  </a:schemeClr>
                </a:solidFill>
                <a:latin typeface="Arial" panose="020B0604020202020204" pitchFamily="34" charset="0"/>
                <a:cs typeface="Arial" panose="020B0604020202020204" pitchFamily="34" charset="0"/>
              </a:rPr>
              <a:t>tonusu</a:t>
            </a:r>
            <a:r>
              <a:rPr lang="tr-TR" altLang="tr-TR" sz="2100" b="1" dirty="0">
                <a:solidFill>
                  <a:schemeClr val="tx1">
                    <a:lumMod val="65000"/>
                    <a:lumOff val="35000"/>
                  </a:schemeClr>
                </a:solidFill>
                <a:latin typeface="Arial" panose="020B0604020202020204" pitchFamily="34" charset="0"/>
                <a:cs typeface="Arial" panose="020B0604020202020204" pitchFamily="34" charset="0"/>
              </a:rPr>
              <a:t> ve zihin engeline neden olan tiroksin hormonunun üretiminde eksiklik</a:t>
            </a:r>
            <a:r>
              <a:rPr lang="tr-TR" altLang="tr-TR" sz="2100" dirty="0">
                <a:solidFill>
                  <a:schemeClr val="tx1">
                    <a:lumMod val="65000"/>
                    <a:lumOff val="35000"/>
                  </a:schemeClr>
                </a:solidFill>
                <a:latin typeface="Arial" panose="020B0604020202020204" pitchFamily="34" charset="0"/>
                <a:cs typeface="Arial" panose="020B0604020202020204" pitchFamily="34" charset="0"/>
              </a:rPr>
              <a:t> söz konusudur. Çocuklarda en yaygın </a:t>
            </a:r>
            <a:r>
              <a:rPr lang="tr-TR" altLang="tr-TR" sz="2100" dirty="0" err="1">
                <a:solidFill>
                  <a:schemeClr val="tx1">
                    <a:lumMod val="65000"/>
                    <a:lumOff val="35000"/>
                  </a:schemeClr>
                </a:solidFill>
                <a:latin typeface="Arial" panose="020B0604020202020204" pitchFamily="34" charset="0"/>
                <a:cs typeface="Arial" panose="020B0604020202020204" pitchFamily="34" charset="0"/>
              </a:rPr>
              <a:t>metabolik</a:t>
            </a:r>
            <a:r>
              <a:rPr lang="tr-TR" altLang="tr-TR" sz="2100" dirty="0">
                <a:solidFill>
                  <a:schemeClr val="tx1">
                    <a:lumMod val="65000"/>
                    <a:lumOff val="35000"/>
                  </a:schemeClr>
                </a:solidFill>
                <a:latin typeface="Arial" panose="020B0604020202020204" pitchFamily="34" charset="0"/>
                <a:cs typeface="Arial" panose="020B0604020202020204" pitchFamily="34" charset="0"/>
              </a:rPr>
              <a:t> hastalıklardan olan </a:t>
            </a:r>
            <a:r>
              <a:rPr lang="tr-TR" altLang="tr-TR" sz="2100" dirty="0" err="1">
                <a:solidFill>
                  <a:schemeClr val="tx1">
                    <a:lumMod val="65000"/>
                    <a:lumOff val="35000"/>
                  </a:schemeClr>
                </a:solidFill>
                <a:latin typeface="Arial" panose="020B0604020202020204" pitchFamily="34" charset="0"/>
                <a:cs typeface="Arial" panose="020B0604020202020204" pitchFamily="34" charset="0"/>
              </a:rPr>
              <a:t>hipotroid</a:t>
            </a:r>
            <a:r>
              <a:rPr lang="tr-TR" altLang="tr-TR" sz="2100" dirty="0">
                <a:solidFill>
                  <a:schemeClr val="tx1">
                    <a:lumMod val="65000"/>
                    <a:lumOff val="35000"/>
                  </a:schemeClr>
                </a:solidFill>
                <a:latin typeface="Arial" panose="020B0604020202020204" pitchFamily="34" charset="0"/>
                <a:cs typeface="Arial" panose="020B0604020202020204" pitchFamily="34" charset="0"/>
              </a:rPr>
              <a:t>, </a:t>
            </a:r>
            <a:r>
              <a:rPr lang="tr-TR" altLang="tr-TR" sz="2100" b="1" dirty="0">
                <a:solidFill>
                  <a:schemeClr val="tx1">
                    <a:lumMod val="65000"/>
                    <a:lumOff val="35000"/>
                  </a:schemeClr>
                </a:solidFill>
                <a:latin typeface="Arial" panose="020B0604020202020204" pitchFamily="34" charset="0"/>
                <a:cs typeface="Arial" panose="020B0604020202020204" pitchFamily="34" charset="0"/>
              </a:rPr>
              <a:t>ağızdan verilen </a:t>
            </a:r>
            <a:r>
              <a:rPr lang="tr-TR" altLang="tr-TR" sz="2100" b="1" dirty="0" err="1">
                <a:solidFill>
                  <a:schemeClr val="tx1">
                    <a:lumMod val="65000"/>
                    <a:lumOff val="35000"/>
                  </a:schemeClr>
                </a:solidFill>
                <a:latin typeface="Arial" panose="020B0604020202020204" pitchFamily="34" charset="0"/>
                <a:cs typeface="Arial" panose="020B0604020202020204" pitchFamily="34" charset="0"/>
              </a:rPr>
              <a:t>troksin</a:t>
            </a:r>
            <a:r>
              <a:rPr lang="tr-TR" altLang="tr-TR" sz="2100" b="1" dirty="0">
                <a:solidFill>
                  <a:schemeClr val="tx1">
                    <a:lumMod val="65000"/>
                    <a:lumOff val="35000"/>
                  </a:schemeClr>
                </a:solidFill>
                <a:latin typeface="Arial" panose="020B0604020202020204" pitchFamily="34" charset="0"/>
                <a:cs typeface="Arial" panose="020B0604020202020204" pitchFamily="34" charset="0"/>
              </a:rPr>
              <a:t> ile tedavi </a:t>
            </a:r>
            <a:r>
              <a:rPr lang="tr-TR" altLang="tr-TR" sz="2100" dirty="0">
                <a:solidFill>
                  <a:schemeClr val="tx1">
                    <a:lumMod val="65000"/>
                    <a:lumOff val="35000"/>
                  </a:schemeClr>
                </a:solidFill>
                <a:latin typeface="Arial" panose="020B0604020202020204" pitchFamily="34" charset="0"/>
                <a:cs typeface="Arial" panose="020B0604020202020204" pitchFamily="34" charset="0"/>
              </a:rPr>
              <a:t>edilmektedir.</a:t>
            </a:r>
          </a:p>
          <a:p>
            <a:endParaRPr lang="tr-TR" dirty="0"/>
          </a:p>
        </p:txBody>
      </p:sp>
    </p:spTree>
    <p:extLst>
      <p:ext uri="{BB962C8B-B14F-4D97-AF65-F5344CB8AC3E}">
        <p14:creationId xmlns:p14="http://schemas.microsoft.com/office/powerpoint/2010/main" val="649858646"/>
      </p:ext>
    </p:extLst>
  </p:cSld>
  <p:clrMapOvr>
    <a:masterClrMapping/>
  </p:clrMapOvr>
  <p:transition spd="slow">
    <p:fade/>
  </p:transition>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70656BAC-1930-4D21-8C65-C6B0F199F696}"/>
              </a:ext>
            </a:extLst>
          </p:cNvPr>
          <p:cNvSpPr>
            <a:spLocks noGrp="1"/>
          </p:cNvSpPr>
          <p:nvPr>
            <p:ph type="title"/>
          </p:nvPr>
        </p:nvSpPr>
        <p:spPr>
          <a:xfrm>
            <a:off x="948776" y="503844"/>
            <a:ext cx="7707862" cy="488024"/>
          </a:xfrm>
        </p:spPr>
        <p:txBody>
          <a:bodyPr/>
          <a:lstStyle/>
          <a:p>
            <a:r>
              <a:rPr lang="tr-TR" altLang="tr-TR" dirty="0">
                <a:latin typeface="Arial" panose="020B0604020202020204" pitchFamily="34" charset="0"/>
                <a:cs typeface="Arial" panose="020B0604020202020204" pitchFamily="34" charset="0"/>
              </a:rPr>
              <a:t>4. Çocuk istismarı ve ihmali</a:t>
            </a:r>
            <a:br>
              <a:rPr lang="tr-TR" altLang="tr-TR" b="1" dirty="0">
                <a:solidFill>
                  <a:srgbClr val="7030A0"/>
                </a:solidFill>
                <a:latin typeface="Arial" panose="020B0604020202020204" pitchFamily="34" charset="0"/>
                <a:cs typeface="Arial" panose="020B0604020202020204" pitchFamily="34" charset="0"/>
              </a:rPr>
            </a:br>
            <a:endParaRPr lang="tr-TR" dirty="0"/>
          </a:p>
        </p:txBody>
      </p:sp>
      <p:sp>
        <p:nvSpPr>
          <p:cNvPr id="3" name="İçerik Yer Tutucusu 2">
            <a:extLst>
              <a:ext uri="{FF2B5EF4-FFF2-40B4-BE49-F238E27FC236}">
                <a16:creationId xmlns:a16="http://schemas.microsoft.com/office/drawing/2014/main" id="{CE21F8BD-8010-4315-B331-A4BFE3488474}"/>
              </a:ext>
            </a:extLst>
          </p:cNvPr>
          <p:cNvSpPr>
            <a:spLocks noGrp="1"/>
          </p:cNvSpPr>
          <p:nvPr>
            <p:ph sz="quarter" idx="10"/>
          </p:nvPr>
        </p:nvSpPr>
        <p:spPr>
          <a:xfrm>
            <a:off x="955677" y="742950"/>
            <a:ext cx="7700963" cy="3924777"/>
          </a:xfrm>
        </p:spPr>
        <p:txBody>
          <a:bodyPr>
            <a:normAutofit fontScale="92500" lnSpcReduction="20000"/>
          </a:bodyPr>
          <a:lstStyle/>
          <a:p>
            <a:pPr algn="just">
              <a:lnSpc>
                <a:spcPct val="110000"/>
              </a:lnSpc>
              <a:buFont typeface="Wingdings" panose="05000000000000000000" pitchFamily="2" charset="2"/>
              <a:buChar char="§"/>
            </a:pPr>
            <a:r>
              <a:rPr lang="tr-TR" altLang="tr-TR" sz="1900" b="1" dirty="0">
                <a:solidFill>
                  <a:schemeClr val="tx1">
                    <a:lumMod val="65000"/>
                    <a:lumOff val="35000"/>
                  </a:schemeClr>
                </a:solidFill>
                <a:latin typeface="Arial" panose="020B0604020202020204" pitchFamily="34" charset="0"/>
                <a:cs typeface="Arial" panose="020B0604020202020204" pitchFamily="34" charset="0"/>
              </a:rPr>
              <a:t>Ebeveyn istismarı ya da ihmali sonucunda, </a:t>
            </a:r>
            <a:r>
              <a:rPr lang="tr-TR" altLang="tr-TR" sz="1900" dirty="0">
                <a:solidFill>
                  <a:schemeClr val="tx1">
                    <a:lumMod val="65000"/>
                    <a:lumOff val="35000"/>
                  </a:schemeClr>
                </a:solidFill>
                <a:latin typeface="Arial" panose="020B0604020202020204" pitchFamily="34" charset="0"/>
                <a:cs typeface="Arial" panose="020B0604020202020204" pitchFamily="34" charset="0"/>
              </a:rPr>
              <a:t>çocuklarda </a:t>
            </a:r>
            <a:r>
              <a:rPr lang="tr-TR" altLang="tr-TR" sz="1900" b="1" dirty="0">
                <a:solidFill>
                  <a:schemeClr val="tx1">
                    <a:lumMod val="65000"/>
                    <a:lumOff val="35000"/>
                  </a:schemeClr>
                </a:solidFill>
                <a:latin typeface="Arial" panose="020B0604020202020204" pitchFamily="34" charset="0"/>
                <a:cs typeface="Arial" panose="020B0604020202020204" pitchFamily="34" charset="0"/>
              </a:rPr>
              <a:t>duygusal, sosyal, zihinsel, fiziksel </a:t>
            </a:r>
            <a:r>
              <a:rPr lang="tr-TR" altLang="tr-TR" sz="1900" dirty="0">
                <a:solidFill>
                  <a:schemeClr val="tx1">
                    <a:lumMod val="65000"/>
                    <a:lumOff val="35000"/>
                  </a:schemeClr>
                </a:solidFill>
                <a:latin typeface="Arial" panose="020B0604020202020204" pitchFamily="34" charset="0"/>
                <a:cs typeface="Arial" panose="020B0604020202020204" pitchFamily="34" charset="0"/>
              </a:rPr>
              <a:t>ve hatta </a:t>
            </a:r>
            <a:r>
              <a:rPr lang="tr-TR" altLang="tr-TR" sz="1900" b="1" dirty="0">
                <a:solidFill>
                  <a:schemeClr val="tx1">
                    <a:lumMod val="65000"/>
                    <a:lumOff val="35000"/>
                  </a:schemeClr>
                </a:solidFill>
                <a:latin typeface="Arial" panose="020B0604020202020204" pitchFamily="34" charset="0"/>
                <a:cs typeface="Arial" panose="020B0604020202020204" pitchFamily="34" charset="0"/>
              </a:rPr>
              <a:t>nörolojik hasarlar</a:t>
            </a:r>
            <a:r>
              <a:rPr lang="tr-TR" altLang="tr-TR" sz="1900" dirty="0">
                <a:solidFill>
                  <a:schemeClr val="tx1">
                    <a:lumMod val="65000"/>
                    <a:lumOff val="35000"/>
                  </a:schemeClr>
                </a:solidFill>
                <a:latin typeface="Arial" panose="020B0604020202020204" pitchFamily="34" charset="0"/>
                <a:cs typeface="Arial" panose="020B0604020202020204" pitchFamily="34" charset="0"/>
              </a:rPr>
              <a:t> ortaya çıkabilmektedir. </a:t>
            </a:r>
          </a:p>
          <a:p>
            <a:pPr algn="just">
              <a:lnSpc>
                <a:spcPct val="110000"/>
              </a:lnSpc>
              <a:buFont typeface="Wingdings" panose="05000000000000000000" pitchFamily="2" charset="2"/>
              <a:buChar char="§"/>
            </a:pPr>
            <a:r>
              <a:rPr lang="tr-TR" altLang="tr-TR" sz="1900" dirty="0">
                <a:solidFill>
                  <a:schemeClr val="tx1">
                    <a:lumMod val="65000"/>
                    <a:lumOff val="35000"/>
                  </a:schemeClr>
                </a:solidFill>
                <a:latin typeface="Arial" panose="020B0604020202020204" pitchFamily="34" charset="0"/>
                <a:cs typeface="Arial" panose="020B0604020202020204" pitchFamily="34" charset="0"/>
              </a:rPr>
              <a:t>İstismar ve ihmalin birlikte ortaya çıkması gerekmez, ancak </a:t>
            </a:r>
            <a:r>
              <a:rPr lang="tr-TR" altLang="tr-TR" sz="1900" b="1" dirty="0">
                <a:solidFill>
                  <a:schemeClr val="tx1">
                    <a:lumMod val="65000"/>
                    <a:lumOff val="35000"/>
                  </a:schemeClr>
                </a:solidFill>
                <a:latin typeface="Arial" panose="020B0604020202020204" pitchFamily="34" charset="0"/>
                <a:cs typeface="Arial" panose="020B0604020202020204" pitchFamily="34" charset="0"/>
              </a:rPr>
              <a:t>genellikle istismar olan evler aynı zamanda ihmalin de olduğu</a:t>
            </a:r>
            <a:r>
              <a:rPr lang="tr-TR" altLang="tr-TR" sz="1900" dirty="0">
                <a:solidFill>
                  <a:schemeClr val="tx1">
                    <a:lumMod val="65000"/>
                    <a:lumOff val="35000"/>
                  </a:schemeClr>
                </a:solidFill>
                <a:latin typeface="Arial" panose="020B0604020202020204" pitchFamily="34" charset="0"/>
                <a:cs typeface="Arial" panose="020B0604020202020204" pitchFamily="34" charset="0"/>
              </a:rPr>
              <a:t> yerlerdir. </a:t>
            </a:r>
          </a:p>
          <a:p>
            <a:pPr algn="just">
              <a:lnSpc>
                <a:spcPct val="110000"/>
              </a:lnSpc>
              <a:buFont typeface="Wingdings" panose="05000000000000000000" pitchFamily="2" charset="2"/>
              <a:buChar char="§"/>
            </a:pPr>
            <a:r>
              <a:rPr lang="tr-TR" altLang="tr-TR" sz="1900" b="1" i="1" dirty="0">
                <a:solidFill>
                  <a:schemeClr val="tx1">
                    <a:lumMod val="65000"/>
                    <a:lumOff val="35000"/>
                  </a:schemeClr>
                </a:solidFill>
                <a:latin typeface="Arial" panose="020B0604020202020204" pitchFamily="34" charset="0"/>
                <a:cs typeface="Arial" panose="020B0604020202020204" pitchFamily="34" charset="0"/>
              </a:rPr>
              <a:t>İhmalde</a:t>
            </a:r>
            <a:r>
              <a:rPr lang="tr-TR" altLang="tr-TR" sz="1900" dirty="0">
                <a:solidFill>
                  <a:schemeClr val="tx1">
                    <a:lumMod val="65000"/>
                    <a:lumOff val="35000"/>
                  </a:schemeClr>
                </a:solidFill>
                <a:latin typeface="Arial" panose="020B0604020202020204" pitchFamily="34" charset="0"/>
                <a:cs typeface="Arial" panose="020B0604020202020204" pitchFamily="34" charset="0"/>
              </a:rPr>
              <a:t> </a:t>
            </a:r>
            <a:r>
              <a:rPr lang="tr-TR" altLang="tr-TR" sz="1900" b="1" dirty="0">
                <a:solidFill>
                  <a:schemeClr val="tx1">
                    <a:lumMod val="65000"/>
                    <a:lumOff val="35000"/>
                  </a:schemeClr>
                </a:solidFill>
                <a:latin typeface="Arial" panose="020B0604020202020204" pitchFamily="34" charset="0"/>
                <a:cs typeface="Arial" panose="020B0604020202020204" pitchFamily="34" charset="0"/>
              </a:rPr>
              <a:t>fiziksel olarak ebeveynler çocukların yanlarında olmasına karşın çocuklar duygusal olarak onlara ulaşamazlar. </a:t>
            </a:r>
          </a:p>
          <a:p>
            <a:pPr algn="just">
              <a:lnSpc>
                <a:spcPct val="110000"/>
              </a:lnSpc>
              <a:buFont typeface="Wingdings" panose="05000000000000000000" pitchFamily="2" charset="2"/>
              <a:buChar char="§"/>
            </a:pPr>
            <a:r>
              <a:rPr lang="tr-TR" altLang="tr-TR" sz="1900" b="1" dirty="0">
                <a:solidFill>
                  <a:schemeClr val="tx1">
                    <a:lumMod val="65000"/>
                    <a:lumOff val="35000"/>
                  </a:schemeClr>
                </a:solidFill>
                <a:latin typeface="Arial" panose="020B0604020202020204" pitchFamily="34" charset="0"/>
                <a:cs typeface="Arial" panose="020B0604020202020204" pitchFamily="34" charset="0"/>
              </a:rPr>
              <a:t>Yetersiz ebeveyn-çocuk etkileşimi, yetersiz beslenme, çocuğu zarar verme riski olan durumlardan korumama, çocuğa öğrenmek ya da uygun deneyimler yaşamak için gerekli olan çevresel etkileşimi sağlamada yetersizlik kalma</a:t>
            </a:r>
            <a:r>
              <a:rPr lang="tr-TR" altLang="tr-TR" sz="1900" dirty="0">
                <a:solidFill>
                  <a:schemeClr val="tx1">
                    <a:lumMod val="65000"/>
                    <a:lumOff val="35000"/>
                  </a:schemeClr>
                </a:solidFill>
                <a:latin typeface="Arial" panose="020B0604020202020204" pitchFamily="34" charset="0"/>
                <a:cs typeface="Arial" panose="020B0604020202020204" pitchFamily="34" charset="0"/>
              </a:rPr>
              <a:t> da çocuk ihmali olarak tanımlanabilmektedir.</a:t>
            </a:r>
          </a:p>
          <a:p>
            <a:pPr algn="just">
              <a:lnSpc>
                <a:spcPct val="110000"/>
              </a:lnSpc>
              <a:buFont typeface="Wingdings" panose="05000000000000000000" pitchFamily="2" charset="2"/>
              <a:buChar char="§"/>
            </a:pPr>
            <a:r>
              <a:rPr lang="tr-TR" altLang="tr-TR" sz="1900" dirty="0">
                <a:solidFill>
                  <a:schemeClr val="tx1">
                    <a:lumMod val="65000"/>
                    <a:lumOff val="35000"/>
                  </a:schemeClr>
                </a:solidFill>
                <a:latin typeface="Arial" panose="020B0604020202020204" pitchFamily="34" charset="0"/>
                <a:cs typeface="Arial" panose="020B0604020202020204" pitchFamily="34" charset="0"/>
              </a:rPr>
              <a:t>Çocuklara </a:t>
            </a:r>
            <a:r>
              <a:rPr lang="tr-TR" altLang="tr-TR" sz="1900" b="1" dirty="0">
                <a:solidFill>
                  <a:schemeClr val="tx1">
                    <a:lumMod val="65000"/>
                    <a:lumOff val="35000"/>
                  </a:schemeClr>
                </a:solidFill>
                <a:latin typeface="Arial" panose="020B0604020202020204" pitchFamily="34" charset="0"/>
                <a:cs typeface="Arial" panose="020B0604020202020204" pitchFamily="34" charset="0"/>
              </a:rPr>
              <a:t>kötü muamele; </a:t>
            </a:r>
            <a:r>
              <a:rPr lang="tr-TR" altLang="tr-TR" sz="1900" dirty="0">
                <a:solidFill>
                  <a:schemeClr val="tx1">
                    <a:lumMod val="65000"/>
                    <a:lumOff val="35000"/>
                  </a:schemeClr>
                </a:solidFill>
                <a:latin typeface="Arial" panose="020B0604020202020204" pitchFamily="34" charset="0"/>
                <a:cs typeface="Arial" panose="020B0604020202020204" pitchFamily="34" charset="0"/>
              </a:rPr>
              <a:t>fiziksel, duygusal ve cinsel istismar ya da ihmal ile ortaya çıkabilir. </a:t>
            </a:r>
          </a:p>
          <a:p>
            <a:endParaRPr lang="tr-TR" dirty="0"/>
          </a:p>
        </p:txBody>
      </p:sp>
    </p:spTree>
    <p:extLst>
      <p:ext uri="{BB962C8B-B14F-4D97-AF65-F5344CB8AC3E}">
        <p14:creationId xmlns:p14="http://schemas.microsoft.com/office/powerpoint/2010/main" val="3440024980"/>
      </p:ext>
    </p:extLst>
  </p:cSld>
  <p:clrMapOvr>
    <a:masterClrMapping/>
  </p:clrMapOvr>
  <p:transition spd="slow">
    <p:fade/>
  </p:transition>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5EC8A367-C8DE-4102-9708-5D573FC0815C}"/>
              </a:ext>
            </a:extLst>
          </p:cNvPr>
          <p:cNvSpPr>
            <a:spLocks noGrp="1"/>
          </p:cNvSpPr>
          <p:nvPr>
            <p:ph sz="quarter" idx="10"/>
          </p:nvPr>
        </p:nvSpPr>
        <p:spPr>
          <a:xfrm>
            <a:off x="955677" y="811530"/>
            <a:ext cx="7700963" cy="4240530"/>
          </a:xfrm>
        </p:spPr>
        <p:txBody>
          <a:bodyPr>
            <a:normAutofit/>
          </a:bodyPr>
          <a:lstStyle/>
          <a:p>
            <a:pPr>
              <a:buFont typeface="Wingdings" panose="05000000000000000000" pitchFamily="2" charset="2"/>
              <a:buChar char="§"/>
            </a:pPr>
            <a:r>
              <a:rPr lang="tr-TR" altLang="tr-TR" b="1" i="1" dirty="0">
                <a:solidFill>
                  <a:schemeClr val="bg2"/>
                </a:solidFill>
                <a:latin typeface="Arial" panose="020B0604020202020204" pitchFamily="34" charset="0"/>
                <a:cs typeface="Arial" panose="020B0604020202020204" pitchFamily="34" charset="0"/>
              </a:rPr>
              <a:t>Fiziksel istismarın</a:t>
            </a:r>
            <a:r>
              <a:rPr lang="tr-TR" altLang="tr-TR" b="1" dirty="0">
                <a:solidFill>
                  <a:schemeClr val="bg2"/>
                </a:solidFill>
                <a:latin typeface="Arial" panose="020B0604020202020204" pitchFamily="34" charset="0"/>
                <a:cs typeface="Arial" panose="020B0604020202020204" pitchFamily="34" charset="0"/>
              </a:rPr>
              <a:t> </a:t>
            </a:r>
            <a:r>
              <a:rPr lang="tr-TR" altLang="tr-TR" dirty="0">
                <a:solidFill>
                  <a:schemeClr val="tx1">
                    <a:lumMod val="50000"/>
                    <a:lumOff val="50000"/>
                  </a:schemeClr>
                </a:solidFill>
                <a:latin typeface="Arial" panose="020B0604020202020204" pitchFamily="34" charset="0"/>
                <a:cs typeface="Arial" panose="020B0604020202020204" pitchFamily="34" charset="0"/>
              </a:rPr>
              <a:t>çocuklarda yara, kanama, morarma, ısırma izi, yanık, kemik kırıkları, göz/kulak hasarı ve koma gibi </a:t>
            </a:r>
            <a:r>
              <a:rPr lang="tr-TR" altLang="tr-TR" b="1" dirty="0">
                <a:solidFill>
                  <a:schemeClr val="tx1">
                    <a:lumMod val="50000"/>
                    <a:lumOff val="50000"/>
                  </a:schemeClr>
                </a:solidFill>
                <a:latin typeface="Arial" panose="020B0604020202020204" pitchFamily="34" charset="0"/>
                <a:cs typeface="Arial" panose="020B0604020202020204" pitchFamily="34" charset="0"/>
              </a:rPr>
              <a:t>fiziksel belirtileri </a:t>
            </a:r>
            <a:r>
              <a:rPr lang="tr-TR" altLang="tr-TR" dirty="0">
                <a:solidFill>
                  <a:schemeClr val="tx1">
                    <a:lumMod val="50000"/>
                    <a:lumOff val="50000"/>
                  </a:schemeClr>
                </a:solidFill>
                <a:latin typeface="Arial" panose="020B0604020202020204" pitchFamily="34" charset="0"/>
                <a:cs typeface="Arial" panose="020B0604020202020204" pitchFamily="34" charset="0"/>
              </a:rPr>
              <a:t>ve </a:t>
            </a:r>
            <a:r>
              <a:rPr lang="tr-TR" altLang="tr-TR" dirty="0" err="1">
                <a:solidFill>
                  <a:schemeClr val="tx1">
                    <a:lumMod val="50000"/>
                    <a:lumOff val="50000"/>
                  </a:schemeClr>
                </a:solidFill>
                <a:latin typeface="Arial" panose="020B0604020202020204" pitchFamily="34" charset="0"/>
                <a:cs typeface="Arial" panose="020B0604020202020204" pitchFamily="34" charset="0"/>
              </a:rPr>
              <a:t>atipik</a:t>
            </a:r>
            <a:r>
              <a:rPr lang="tr-TR" altLang="tr-TR" dirty="0">
                <a:solidFill>
                  <a:schemeClr val="tx1">
                    <a:lumMod val="50000"/>
                    <a:lumOff val="50000"/>
                  </a:schemeClr>
                </a:solidFill>
                <a:latin typeface="Arial" panose="020B0604020202020204" pitchFamily="34" charset="0"/>
                <a:cs typeface="Arial" panose="020B0604020202020204" pitchFamily="34" charset="0"/>
              </a:rPr>
              <a:t> bağlanma, korku, gerileme ve öğrenme güçlükleri gibi </a:t>
            </a:r>
            <a:r>
              <a:rPr lang="tr-TR" altLang="tr-TR" b="1" dirty="0">
                <a:solidFill>
                  <a:schemeClr val="tx1">
                    <a:lumMod val="50000"/>
                    <a:lumOff val="50000"/>
                  </a:schemeClr>
                </a:solidFill>
                <a:latin typeface="Arial" panose="020B0604020202020204" pitchFamily="34" charset="0"/>
                <a:cs typeface="Arial" panose="020B0604020202020204" pitchFamily="34" charset="0"/>
              </a:rPr>
              <a:t>davranışsal belirtileri </a:t>
            </a:r>
            <a:r>
              <a:rPr lang="tr-TR" altLang="tr-TR" dirty="0">
                <a:solidFill>
                  <a:schemeClr val="tx1">
                    <a:lumMod val="50000"/>
                    <a:lumOff val="50000"/>
                  </a:schemeClr>
                </a:solidFill>
                <a:latin typeface="Arial" panose="020B0604020202020204" pitchFamily="34" charset="0"/>
                <a:cs typeface="Arial" panose="020B0604020202020204" pitchFamily="34" charset="0"/>
              </a:rPr>
              <a:t>görülebilmektedir. </a:t>
            </a:r>
          </a:p>
          <a:p>
            <a:pPr>
              <a:buFont typeface="Wingdings" panose="05000000000000000000" pitchFamily="2" charset="2"/>
              <a:buChar char="§"/>
            </a:pPr>
            <a:r>
              <a:rPr lang="tr-TR" altLang="tr-TR" b="1" i="1" dirty="0">
                <a:solidFill>
                  <a:schemeClr val="bg2"/>
                </a:solidFill>
                <a:latin typeface="Arial" panose="020B0604020202020204" pitchFamily="34" charset="0"/>
                <a:cs typeface="Arial" panose="020B0604020202020204" pitchFamily="34" charset="0"/>
              </a:rPr>
              <a:t>Duygusal istismarın</a:t>
            </a:r>
            <a:r>
              <a:rPr lang="tr-TR" altLang="tr-TR" b="1" dirty="0">
                <a:solidFill>
                  <a:schemeClr val="bg2"/>
                </a:solidFill>
                <a:latin typeface="Arial" panose="020B0604020202020204" pitchFamily="34" charset="0"/>
                <a:cs typeface="Arial" panose="020B0604020202020204" pitchFamily="34" charset="0"/>
              </a:rPr>
              <a:t> </a:t>
            </a:r>
            <a:r>
              <a:rPr lang="tr-TR" altLang="tr-TR" dirty="0">
                <a:solidFill>
                  <a:schemeClr val="tx1">
                    <a:lumMod val="50000"/>
                    <a:lumOff val="50000"/>
                  </a:schemeClr>
                </a:solidFill>
                <a:latin typeface="Arial" panose="020B0604020202020204" pitchFamily="34" charset="0"/>
                <a:cs typeface="Arial" panose="020B0604020202020204" pitchFamily="34" charset="0"/>
              </a:rPr>
              <a:t>en önemli </a:t>
            </a:r>
            <a:r>
              <a:rPr lang="tr-TR" altLang="tr-TR" b="1" dirty="0">
                <a:solidFill>
                  <a:schemeClr val="tx1">
                    <a:lumMod val="50000"/>
                    <a:lumOff val="50000"/>
                  </a:schemeClr>
                </a:solidFill>
                <a:latin typeface="Arial" panose="020B0604020202020204" pitchFamily="34" charset="0"/>
                <a:cs typeface="Arial" panose="020B0604020202020204" pitchFamily="34" charset="0"/>
              </a:rPr>
              <a:t>fiziksel belirtisi </a:t>
            </a:r>
            <a:r>
              <a:rPr lang="tr-TR" altLang="tr-TR" dirty="0">
                <a:solidFill>
                  <a:schemeClr val="tx1">
                    <a:lumMod val="50000"/>
                    <a:lumOff val="50000"/>
                  </a:schemeClr>
                </a:solidFill>
                <a:latin typeface="Arial" panose="020B0604020202020204" pitchFamily="34" charset="0"/>
                <a:cs typeface="Arial" panose="020B0604020202020204" pitchFamily="34" charset="0"/>
              </a:rPr>
              <a:t>yetersiz büyümedir. Kaygı ve korku, bilişsel yeteneklerde düşüş, zayıf akran ilişkisi, okula devamda zorluk, yaşına uygun sorumlulukları almama ve kendi kendini istismar etme ise </a:t>
            </a:r>
            <a:r>
              <a:rPr lang="tr-TR" altLang="tr-TR" b="1" dirty="0">
                <a:solidFill>
                  <a:schemeClr val="tx1">
                    <a:lumMod val="50000"/>
                    <a:lumOff val="50000"/>
                  </a:schemeClr>
                </a:solidFill>
                <a:latin typeface="Arial" panose="020B0604020202020204" pitchFamily="34" charset="0"/>
                <a:cs typeface="Arial" panose="020B0604020202020204" pitchFamily="34" charset="0"/>
              </a:rPr>
              <a:t>davranışsal belirtilerdir.</a:t>
            </a:r>
            <a:endParaRPr lang="tr-TR" altLang="tr-TR" dirty="0">
              <a:solidFill>
                <a:schemeClr val="tx1">
                  <a:lumMod val="50000"/>
                  <a:lumOff val="50000"/>
                </a:schemeClr>
              </a:solidFill>
              <a:latin typeface="Arial" panose="020B0604020202020204" pitchFamily="34" charset="0"/>
              <a:cs typeface="Arial" panose="020B0604020202020204" pitchFamily="34" charset="0"/>
            </a:endParaRPr>
          </a:p>
          <a:p>
            <a:endParaRPr lang="tr-TR" dirty="0"/>
          </a:p>
        </p:txBody>
      </p:sp>
    </p:spTree>
    <p:extLst>
      <p:ext uri="{BB962C8B-B14F-4D97-AF65-F5344CB8AC3E}">
        <p14:creationId xmlns:p14="http://schemas.microsoft.com/office/powerpoint/2010/main" val="392133412"/>
      </p:ext>
    </p:extLst>
  </p:cSld>
  <p:clrMapOvr>
    <a:masterClrMapping/>
  </p:clrMapOvr>
  <p:transition spd="slow">
    <p:fade/>
  </p:transition>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2230532E-D4EB-4FF1-9442-B0267F3FE768}"/>
              </a:ext>
            </a:extLst>
          </p:cNvPr>
          <p:cNvSpPr>
            <a:spLocks noGrp="1"/>
          </p:cNvSpPr>
          <p:nvPr>
            <p:ph sz="quarter" idx="10"/>
          </p:nvPr>
        </p:nvSpPr>
        <p:spPr>
          <a:xfrm>
            <a:off x="955677" y="617220"/>
            <a:ext cx="7700963" cy="4050507"/>
          </a:xfrm>
        </p:spPr>
        <p:txBody>
          <a:bodyPr>
            <a:normAutofit lnSpcReduction="10000"/>
          </a:bodyPr>
          <a:lstStyle/>
          <a:p>
            <a:pPr>
              <a:lnSpc>
                <a:spcPct val="110000"/>
              </a:lnSpc>
              <a:buFont typeface="Wingdings" panose="05000000000000000000" pitchFamily="2" charset="2"/>
              <a:buChar char="§"/>
            </a:pPr>
            <a:r>
              <a:rPr lang="tr-TR" altLang="tr-TR" b="1" i="1" dirty="0">
                <a:solidFill>
                  <a:srgbClr val="FF0000"/>
                </a:solidFill>
                <a:latin typeface="Arial" panose="020B0604020202020204" pitchFamily="34" charset="0"/>
                <a:cs typeface="Arial" panose="020B0604020202020204" pitchFamily="34" charset="0"/>
              </a:rPr>
              <a:t>Cinsel istismarın</a:t>
            </a:r>
            <a:r>
              <a:rPr lang="tr-TR" altLang="tr-TR" b="1" dirty="0">
                <a:solidFill>
                  <a:srgbClr val="FF0000"/>
                </a:solidFill>
                <a:latin typeface="Arial" panose="020B0604020202020204" pitchFamily="34" charset="0"/>
                <a:cs typeface="Arial" panose="020B0604020202020204" pitchFamily="34" charset="0"/>
              </a:rPr>
              <a:t> fiziksel belirtileri </a:t>
            </a:r>
            <a:r>
              <a:rPr lang="tr-TR" altLang="tr-TR" dirty="0" err="1">
                <a:solidFill>
                  <a:schemeClr val="tx1">
                    <a:lumMod val="65000"/>
                    <a:lumOff val="35000"/>
                  </a:schemeClr>
                </a:solidFill>
                <a:latin typeface="Arial" panose="020B0604020202020204" pitchFamily="34" charset="0"/>
                <a:cs typeface="Arial" panose="020B0604020202020204" pitchFamily="34" charset="0"/>
              </a:rPr>
              <a:t>genital</a:t>
            </a:r>
            <a:r>
              <a:rPr lang="tr-TR" altLang="tr-TR" dirty="0">
                <a:solidFill>
                  <a:schemeClr val="tx1">
                    <a:lumMod val="65000"/>
                    <a:lumOff val="35000"/>
                  </a:schemeClr>
                </a:solidFill>
                <a:latin typeface="Arial" panose="020B0604020202020204" pitchFamily="34" charset="0"/>
                <a:cs typeface="Arial" panose="020B0604020202020204" pitchFamily="34" charset="0"/>
              </a:rPr>
              <a:t> bölgelerde yaralanma/kanama, hamilelik, cinsel yolla bulaşan hastalıklar ve giysilerin yırtılması ya da kaybolması iken, </a:t>
            </a:r>
            <a:r>
              <a:rPr lang="tr-TR" altLang="tr-TR" b="1" dirty="0">
                <a:solidFill>
                  <a:schemeClr val="tx1">
                    <a:lumMod val="65000"/>
                    <a:lumOff val="35000"/>
                  </a:schemeClr>
                </a:solidFill>
                <a:latin typeface="Arial" panose="020B0604020202020204" pitchFamily="34" charset="0"/>
                <a:cs typeface="Arial" panose="020B0604020202020204" pitchFamily="34" charset="0"/>
              </a:rPr>
              <a:t>davranışsal belirtiler </a:t>
            </a:r>
            <a:r>
              <a:rPr lang="tr-TR" altLang="tr-TR" dirty="0" err="1">
                <a:solidFill>
                  <a:schemeClr val="tx1">
                    <a:lumMod val="65000"/>
                    <a:lumOff val="35000"/>
                  </a:schemeClr>
                </a:solidFill>
                <a:latin typeface="Arial" panose="020B0604020202020204" pitchFamily="34" charset="0"/>
                <a:cs typeface="Arial" panose="020B0604020202020204" pitchFamily="34" charset="0"/>
              </a:rPr>
              <a:t>atipik</a:t>
            </a:r>
            <a:r>
              <a:rPr lang="tr-TR" altLang="tr-TR" dirty="0">
                <a:solidFill>
                  <a:schemeClr val="tx1">
                    <a:lumMod val="65000"/>
                    <a:lumOff val="35000"/>
                  </a:schemeClr>
                </a:solidFill>
                <a:latin typeface="Arial" panose="020B0604020202020204" pitchFamily="34" charset="0"/>
                <a:cs typeface="Arial" panose="020B0604020202020204" pitchFamily="34" charset="0"/>
              </a:rPr>
              <a:t> bağlanma, belirli kişiler ya da ortamlardan kaçınma, depresyon, korku, yeme bozuklukları, uyku bozuklukları, düşük okul başarısı ve öğrenme güçlüğüdür. </a:t>
            </a:r>
          </a:p>
          <a:p>
            <a:pPr>
              <a:lnSpc>
                <a:spcPct val="110000"/>
              </a:lnSpc>
              <a:buFont typeface="Wingdings" panose="05000000000000000000" pitchFamily="2" charset="2"/>
              <a:buChar char="§"/>
            </a:pPr>
            <a:r>
              <a:rPr lang="tr-TR" altLang="tr-TR" b="1" i="1" dirty="0">
                <a:solidFill>
                  <a:schemeClr val="tx1">
                    <a:lumMod val="65000"/>
                    <a:lumOff val="35000"/>
                  </a:schemeClr>
                </a:solidFill>
                <a:latin typeface="Arial" panose="020B0604020202020204" pitchFamily="34" charset="0"/>
                <a:cs typeface="Arial" panose="020B0604020202020204" pitchFamily="34" charset="0"/>
              </a:rPr>
              <a:t>İhmal</a:t>
            </a:r>
            <a:r>
              <a:rPr lang="tr-TR" altLang="tr-TR" i="1" dirty="0">
                <a:solidFill>
                  <a:schemeClr val="tx1">
                    <a:lumMod val="65000"/>
                    <a:lumOff val="35000"/>
                  </a:schemeClr>
                </a:solidFill>
                <a:latin typeface="Arial" panose="020B0604020202020204" pitchFamily="34" charset="0"/>
                <a:cs typeface="Arial" panose="020B0604020202020204" pitchFamily="34" charset="0"/>
              </a:rPr>
              <a:t> </a:t>
            </a:r>
            <a:r>
              <a:rPr lang="tr-TR" altLang="tr-TR" dirty="0">
                <a:solidFill>
                  <a:schemeClr val="tx1">
                    <a:lumMod val="65000"/>
                    <a:lumOff val="35000"/>
                  </a:schemeClr>
                </a:solidFill>
                <a:latin typeface="Arial" panose="020B0604020202020204" pitchFamily="34" charset="0"/>
                <a:cs typeface="Arial" panose="020B0604020202020204" pitchFamily="34" charset="0"/>
              </a:rPr>
              <a:t>de ise çocukta büyüme geriliği, hastalıklar, beslenme yetersizliği ve kötü kişisel hijyen </a:t>
            </a:r>
            <a:r>
              <a:rPr lang="tr-TR" altLang="tr-TR" b="1" dirty="0">
                <a:solidFill>
                  <a:schemeClr val="tx1">
                    <a:lumMod val="65000"/>
                    <a:lumOff val="35000"/>
                  </a:schemeClr>
                </a:solidFill>
                <a:latin typeface="Arial" panose="020B0604020202020204" pitchFamily="34" charset="0"/>
                <a:cs typeface="Arial" panose="020B0604020202020204" pitchFamily="34" charset="0"/>
              </a:rPr>
              <a:t>fiziksel belirtiler </a:t>
            </a:r>
            <a:r>
              <a:rPr lang="tr-TR" altLang="tr-TR" dirty="0">
                <a:solidFill>
                  <a:schemeClr val="tx1">
                    <a:lumMod val="65000"/>
                    <a:lumOff val="35000"/>
                  </a:schemeClr>
                </a:solidFill>
                <a:latin typeface="Arial" panose="020B0604020202020204" pitchFamily="34" charset="0"/>
                <a:cs typeface="Arial" panose="020B0604020202020204" pitchFamily="34" charset="0"/>
              </a:rPr>
              <a:t>arasındayken, </a:t>
            </a:r>
            <a:r>
              <a:rPr lang="tr-TR" altLang="tr-TR" dirty="0" err="1">
                <a:solidFill>
                  <a:schemeClr val="tx1">
                    <a:lumMod val="65000"/>
                    <a:lumOff val="35000"/>
                  </a:schemeClr>
                </a:solidFill>
                <a:latin typeface="Arial" panose="020B0604020202020204" pitchFamily="34" charset="0"/>
                <a:cs typeface="Arial" panose="020B0604020202020204" pitchFamily="34" charset="0"/>
              </a:rPr>
              <a:t>apati</a:t>
            </a:r>
            <a:r>
              <a:rPr lang="tr-TR" altLang="tr-TR" dirty="0">
                <a:solidFill>
                  <a:schemeClr val="tx1">
                    <a:lumMod val="65000"/>
                    <a:lumOff val="35000"/>
                  </a:schemeClr>
                </a:solidFill>
                <a:latin typeface="Arial" panose="020B0604020202020204" pitchFamily="34" charset="0"/>
                <a:cs typeface="Arial" panose="020B0604020202020204" pitchFamily="34" charset="0"/>
              </a:rPr>
              <a:t>, bağlılıktan kaçınma, içe kapanıklık, yalnız oyun, düşük özgüven, olumsuz duygular, ben merkezlilik ve problem çözme becerisinde yetersizlik </a:t>
            </a:r>
            <a:r>
              <a:rPr lang="tr-TR" altLang="tr-TR" b="1" dirty="0">
                <a:solidFill>
                  <a:schemeClr val="tx1">
                    <a:lumMod val="65000"/>
                    <a:lumOff val="35000"/>
                  </a:schemeClr>
                </a:solidFill>
                <a:latin typeface="Arial" panose="020B0604020202020204" pitchFamily="34" charset="0"/>
                <a:cs typeface="Arial" panose="020B0604020202020204" pitchFamily="34" charset="0"/>
              </a:rPr>
              <a:t>davranışsal belirtiler </a:t>
            </a:r>
            <a:r>
              <a:rPr lang="tr-TR" altLang="tr-TR" dirty="0">
                <a:solidFill>
                  <a:schemeClr val="tx1">
                    <a:lumMod val="65000"/>
                    <a:lumOff val="35000"/>
                  </a:schemeClr>
                </a:solidFill>
                <a:latin typeface="Arial" panose="020B0604020202020204" pitchFamily="34" charset="0"/>
                <a:cs typeface="Arial" panose="020B0604020202020204" pitchFamily="34" charset="0"/>
              </a:rPr>
              <a:t>olarak görülebilmektedir.</a:t>
            </a:r>
          </a:p>
          <a:p>
            <a:pPr>
              <a:lnSpc>
                <a:spcPct val="110000"/>
              </a:lnSpc>
              <a:buFont typeface="Wingdings" panose="05000000000000000000" pitchFamily="2" charset="2"/>
              <a:buChar char="§"/>
            </a:pPr>
            <a:r>
              <a:rPr lang="tr-TR" altLang="tr-TR" dirty="0">
                <a:solidFill>
                  <a:schemeClr val="tx1">
                    <a:lumMod val="65000"/>
                    <a:lumOff val="35000"/>
                  </a:schemeClr>
                </a:solidFill>
                <a:latin typeface="Arial" panose="020B0604020202020204" pitchFamily="34" charset="0"/>
                <a:cs typeface="Arial" panose="020B0604020202020204" pitchFamily="34" charset="0"/>
              </a:rPr>
              <a:t>Çocuk istismarının başlıca sonucu olan </a:t>
            </a:r>
            <a:r>
              <a:rPr lang="tr-TR" altLang="tr-TR" b="1" dirty="0">
                <a:solidFill>
                  <a:schemeClr val="tx1">
                    <a:lumMod val="65000"/>
                    <a:lumOff val="35000"/>
                  </a:schemeClr>
                </a:solidFill>
                <a:latin typeface="Arial" panose="020B0604020202020204" pitchFamily="34" charset="0"/>
                <a:cs typeface="Arial" panose="020B0604020202020204" pitchFamily="34" charset="0"/>
              </a:rPr>
              <a:t>beyin incinmesi/hasarı, </a:t>
            </a:r>
            <a:r>
              <a:rPr lang="tr-TR" altLang="tr-TR" b="1" dirty="0" err="1">
                <a:solidFill>
                  <a:schemeClr val="tx1">
                    <a:lumMod val="65000"/>
                    <a:lumOff val="35000"/>
                  </a:schemeClr>
                </a:solidFill>
                <a:latin typeface="Arial" panose="020B0604020202020204" pitchFamily="34" charset="0"/>
                <a:cs typeface="Arial" panose="020B0604020202020204" pitchFamily="34" charset="0"/>
              </a:rPr>
              <a:t>travmatik</a:t>
            </a:r>
            <a:r>
              <a:rPr lang="tr-TR" altLang="tr-TR" b="1" dirty="0">
                <a:solidFill>
                  <a:schemeClr val="tx1">
                    <a:lumMod val="65000"/>
                    <a:lumOff val="35000"/>
                  </a:schemeClr>
                </a:solidFill>
                <a:latin typeface="Arial" panose="020B0604020202020204" pitchFamily="34" charset="0"/>
                <a:cs typeface="Arial" panose="020B0604020202020204" pitchFamily="34" charset="0"/>
              </a:rPr>
              <a:t> ölümlerin </a:t>
            </a:r>
            <a:r>
              <a:rPr lang="tr-TR" altLang="tr-TR" dirty="0">
                <a:solidFill>
                  <a:schemeClr val="tx1">
                    <a:lumMod val="65000"/>
                    <a:lumOff val="35000"/>
                  </a:schemeClr>
                </a:solidFill>
                <a:latin typeface="Arial" panose="020B0604020202020204" pitchFamily="34" charset="0"/>
                <a:cs typeface="Arial" panose="020B0604020202020204" pitchFamily="34" charset="0"/>
              </a:rPr>
              <a:t>de temel nedenlerinden birisidir. </a:t>
            </a:r>
          </a:p>
          <a:p>
            <a:endParaRPr lang="tr-TR" dirty="0"/>
          </a:p>
        </p:txBody>
      </p:sp>
    </p:spTree>
    <p:extLst>
      <p:ext uri="{BB962C8B-B14F-4D97-AF65-F5344CB8AC3E}">
        <p14:creationId xmlns:p14="http://schemas.microsoft.com/office/powerpoint/2010/main" val="236638737"/>
      </p:ext>
    </p:extLst>
  </p:cSld>
  <p:clrMapOvr>
    <a:masterClrMapping/>
  </p:clrMapOvr>
  <p:transition spd="slow">
    <p:fade/>
  </p:transition>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10254092-A00B-49DB-883D-F1BC6BEAC1F4}"/>
              </a:ext>
            </a:extLst>
          </p:cNvPr>
          <p:cNvSpPr>
            <a:spLocks noGrp="1"/>
          </p:cNvSpPr>
          <p:nvPr>
            <p:ph sz="quarter" idx="10"/>
          </p:nvPr>
        </p:nvSpPr>
        <p:spPr>
          <a:xfrm>
            <a:off x="955677" y="560070"/>
            <a:ext cx="7700963" cy="4107657"/>
          </a:xfrm>
        </p:spPr>
        <p:txBody>
          <a:bodyPr/>
          <a:lstStyle/>
          <a:p>
            <a:pPr>
              <a:buFont typeface="Wingdings" panose="05000000000000000000" pitchFamily="2" charset="2"/>
              <a:buChar char="§"/>
            </a:pPr>
            <a:r>
              <a:rPr lang="tr-TR" altLang="tr-TR" b="1" i="1" dirty="0">
                <a:solidFill>
                  <a:schemeClr val="bg2"/>
                </a:solidFill>
                <a:latin typeface="Arial" panose="020B0604020202020204" pitchFamily="34" charset="0"/>
                <a:cs typeface="Arial" panose="020B0604020202020204" pitchFamily="34" charset="0"/>
              </a:rPr>
              <a:t>Sarsılmış bebek sendromu</a:t>
            </a:r>
            <a:r>
              <a:rPr lang="tr-TR" altLang="tr-TR" b="1" dirty="0">
                <a:solidFill>
                  <a:schemeClr val="bg2"/>
                </a:solidFill>
                <a:latin typeface="Arial" panose="020B0604020202020204" pitchFamily="34" charset="0"/>
                <a:cs typeface="Arial" panose="020B0604020202020204" pitchFamily="34" charset="0"/>
              </a:rPr>
              <a:t> </a:t>
            </a:r>
            <a:r>
              <a:rPr lang="tr-TR" altLang="tr-TR" dirty="0">
                <a:solidFill>
                  <a:schemeClr val="tx1">
                    <a:lumMod val="65000"/>
                    <a:lumOff val="35000"/>
                  </a:schemeClr>
                </a:solidFill>
                <a:latin typeface="Arial" panose="020B0604020202020204" pitchFamily="34" charset="0"/>
                <a:cs typeface="Arial" panose="020B0604020202020204" pitchFamily="34" charset="0"/>
              </a:rPr>
              <a:t>terimi 1972</a:t>
            </a:r>
            <a:r>
              <a:rPr lang="ja-JP" altLang="tr-TR" dirty="0">
                <a:solidFill>
                  <a:schemeClr val="tx1">
                    <a:lumMod val="65000"/>
                    <a:lumOff val="35000"/>
                  </a:schemeClr>
                </a:solidFill>
                <a:latin typeface="Arial" panose="020B0604020202020204" pitchFamily="34" charset="0"/>
                <a:ea typeface="Meiryo" panose="020B0604030504040204" pitchFamily="34" charset="-128"/>
                <a:cs typeface="Arial" panose="020B0604020202020204" pitchFamily="34" charset="0"/>
              </a:rPr>
              <a:t>’</a:t>
            </a:r>
            <a:r>
              <a:rPr lang="tr-TR" altLang="ja-JP" dirty="0">
                <a:solidFill>
                  <a:schemeClr val="tx1">
                    <a:lumMod val="65000"/>
                    <a:lumOff val="35000"/>
                  </a:schemeClr>
                </a:solidFill>
                <a:latin typeface="Arial" panose="020B0604020202020204" pitchFamily="34" charset="0"/>
                <a:ea typeface="Meiryo" panose="020B0604030504040204" pitchFamily="34" charset="-128"/>
                <a:cs typeface="Arial" panose="020B0604020202020204" pitchFamily="34" charset="0"/>
              </a:rPr>
              <a:t>de pediatrik radyolog John </a:t>
            </a:r>
            <a:r>
              <a:rPr lang="tr-TR" altLang="ja-JP" dirty="0" err="1">
                <a:solidFill>
                  <a:schemeClr val="tx1">
                    <a:lumMod val="65000"/>
                    <a:lumOff val="35000"/>
                  </a:schemeClr>
                </a:solidFill>
                <a:latin typeface="Arial" panose="020B0604020202020204" pitchFamily="34" charset="0"/>
                <a:ea typeface="Meiryo" panose="020B0604030504040204" pitchFamily="34" charset="-128"/>
                <a:cs typeface="Arial" panose="020B0604020202020204" pitchFamily="34" charset="0"/>
              </a:rPr>
              <a:t>Caffey</a:t>
            </a:r>
            <a:r>
              <a:rPr lang="tr-TR" altLang="ja-JP" dirty="0">
                <a:solidFill>
                  <a:schemeClr val="tx1">
                    <a:lumMod val="65000"/>
                    <a:lumOff val="35000"/>
                  </a:schemeClr>
                </a:solidFill>
                <a:latin typeface="Arial" panose="020B0604020202020204" pitchFamily="34" charset="0"/>
                <a:ea typeface="Meiryo" panose="020B0604030504040204" pitchFamily="34" charset="-128"/>
                <a:cs typeface="Arial" panose="020B0604020202020204" pitchFamily="34" charset="0"/>
              </a:rPr>
              <a:t> tarafından kullanılmıştır.</a:t>
            </a:r>
          </a:p>
          <a:p>
            <a:pPr>
              <a:buFont typeface="Wingdings" panose="05000000000000000000" pitchFamily="2" charset="2"/>
              <a:buChar char="§"/>
            </a:pPr>
            <a:r>
              <a:rPr lang="tr-TR" altLang="tr-TR" dirty="0">
                <a:solidFill>
                  <a:schemeClr val="tx1">
                    <a:lumMod val="65000"/>
                    <a:lumOff val="35000"/>
                  </a:schemeClr>
                </a:solidFill>
                <a:latin typeface="Arial" panose="020B0604020202020204" pitchFamily="34" charset="0"/>
                <a:cs typeface="Arial" panose="020B0604020202020204" pitchFamily="34" charset="0"/>
              </a:rPr>
              <a:t>Bu sendroma neden olan sarsma türü kolaylıkla ayırt edilebilmektedir. Genellikle bebeği sarsma olayı ebeveynlerde ya da bakıcılarda çocuğun ağlamasının yol açtığı gerilim ve hayal kırıklığından kaynaklanmaktadır. Bakıcının bebeğin ağlamasını durdurmak için onu omuzlarından sarsmasıyla oluşmaktadır. Kırılgan/hassas bebekler bu tür muamelelerden daha fazla zarar görmektedir. </a:t>
            </a:r>
          </a:p>
          <a:p>
            <a:pPr>
              <a:buFont typeface="Wingdings" panose="05000000000000000000" pitchFamily="2" charset="2"/>
              <a:buChar char="§"/>
            </a:pPr>
            <a:r>
              <a:rPr lang="tr-TR" altLang="tr-TR" dirty="0">
                <a:solidFill>
                  <a:schemeClr val="tx1">
                    <a:lumMod val="65000"/>
                    <a:lumOff val="35000"/>
                  </a:schemeClr>
                </a:solidFill>
                <a:latin typeface="Arial" panose="020B0604020202020204" pitchFamily="34" charset="0"/>
                <a:cs typeface="Arial" panose="020B0604020202020204" pitchFamily="34" charset="0"/>
              </a:rPr>
              <a:t>Özellikle gelişim geriliği olan çocukların ve uyuşturucu kullanan annelerin bebeklerinin, istismar açısından daha büyük risk altında oldukları ve bu çocukların normal gelişim gösteren çocuklardan daha fazla ihmal edildiklerine ilişkin kanıtlar bulunmaktadır .</a:t>
            </a:r>
          </a:p>
          <a:p>
            <a:endParaRPr lang="tr-TR" dirty="0"/>
          </a:p>
        </p:txBody>
      </p:sp>
    </p:spTree>
    <p:extLst>
      <p:ext uri="{BB962C8B-B14F-4D97-AF65-F5344CB8AC3E}">
        <p14:creationId xmlns:p14="http://schemas.microsoft.com/office/powerpoint/2010/main" val="3636127601"/>
      </p:ext>
    </p:extLst>
  </p:cSld>
  <p:clrMapOvr>
    <a:masterClrMapping/>
  </p:clrMapOvr>
  <p:transition spd="slow">
    <p:fade/>
  </p:transition>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5654186E-D12E-4EA1-BCE3-B3D7FE7A4DA1}"/>
              </a:ext>
            </a:extLst>
          </p:cNvPr>
          <p:cNvSpPr>
            <a:spLocks noGrp="1"/>
          </p:cNvSpPr>
          <p:nvPr>
            <p:ph type="title"/>
          </p:nvPr>
        </p:nvSpPr>
        <p:spPr>
          <a:xfrm>
            <a:off x="955677" y="664673"/>
            <a:ext cx="7707862" cy="488024"/>
          </a:xfrm>
        </p:spPr>
        <p:txBody>
          <a:bodyPr/>
          <a:lstStyle/>
          <a:p>
            <a:r>
              <a:rPr lang="tr-TR" altLang="tr-TR" dirty="0">
                <a:latin typeface="Arial" panose="020B0604020202020204" pitchFamily="34" charset="0"/>
                <a:cs typeface="Arial" panose="020B0604020202020204" pitchFamily="34" charset="0"/>
              </a:rPr>
              <a:t>5. Anne-bebek etkileşimi ve bağlılık</a:t>
            </a:r>
            <a:br>
              <a:rPr lang="tr-TR" altLang="tr-TR" dirty="0">
                <a:latin typeface="Arial" panose="020B0604020202020204" pitchFamily="34" charset="0"/>
                <a:cs typeface="Arial" panose="020B0604020202020204" pitchFamily="34" charset="0"/>
              </a:rPr>
            </a:br>
            <a:endParaRPr lang="tr-TR" dirty="0"/>
          </a:p>
        </p:txBody>
      </p:sp>
      <p:sp>
        <p:nvSpPr>
          <p:cNvPr id="3" name="İçerik Yer Tutucusu 2">
            <a:extLst>
              <a:ext uri="{FF2B5EF4-FFF2-40B4-BE49-F238E27FC236}">
                <a16:creationId xmlns:a16="http://schemas.microsoft.com/office/drawing/2014/main" id="{CF3F3F3E-2BC3-4537-B5AA-F0D53CE6643C}"/>
              </a:ext>
            </a:extLst>
          </p:cNvPr>
          <p:cNvSpPr>
            <a:spLocks noGrp="1"/>
          </p:cNvSpPr>
          <p:nvPr>
            <p:ph sz="quarter" idx="10"/>
          </p:nvPr>
        </p:nvSpPr>
        <p:spPr/>
        <p:txBody>
          <a:bodyPr/>
          <a:lstStyle/>
          <a:p>
            <a:pPr>
              <a:buFont typeface="Wingdings" panose="05000000000000000000" pitchFamily="2" charset="2"/>
              <a:buChar char="§"/>
            </a:pPr>
            <a:r>
              <a:rPr lang="tr-TR" altLang="tr-TR" dirty="0">
                <a:solidFill>
                  <a:schemeClr val="tx1">
                    <a:lumMod val="65000"/>
                    <a:lumOff val="35000"/>
                  </a:schemeClr>
                </a:solidFill>
                <a:latin typeface="Arial" panose="020B0604020202020204" pitchFamily="34" charset="0"/>
                <a:cs typeface="Arial" panose="020B0604020202020204" pitchFamily="34" charset="0"/>
              </a:rPr>
              <a:t>İnsan yavrusu, </a:t>
            </a:r>
            <a:r>
              <a:rPr lang="tr-TR" altLang="tr-TR" b="1" dirty="0">
                <a:solidFill>
                  <a:schemeClr val="tx1">
                    <a:lumMod val="65000"/>
                    <a:lumOff val="35000"/>
                  </a:schemeClr>
                </a:solidFill>
                <a:latin typeface="Arial" panose="020B0604020202020204" pitchFamily="34" charset="0"/>
                <a:cs typeface="Arial" panose="020B0604020202020204" pitchFamily="34" charset="0"/>
              </a:rPr>
              <a:t>sosyal bir çevrede </a:t>
            </a:r>
            <a:r>
              <a:rPr lang="tr-TR" altLang="tr-TR" dirty="0">
                <a:solidFill>
                  <a:schemeClr val="tx1">
                    <a:lumMod val="65000"/>
                    <a:lumOff val="35000"/>
                  </a:schemeClr>
                </a:solidFill>
                <a:latin typeface="Arial" panose="020B0604020202020204" pitchFamily="34" charset="0"/>
                <a:cs typeface="Arial" panose="020B0604020202020204" pitchFamily="34" charset="0"/>
              </a:rPr>
              <a:t>doğar ve gelişir.</a:t>
            </a:r>
          </a:p>
          <a:p>
            <a:pPr>
              <a:buFont typeface="Wingdings" panose="05000000000000000000" pitchFamily="2" charset="2"/>
              <a:buChar char="§"/>
            </a:pPr>
            <a:r>
              <a:rPr lang="tr-TR" altLang="tr-TR" b="1" dirty="0">
                <a:solidFill>
                  <a:schemeClr val="tx1">
                    <a:lumMod val="65000"/>
                    <a:lumOff val="35000"/>
                  </a:schemeClr>
                </a:solidFill>
                <a:latin typeface="Arial" panose="020B0604020202020204" pitchFamily="34" charset="0"/>
                <a:cs typeface="Arial" panose="020B0604020202020204" pitchFamily="34" charset="0"/>
              </a:rPr>
              <a:t>Bebekler doğumdan itibaren yetişkinlerin bakımına ve korumasına bağımlıdır</a:t>
            </a:r>
            <a:r>
              <a:rPr lang="tr-TR" altLang="tr-TR" dirty="0">
                <a:solidFill>
                  <a:schemeClr val="tx1">
                    <a:lumMod val="65000"/>
                    <a:lumOff val="35000"/>
                  </a:schemeClr>
                </a:solidFill>
                <a:latin typeface="Arial" panose="020B0604020202020204" pitchFamily="34" charset="0"/>
                <a:cs typeface="Arial" panose="020B0604020202020204" pitchFamily="34" charset="0"/>
              </a:rPr>
              <a:t>. </a:t>
            </a:r>
            <a:r>
              <a:rPr lang="tr-TR" altLang="tr-TR" b="1" dirty="0">
                <a:solidFill>
                  <a:schemeClr val="tx1">
                    <a:lumMod val="65000"/>
                    <a:lumOff val="35000"/>
                  </a:schemeClr>
                </a:solidFill>
                <a:latin typeface="Arial" panose="020B0604020202020204" pitchFamily="34" charset="0"/>
                <a:cs typeface="Arial" panose="020B0604020202020204" pitchFamily="34" charset="0"/>
              </a:rPr>
              <a:t>Bu çevrenin sağlık ve beslenme temelinde sürdürülebilirliği, </a:t>
            </a:r>
            <a:r>
              <a:rPr lang="tr-TR" altLang="tr-TR" dirty="0">
                <a:solidFill>
                  <a:schemeClr val="tx1">
                    <a:lumMod val="65000"/>
                    <a:lumOff val="35000"/>
                  </a:schemeClr>
                </a:solidFill>
                <a:latin typeface="Arial" panose="020B0604020202020204" pitchFamily="34" charset="0"/>
                <a:cs typeface="Arial" panose="020B0604020202020204" pitchFamily="34" charset="0"/>
              </a:rPr>
              <a:t>çocuğun gelişimi için önemlidir. </a:t>
            </a:r>
          </a:p>
          <a:p>
            <a:pPr>
              <a:buFont typeface="Wingdings" panose="05000000000000000000" pitchFamily="2" charset="2"/>
              <a:buChar char="§"/>
            </a:pPr>
            <a:r>
              <a:rPr lang="tr-TR" altLang="tr-TR" dirty="0">
                <a:solidFill>
                  <a:schemeClr val="tx1">
                    <a:lumMod val="65000"/>
                    <a:lumOff val="35000"/>
                  </a:schemeClr>
                </a:solidFill>
                <a:latin typeface="Arial" panose="020B0604020202020204" pitchFamily="34" charset="0"/>
                <a:cs typeface="Arial" panose="020B0604020202020204" pitchFamily="34" charset="0"/>
              </a:rPr>
              <a:t>İlk günlerden başlayarak </a:t>
            </a:r>
            <a:r>
              <a:rPr lang="tr-TR" altLang="tr-TR" b="1" dirty="0">
                <a:solidFill>
                  <a:schemeClr val="tx1">
                    <a:lumMod val="65000"/>
                    <a:lumOff val="35000"/>
                  </a:schemeClr>
                </a:solidFill>
                <a:latin typeface="Arial" panose="020B0604020202020204" pitchFamily="34" charset="0"/>
                <a:cs typeface="Arial" panose="020B0604020202020204" pitchFamily="34" charset="0"/>
              </a:rPr>
              <a:t>ebeveynler bebeklerine emzirme, göz teması, gülümseme, öpme ve seslenme yoluyla bakım vermeye başlar</a:t>
            </a:r>
            <a:r>
              <a:rPr lang="tr-TR" altLang="tr-TR" dirty="0">
                <a:solidFill>
                  <a:schemeClr val="tx1">
                    <a:lumMod val="65000"/>
                    <a:lumOff val="35000"/>
                  </a:schemeClr>
                </a:solidFill>
                <a:latin typeface="Arial" panose="020B0604020202020204" pitchFamily="34" charset="0"/>
                <a:cs typeface="Arial" panose="020B0604020202020204" pitchFamily="34" charset="0"/>
              </a:rPr>
              <a:t>, bu </a:t>
            </a:r>
            <a:r>
              <a:rPr lang="tr-TR" altLang="tr-TR" b="1" i="1" dirty="0">
                <a:solidFill>
                  <a:schemeClr val="tx1">
                    <a:lumMod val="65000"/>
                    <a:lumOff val="35000"/>
                  </a:schemeClr>
                </a:solidFill>
                <a:latin typeface="Arial" panose="020B0604020202020204" pitchFamily="34" charset="0"/>
                <a:cs typeface="Arial" panose="020B0604020202020204" pitchFamily="34" charset="0"/>
              </a:rPr>
              <a:t>bağlılık</a:t>
            </a:r>
            <a:r>
              <a:rPr lang="tr-TR" altLang="tr-TR" b="1" dirty="0">
                <a:solidFill>
                  <a:schemeClr val="tx1">
                    <a:lumMod val="65000"/>
                    <a:lumOff val="35000"/>
                  </a:schemeClr>
                </a:solidFill>
                <a:latin typeface="Arial" panose="020B0604020202020204" pitchFamily="34" charset="0"/>
                <a:cs typeface="Arial" panose="020B0604020202020204" pitchFamily="34" charset="0"/>
              </a:rPr>
              <a:t> </a:t>
            </a:r>
            <a:r>
              <a:rPr lang="tr-TR" altLang="tr-TR" dirty="0">
                <a:solidFill>
                  <a:schemeClr val="tx1">
                    <a:lumMod val="65000"/>
                    <a:lumOff val="35000"/>
                  </a:schemeClr>
                </a:solidFill>
                <a:latin typeface="Arial" panose="020B0604020202020204" pitchFamily="34" charset="0"/>
                <a:cs typeface="Arial" panose="020B0604020202020204" pitchFamily="34" charset="0"/>
              </a:rPr>
              <a:t>olarak adlandırılan, </a:t>
            </a:r>
            <a:r>
              <a:rPr lang="tr-TR" altLang="tr-TR" b="1" dirty="0">
                <a:solidFill>
                  <a:schemeClr val="tx1">
                    <a:lumMod val="65000"/>
                    <a:lumOff val="35000"/>
                  </a:schemeClr>
                </a:solidFill>
                <a:latin typeface="Arial" panose="020B0604020202020204" pitchFamily="34" charset="0"/>
                <a:cs typeface="Arial" panose="020B0604020202020204" pitchFamily="34" charset="0"/>
              </a:rPr>
              <a:t>bebek ile bakıcısı arasındaki birlikteliği </a:t>
            </a:r>
            <a:r>
              <a:rPr lang="tr-TR" altLang="tr-TR" dirty="0">
                <a:solidFill>
                  <a:schemeClr val="tx1">
                    <a:lumMod val="65000"/>
                    <a:lumOff val="35000"/>
                  </a:schemeClr>
                </a:solidFill>
                <a:latin typeface="Arial" panose="020B0604020202020204" pitchFamily="34" charset="0"/>
                <a:cs typeface="Arial" panose="020B0604020202020204" pitchFamily="34" charset="0"/>
              </a:rPr>
              <a:t>doğurur .</a:t>
            </a:r>
          </a:p>
          <a:p>
            <a:pPr>
              <a:buFont typeface="Wingdings" panose="05000000000000000000" pitchFamily="2" charset="2"/>
              <a:buChar char="§"/>
            </a:pPr>
            <a:r>
              <a:rPr lang="tr-TR" altLang="tr-TR" b="1" dirty="0">
                <a:solidFill>
                  <a:schemeClr val="tx1">
                    <a:lumMod val="65000"/>
                    <a:lumOff val="35000"/>
                  </a:schemeClr>
                </a:solidFill>
                <a:latin typeface="Arial" panose="020B0604020202020204" pitchFamily="34" charset="0"/>
                <a:cs typeface="Arial" panose="020B0604020202020204" pitchFamily="34" charset="0"/>
              </a:rPr>
              <a:t>Bakım sürecinde ebeveynlerin bebekle kurduğu ilişkinin niteliği, bebeğin daha sonraki zihinsel, dilsel, sosyal ve duygusal yeterliliğini </a:t>
            </a:r>
            <a:r>
              <a:rPr lang="tr-TR" altLang="tr-TR" dirty="0">
                <a:solidFill>
                  <a:schemeClr val="tx1">
                    <a:lumMod val="65000"/>
                    <a:lumOff val="35000"/>
                  </a:schemeClr>
                </a:solidFill>
                <a:latin typeface="Arial" panose="020B0604020202020204" pitchFamily="34" charset="0"/>
                <a:cs typeface="Arial" panose="020B0604020202020204" pitchFamily="34" charset="0"/>
              </a:rPr>
              <a:t>etkilemektedir.</a:t>
            </a:r>
          </a:p>
          <a:p>
            <a:endParaRPr lang="tr-TR" dirty="0"/>
          </a:p>
        </p:txBody>
      </p:sp>
    </p:spTree>
    <p:extLst>
      <p:ext uri="{BB962C8B-B14F-4D97-AF65-F5344CB8AC3E}">
        <p14:creationId xmlns:p14="http://schemas.microsoft.com/office/powerpoint/2010/main" val="3559339912"/>
      </p:ext>
    </p:extLst>
  </p:cSld>
  <p:clrMapOvr>
    <a:masterClrMapping/>
  </p:clrMapOvr>
  <p:transition spd="slow">
    <p:fade/>
  </p:transition>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DBD52C6F-A20B-4B3D-AEAC-CC3ED40FE91A}"/>
              </a:ext>
            </a:extLst>
          </p:cNvPr>
          <p:cNvSpPr>
            <a:spLocks noGrp="1"/>
          </p:cNvSpPr>
          <p:nvPr>
            <p:ph sz="quarter" idx="10"/>
          </p:nvPr>
        </p:nvSpPr>
        <p:spPr/>
        <p:txBody>
          <a:bodyPr>
            <a:normAutofit lnSpcReduction="10000"/>
          </a:bodyPr>
          <a:lstStyle/>
          <a:p>
            <a:pPr>
              <a:buFont typeface="Wingdings" panose="05000000000000000000" pitchFamily="2" charset="2"/>
              <a:buChar char="§"/>
            </a:pPr>
            <a:r>
              <a:rPr lang="tr-TR" altLang="tr-TR" dirty="0">
                <a:solidFill>
                  <a:schemeClr val="tx1">
                    <a:lumMod val="65000"/>
                    <a:lumOff val="35000"/>
                  </a:schemeClr>
                </a:solidFill>
                <a:latin typeface="Arial" panose="020B0604020202020204" pitchFamily="34" charset="0"/>
                <a:cs typeface="Arial" panose="020B0604020202020204" pitchFamily="34" charset="0"/>
              </a:rPr>
              <a:t>Ebeveynlik tarzı da çocuk yetiştirmede önemlidir. </a:t>
            </a:r>
            <a:r>
              <a:rPr lang="tr-TR" altLang="tr-TR" b="1" dirty="0">
                <a:solidFill>
                  <a:schemeClr val="tx1">
                    <a:lumMod val="65000"/>
                    <a:lumOff val="35000"/>
                  </a:schemeClr>
                </a:solidFill>
                <a:latin typeface="Arial" panose="020B0604020202020204" pitchFamily="34" charset="0"/>
                <a:cs typeface="Arial" panose="020B0604020202020204" pitchFamily="34" charset="0"/>
              </a:rPr>
              <a:t>Yönlendiren ve doğru davranışları destekleyen, olumlu geri bildirim vermek için sıcak, nazik ve içten yollar kullanan yetişkinler en güçlü bağlılık düzeyine</a:t>
            </a:r>
            <a:r>
              <a:rPr lang="tr-TR" altLang="tr-TR" dirty="0">
                <a:solidFill>
                  <a:schemeClr val="tx1">
                    <a:lumMod val="65000"/>
                    <a:lumOff val="35000"/>
                  </a:schemeClr>
                </a:solidFill>
                <a:latin typeface="Arial" panose="020B0604020202020204" pitchFamily="34" charset="0"/>
                <a:cs typeface="Arial" panose="020B0604020202020204" pitchFamily="34" charset="0"/>
              </a:rPr>
              <a:t> ulaşmaktadır .</a:t>
            </a:r>
          </a:p>
          <a:p>
            <a:pPr>
              <a:buFont typeface="Wingdings" panose="05000000000000000000" pitchFamily="2" charset="2"/>
              <a:buChar char="§"/>
            </a:pPr>
            <a:r>
              <a:rPr lang="tr-TR" altLang="tr-TR" b="1" dirty="0">
                <a:solidFill>
                  <a:schemeClr val="tx1">
                    <a:lumMod val="65000"/>
                    <a:lumOff val="35000"/>
                  </a:schemeClr>
                </a:solidFill>
                <a:latin typeface="Arial" panose="020B0604020202020204" pitchFamily="34" charset="0"/>
                <a:cs typeface="Arial" panose="020B0604020202020204" pitchFamily="34" charset="0"/>
              </a:rPr>
              <a:t>Anne ya da birincil bakıcı ile bebek arasında sağlıklı bir bağlılık gelişebilmesi için, anne ve bebek arasında senkronize bir etkileşimin kurulması </a:t>
            </a:r>
            <a:r>
              <a:rPr lang="tr-TR" altLang="tr-TR" dirty="0">
                <a:solidFill>
                  <a:schemeClr val="tx1">
                    <a:lumMod val="65000"/>
                    <a:lumOff val="35000"/>
                  </a:schemeClr>
                </a:solidFill>
                <a:latin typeface="Arial" panose="020B0604020202020204" pitchFamily="34" charset="0"/>
                <a:cs typeface="Arial" panose="020B0604020202020204" pitchFamily="34" charset="0"/>
              </a:rPr>
              <a:t>gerekmektedir.</a:t>
            </a:r>
          </a:p>
          <a:p>
            <a:pPr>
              <a:buFont typeface="Wingdings" panose="05000000000000000000" pitchFamily="2" charset="2"/>
              <a:buChar char="§"/>
            </a:pPr>
            <a:r>
              <a:rPr lang="tr-TR" altLang="tr-TR" b="1" dirty="0">
                <a:solidFill>
                  <a:schemeClr val="tx1">
                    <a:lumMod val="65000"/>
                    <a:lumOff val="35000"/>
                  </a:schemeClr>
                </a:solidFill>
                <a:latin typeface="Arial" panose="020B0604020202020204" pitchFamily="34" charset="0"/>
                <a:cs typeface="Arial" panose="020B0604020202020204" pitchFamily="34" charset="0"/>
              </a:rPr>
              <a:t>Anne ya da bebek etkileşim kurmada başarısız olduğunda, bebeğin annesine tutunması ve annenin de bebeğe tepki vermesi güçleşmekte, bağlılık bu durumdan olumsuz </a:t>
            </a:r>
            <a:r>
              <a:rPr lang="tr-TR" altLang="tr-TR" dirty="0">
                <a:solidFill>
                  <a:schemeClr val="tx1">
                    <a:lumMod val="65000"/>
                    <a:lumOff val="35000"/>
                  </a:schemeClr>
                </a:solidFill>
                <a:latin typeface="Arial" panose="020B0604020202020204" pitchFamily="34" charset="0"/>
                <a:cs typeface="Arial" panose="020B0604020202020204" pitchFamily="34" charset="0"/>
              </a:rPr>
              <a:t>yönde etkilenmektedir. </a:t>
            </a:r>
          </a:p>
          <a:p>
            <a:pPr>
              <a:buFont typeface="Wingdings" panose="05000000000000000000" pitchFamily="2" charset="2"/>
              <a:buChar char="§"/>
            </a:pPr>
            <a:r>
              <a:rPr lang="tr-TR" altLang="tr-TR" b="1" dirty="0">
                <a:solidFill>
                  <a:schemeClr val="tx1">
                    <a:lumMod val="65000"/>
                    <a:lumOff val="35000"/>
                  </a:schemeClr>
                </a:solidFill>
                <a:latin typeface="Arial" panose="020B0604020202020204" pitchFamily="34" charset="0"/>
                <a:cs typeface="Arial" panose="020B0604020202020204" pitchFamily="34" charset="0"/>
              </a:rPr>
              <a:t>Bağlılık kalitesi, gerek bilişsel gerekse sosyal yetersizliğin iyi bir göstergesidir</a:t>
            </a:r>
            <a:r>
              <a:rPr lang="tr-TR" altLang="tr-TR" dirty="0">
                <a:solidFill>
                  <a:schemeClr val="tx1">
                    <a:lumMod val="65000"/>
                    <a:lumOff val="35000"/>
                  </a:schemeClr>
                </a:solidFill>
                <a:latin typeface="Arial" panose="020B0604020202020204" pitchFamily="34" charset="0"/>
                <a:cs typeface="Arial" panose="020B0604020202020204" pitchFamily="34" charset="0"/>
              </a:rPr>
              <a:t>. </a:t>
            </a:r>
            <a:r>
              <a:rPr lang="tr-TR" altLang="tr-TR" b="1" dirty="0">
                <a:solidFill>
                  <a:schemeClr val="tx1">
                    <a:lumMod val="65000"/>
                    <a:lumOff val="35000"/>
                  </a:schemeClr>
                </a:solidFill>
                <a:latin typeface="Arial" panose="020B0604020202020204" pitchFamily="34" charset="0"/>
                <a:cs typeface="Arial" panose="020B0604020202020204" pitchFamily="34" charset="0"/>
              </a:rPr>
              <a:t>13 ve 24 aylıkken </a:t>
            </a:r>
            <a:r>
              <a:rPr lang="tr-TR" altLang="tr-TR" dirty="0">
                <a:solidFill>
                  <a:schemeClr val="tx1">
                    <a:lumMod val="65000"/>
                    <a:lumOff val="35000"/>
                  </a:schemeClr>
                </a:solidFill>
                <a:latin typeface="Arial" panose="020B0604020202020204" pitchFamily="34" charset="0"/>
                <a:cs typeface="Arial" panose="020B0604020202020204" pitchFamily="34" charset="0"/>
              </a:rPr>
              <a:t>değerlendirilen bağlılık kalitesi, </a:t>
            </a:r>
            <a:r>
              <a:rPr lang="tr-TR" altLang="tr-TR" b="1" dirty="0">
                <a:solidFill>
                  <a:schemeClr val="tx1">
                    <a:lumMod val="65000"/>
                    <a:lumOff val="35000"/>
                  </a:schemeClr>
                </a:solidFill>
                <a:latin typeface="Arial" panose="020B0604020202020204" pitchFamily="34" charset="0"/>
                <a:cs typeface="Arial" panose="020B0604020202020204" pitchFamily="34" charset="0"/>
              </a:rPr>
              <a:t>6 yaştaki tepki azalmasını, okul performansını, sosyal davranışları, problem çözme becerilerini ve sosyal yeterliliği </a:t>
            </a:r>
            <a:r>
              <a:rPr lang="tr-TR" altLang="tr-TR" dirty="0" err="1">
                <a:solidFill>
                  <a:schemeClr val="tx1">
                    <a:lumMod val="65000"/>
                    <a:lumOff val="35000"/>
                  </a:schemeClr>
                </a:solidFill>
                <a:latin typeface="Arial" panose="020B0604020202020204" pitchFamily="34" charset="0"/>
                <a:cs typeface="Arial" panose="020B0604020202020204" pitchFamily="34" charset="0"/>
              </a:rPr>
              <a:t>yordamaktadır</a:t>
            </a:r>
            <a:r>
              <a:rPr lang="tr-TR" altLang="tr-TR" dirty="0">
                <a:solidFill>
                  <a:schemeClr val="tx1">
                    <a:lumMod val="65000"/>
                    <a:lumOff val="35000"/>
                  </a:schemeClr>
                </a:solidFill>
                <a:latin typeface="Arial" panose="020B0604020202020204" pitchFamily="34" charset="0"/>
                <a:cs typeface="Arial" panose="020B0604020202020204" pitchFamily="34" charset="0"/>
              </a:rPr>
              <a:t> </a:t>
            </a:r>
            <a:r>
              <a:rPr lang="tr-TR" altLang="tr-TR" dirty="0">
                <a:latin typeface="Arial" panose="020B0604020202020204" pitchFamily="34" charset="0"/>
                <a:cs typeface="Arial" panose="020B0604020202020204" pitchFamily="34" charset="0"/>
              </a:rPr>
              <a:t>.</a:t>
            </a:r>
          </a:p>
          <a:p>
            <a:endParaRPr lang="tr-TR" dirty="0"/>
          </a:p>
        </p:txBody>
      </p:sp>
    </p:spTree>
    <p:extLst>
      <p:ext uri="{BB962C8B-B14F-4D97-AF65-F5344CB8AC3E}">
        <p14:creationId xmlns:p14="http://schemas.microsoft.com/office/powerpoint/2010/main" val="1188754770"/>
      </p:ext>
    </p:extLst>
  </p:cSld>
  <p:clrMapOvr>
    <a:masterClrMapping/>
  </p:clrMapOvr>
  <p:transition spd="slow">
    <p:fade/>
  </p:transition>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8878B823-B4C2-4072-A073-F51BE54DEBDC}"/>
              </a:ext>
            </a:extLst>
          </p:cNvPr>
          <p:cNvSpPr>
            <a:spLocks noGrp="1"/>
          </p:cNvSpPr>
          <p:nvPr>
            <p:ph sz="quarter" idx="10"/>
          </p:nvPr>
        </p:nvSpPr>
        <p:spPr/>
        <p:txBody>
          <a:bodyPr/>
          <a:lstStyle/>
          <a:p>
            <a:pPr>
              <a:buFont typeface="Wingdings" panose="05000000000000000000" pitchFamily="2" charset="2"/>
              <a:buChar char="§"/>
            </a:pPr>
            <a:r>
              <a:rPr lang="tr-TR" altLang="tr-TR" dirty="0">
                <a:solidFill>
                  <a:schemeClr val="tx1">
                    <a:lumMod val="65000"/>
                    <a:lumOff val="35000"/>
                  </a:schemeClr>
                </a:solidFill>
                <a:latin typeface="Arial" panose="020B0604020202020204" pitchFamily="34" charset="0"/>
                <a:cs typeface="Arial" panose="020B0604020202020204" pitchFamily="34" charset="0"/>
              </a:rPr>
              <a:t>Yetişkin ile bebek arasındaki etkileşimin türü, bebeğin sosyal ve bilişsel alanlardaki becerileri kazanmasını kolaylaştırabildiği gibi engelleyebilmektedir.</a:t>
            </a:r>
          </a:p>
          <a:p>
            <a:pPr>
              <a:buFont typeface="Wingdings" panose="05000000000000000000" pitchFamily="2" charset="2"/>
              <a:buChar char="§"/>
            </a:pPr>
            <a:r>
              <a:rPr lang="tr-TR" altLang="tr-TR" dirty="0">
                <a:solidFill>
                  <a:schemeClr val="tx1">
                    <a:lumMod val="65000"/>
                    <a:lumOff val="35000"/>
                  </a:schemeClr>
                </a:solidFill>
                <a:latin typeface="Arial" panose="020B0604020202020204" pitchFamily="34" charset="0"/>
                <a:cs typeface="Arial" panose="020B0604020202020204" pitchFamily="34" charset="0"/>
              </a:rPr>
              <a:t>Tutarlı bir şekilde tepki vermeye dayalı çocuk bakımı sağlanmadığı durumlarda, bunun 4 yaşından sonra bilişsel gelişimde yavaşlamayla sonuçlanabileceği bulunmuştur.</a:t>
            </a:r>
          </a:p>
          <a:p>
            <a:pPr>
              <a:buFont typeface="Wingdings" panose="05000000000000000000" pitchFamily="2" charset="2"/>
              <a:buChar char="§"/>
            </a:pPr>
            <a:r>
              <a:rPr lang="tr-TR" altLang="tr-TR" dirty="0">
                <a:solidFill>
                  <a:schemeClr val="tx1">
                    <a:lumMod val="65000"/>
                    <a:lumOff val="35000"/>
                  </a:schemeClr>
                </a:solidFill>
                <a:latin typeface="Arial" panose="020B0604020202020204" pitchFamily="34" charset="0"/>
                <a:cs typeface="Arial" panose="020B0604020202020204" pitchFamily="34" charset="0"/>
              </a:rPr>
              <a:t>Araştırmalar, anne-bebek bağlılığının kalitesini bebeğin mizacı, prematüre doğum, annenin kişiliği ve ebeveynlik becerileri, anne depresyonu, ailenin sosyal çevresi, evlilik kalitesi gibi faktörlerin etkilediğini göstermektedir. </a:t>
            </a:r>
          </a:p>
          <a:p>
            <a:endParaRPr lang="tr-TR" dirty="0"/>
          </a:p>
        </p:txBody>
      </p:sp>
    </p:spTree>
    <p:extLst>
      <p:ext uri="{BB962C8B-B14F-4D97-AF65-F5344CB8AC3E}">
        <p14:creationId xmlns:p14="http://schemas.microsoft.com/office/powerpoint/2010/main" val="988777295"/>
      </p:ext>
    </p:extLst>
  </p:cSld>
  <p:clrMapOvr>
    <a:masterClrMapping/>
  </p:clrMapOvr>
  <p:transition spd="slow">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CFD7D94F-0A5A-4D41-9216-9D858F399DA7}"/>
              </a:ext>
            </a:extLst>
          </p:cNvPr>
          <p:cNvSpPr>
            <a:spLocks noGrp="1"/>
          </p:cNvSpPr>
          <p:nvPr>
            <p:ph sz="quarter" idx="10"/>
          </p:nvPr>
        </p:nvSpPr>
        <p:spPr/>
        <p:txBody>
          <a:bodyPr>
            <a:normAutofit/>
          </a:bodyPr>
          <a:lstStyle/>
          <a:p>
            <a:pPr>
              <a:buFont typeface="Wingdings" panose="05000000000000000000" pitchFamily="2" charset="2"/>
              <a:buChar char="§"/>
            </a:pPr>
            <a:r>
              <a:rPr lang="tr-TR" altLang="tr-TR" dirty="0">
                <a:solidFill>
                  <a:schemeClr val="tx1">
                    <a:lumMod val="65000"/>
                    <a:lumOff val="35000"/>
                  </a:schemeClr>
                </a:solidFill>
                <a:latin typeface="Arial" panose="020B0604020202020204" pitchFamily="34" charset="0"/>
                <a:cs typeface="Arial" panose="020B0604020202020204" pitchFamily="34" charset="0"/>
              </a:rPr>
              <a:t>Bazı çocuklar </a:t>
            </a:r>
            <a:r>
              <a:rPr lang="tr-TR" altLang="tr-TR" b="1" dirty="0">
                <a:solidFill>
                  <a:schemeClr val="tx1">
                    <a:lumMod val="65000"/>
                    <a:lumOff val="35000"/>
                  </a:schemeClr>
                </a:solidFill>
                <a:latin typeface="Arial" panose="020B0604020202020204" pitchFamily="34" charset="0"/>
                <a:cs typeface="Arial" panose="020B0604020202020204" pitchFamily="34" charset="0"/>
              </a:rPr>
              <a:t>doğumda genetik, fiziksel ya da biyolojik bozuklukları içeren </a:t>
            </a:r>
            <a:r>
              <a:rPr lang="tr-TR" altLang="tr-TR" b="1" i="1" dirty="0">
                <a:solidFill>
                  <a:schemeClr val="tx1">
                    <a:lumMod val="65000"/>
                    <a:lumOff val="35000"/>
                  </a:schemeClr>
                </a:solidFill>
                <a:latin typeface="Arial" panose="020B0604020202020204" pitchFamily="34" charset="0"/>
                <a:cs typeface="Arial" panose="020B0604020202020204" pitchFamily="34" charset="0"/>
              </a:rPr>
              <a:t>doğuştan anomali (</a:t>
            </a:r>
            <a:r>
              <a:rPr lang="tr-TR" altLang="tr-TR" b="1" i="1" dirty="0" err="1">
                <a:solidFill>
                  <a:schemeClr val="tx1">
                    <a:lumMod val="65000"/>
                    <a:lumOff val="35000"/>
                  </a:schemeClr>
                </a:solidFill>
                <a:latin typeface="Arial" panose="020B0604020202020204" pitchFamily="34" charset="0"/>
                <a:cs typeface="Arial" panose="020B0604020202020204" pitchFamily="34" charset="0"/>
              </a:rPr>
              <a:t>konjenital</a:t>
            </a:r>
            <a:r>
              <a:rPr lang="tr-TR" altLang="tr-TR" b="1" i="1" dirty="0">
                <a:solidFill>
                  <a:schemeClr val="tx1">
                    <a:lumMod val="65000"/>
                    <a:lumOff val="35000"/>
                  </a:schemeClr>
                </a:solidFill>
                <a:latin typeface="Arial" panose="020B0604020202020204" pitchFamily="34" charset="0"/>
                <a:cs typeface="Arial" panose="020B0604020202020204" pitchFamily="34" charset="0"/>
              </a:rPr>
              <a:t> anomali) </a:t>
            </a:r>
            <a:r>
              <a:rPr lang="tr-TR" altLang="tr-TR" dirty="0">
                <a:solidFill>
                  <a:schemeClr val="tx1">
                    <a:lumMod val="65000"/>
                    <a:lumOff val="35000"/>
                  </a:schemeClr>
                </a:solidFill>
                <a:latin typeface="Arial" panose="020B0604020202020204" pitchFamily="34" charset="0"/>
                <a:cs typeface="Arial" panose="020B0604020202020204" pitchFamily="34" charset="0"/>
              </a:rPr>
              <a:t>ile dünyaya gelir.</a:t>
            </a:r>
          </a:p>
          <a:p>
            <a:pPr>
              <a:buFont typeface="Wingdings" panose="05000000000000000000" pitchFamily="2" charset="2"/>
              <a:buChar char="§"/>
            </a:pPr>
            <a:r>
              <a:rPr lang="tr-TR" altLang="tr-TR" b="1" dirty="0">
                <a:solidFill>
                  <a:schemeClr val="tx1">
                    <a:lumMod val="65000"/>
                    <a:lumOff val="35000"/>
                  </a:schemeClr>
                </a:solidFill>
                <a:latin typeface="Arial" panose="020B0604020202020204" pitchFamily="34" charset="0"/>
                <a:cs typeface="Arial" panose="020B0604020202020204" pitchFamily="34" charset="0"/>
              </a:rPr>
              <a:t>Amerika</a:t>
            </a:r>
            <a:r>
              <a:rPr lang="ja-JP" altLang="tr-TR" b="1" dirty="0">
                <a:solidFill>
                  <a:schemeClr val="tx1">
                    <a:lumMod val="65000"/>
                    <a:lumOff val="35000"/>
                  </a:schemeClr>
                </a:solidFill>
                <a:latin typeface="Arial" panose="020B0604020202020204" pitchFamily="34" charset="0"/>
                <a:ea typeface="Meiryo" panose="020B0604030504040204" pitchFamily="34" charset="-128"/>
                <a:cs typeface="Arial" panose="020B0604020202020204" pitchFamily="34" charset="0"/>
              </a:rPr>
              <a:t>’</a:t>
            </a:r>
            <a:r>
              <a:rPr lang="tr-TR" altLang="ja-JP" b="1" dirty="0">
                <a:solidFill>
                  <a:schemeClr val="tx1">
                    <a:lumMod val="65000"/>
                    <a:lumOff val="35000"/>
                  </a:schemeClr>
                </a:solidFill>
                <a:latin typeface="Arial" panose="020B0604020202020204" pitchFamily="34" charset="0"/>
                <a:ea typeface="Meiryo" panose="020B0604030504040204" pitchFamily="34" charset="-128"/>
                <a:cs typeface="Arial" panose="020B0604020202020204" pitchFamily="34" charset="0"/>
              </a:rPr>
              <a:t>da</a:t>
            </a:r>
            <a:r>
              <a:rPr lang="tr-TR" altLang="ja-JP" dirty="0">
                <a:solidFill>
                  <a:schemeClr val="tx1">
                    <a:lumMod val="65000"/>
                    <a:lumOff val="35000"/>
                  </a:schemeClr>
                </a:solidFill>
                <a:latin typeface="Arial" panose="020B0604020202020204" pitchFamily="34" charset="0"/>
                <a:ea typeface="Meiryo" panose="020B0604030504040204" pitchFamily="34" charset="-128"/>
                <a:cs typeface="Arial" panose="020B0604020202020204" pitchFamily="34" charset="0"/>
              </a:rPr>
              <a:t> </a:t>
            </a:r>
            <a:r>
              <a:rPr lang="tr-TR" altLang="ja-JP" b="1" dirty="0">
                <a:solidFill>
                  <a:schemeClr val="tx1">
                    <a:lumMod val="65000"/>
                    <a:lumOff val="35000"/>
                  </a:schemeClr>
                </a:solidFill>
                <a:latin typeface="Arial" panose="020B0604020202020204" pitchFamily="34" charset="0"/>
                <a:ea typeface="Meiryo" panose="020B0604030504040204" pitchFamily="34" charset="-128"/>
                <a:cs typeface="Arial" panose="020B0604020202020204" pitchFamily="34" charset="0"/>
              </a:rPr>
              <a:t>her yıl doğan çocukların yaklaşık olarak %7</a:t>
            </a:r>
            <a:r>
              <a:rPr lang="ja-JP" altLang="tr-TR" b="1" dirty="0">
                <a:solidFill>
                  <a:schemeClr val="tx1">
                    <a:lumMod val="65000"/>
                    <a:lumOff val="35000"/>
                  </a:schemeClr>
                </a:solidFill>
                <a:latin typeface="Arial" panose="020B0604020202020204" pitchFamily="34" charset="0"/>
                <a:ea typeface="Meiryo" panose="020B0604030504040204" pitchFamily="34" charset="-128"/>
                <a:cs typeface="Arial" panose="020B0604020202020204" pitchFamily="34" charset="0"/>
              </a:rPr>
              <a:t>’</a:t>
            </a:r>
            <a:r>
              <a:rPr lang="tr-TR" altLang="ja-JP" b="1" dirty="0">
                <a:solidFill>
                  <a:schemeClr val="tx1">
                    <a:lumMod val="65000"/>
                    <a:lumOff val="35000"/>
                  </a:schemeClr>
                </a:solidFill>
                <a:latin typeface="Arial" panose="020B0604020202020204" pitchFamily="34" charset="0"/>
                <a:ea typeface="Meiryo" panose="020B0604030504040204" pitchFamily="34" charset="-128"/>
                <a:cs typeface="Arial" panose="020B0604020202020204" pitchFamily="34" charset="0"/>
              </a:rPr>
              <a:t>si doğuştan anomali </a:t>
            </a:r>
            <a:r>
              <a:rPr lang="tr-TR" altLang="ja-JP" dirty="0">
                <a:solidFill>
                  <a:schemeClr val="tx1">
                    <a:lumMod val="65000"/>
                    <a:lumOff val="35000"/>
                  </a:schemeClr>
                </a:solidFill>
                <a:latin typeface="Arial" panose="020B0604020202020204" pitchFamily="34" charset="0"/>
                <a:ea typeface="Meiryo" panose="020B0604030504040204" pitchFamily="34" charset="-128"/>
                <a:cs typeface="Arial" panose="020B0604020202020204" pitchFamily="34" charset="0"/>
              </a:rPr>
              <a:t>ile dünyaya geliyor:</a:t>
            </a:r>
          </a:p>
          <a:p>
            <a:pPr lvl="1">
              <a:buFont typeface="Wingdings" panose="05000000000000000000" pitchFamily="2" charset="2"/>
              <a:buChar char="Ø"/>
            </a:pPr>
            <a:r>
              <a:rPr lang="tr-TR" altLang="tr-TR" dirty="0">
                <a:solidFill>
                  <a:schemeClr val="tx1">
                    <a:lumMod val="65000"/>
                    <a:lumOff val="35000"/>
                  </a:schemeClr>
                </a:solidFill>
                <a:latin typeface="Arial" panose="020B0604020202020204" pitchFamily="34" charset="0"/>
                <a:cs typeface="Arial" panose="020B0604020202020204" pitchFamily="34" charset="0"/>
              </a:rPr>
              <a:t>Bu anomalilerin </a:t>
            </a:r>
            <a:r>
              <a:rPr lang="tr-TR" altLang="tr-TR" b="1" dirty="0">
                <a:solidFill>
                  <a:schemeClr val="tx1">
                    <a:lumMod val="65000"/>
                    <a:lumOff val="35000"/>
                  </a:schemeClr>
                </a:solidFill>
                <a:latin typeface="Arial" panose="020B0604020202020204" pitchFamily="34" charset="0"/>
                <a:cs typeface="Arial" panose="020B0604020202020204" pitchFamily="34" charset="0"/>
              </a:rPr>
              <a:t>üçte biri doğumda belirgin</a:t>
            </a:r>
            <a:r>
              <a:rPr lang="tr-TR" altLang="tr-TR" dirty="0">
                <a:solidFill>
                  <a:schemeClr val="tx1">
                    <a:lumMod val="65000"/>
                    <a:lumOff val="35000"/>
                  </a:schemeClr>
                </a:solidFill>
                <a:latin typeface="Arial" panose="020B0604020202020204" pitchFamily="34" charset="0"/>
                <a:cs typeface="Arial" panose="020B0604020202020204" pitchFamily="34" charset="0"/>
              </a:rPr>
              <a:t> ve bu çocuklar </a:t>
            </a:r>
            <a:r>
              <a:rPr lang="tr-TR" altLang="tr-TR" b="1" dirty="0">
                <a:solidFill>
                  <a:schemeClr val="tx1">
                    <a:lumMod val="65000"/>
                    <a:lumOff val="35000"/>
                  </a:schemeClr>
                </a:solidFill>
                <a:latin typeface="Arial" panose="020B0604020202020204" pitchFamily="34" charset="0"/>
                <a:cs typeface="Arial" panose="020B0604020202020204" pitchFamily="34" charset="0"/>
              </a:rPr>
              <a:t>çok ağır yetersizlikler </a:t>
            </a:r>
            <a:r>
              <a:rPr lang="tr-TR" altLang="tr-TR" dirty="0">
                <a:solidFill>
                  <a:schemeClr val="tx1">
                    <a:lumMod val="65000"/>
                    <a:lumOff val="35000"/>
                  </a:schemeClr>
                </a:solidFill>
                <a:latin typeface="Arial" panose="020B0604020202020204" pitchFamily="34" charset="0"/>
                <a:cs typeface="Arial" panose="020B0604020202020204" pitchFamily="34" charset="0"/>
              </a:rPr>
              <a:t>yaşıyor </a:t>
            </a:r>
          </a:p>
          <a:p>
            <a:pPr lvl="1">
              <a:buFont typeface="Wingdings" panose="05000000000000000000" pitchFamily="2" charset="2"/>
              <a:buChar char="Ø"/>
            </a:pPr>
            <a:r>
              <a:rPr lang="tr-TR" altLang="tr-TR" dirty="0">
                <a:solidFill>
                  <a:schemeClr val="tx1">
                    <a:lumMod val="65000"/>
                    <a:lumOff val="35000"/>
                  </a:schemeClr>
                </a:solidFill>
                <a:latin typeface="Arial" panose="020B0604020202020204" pitchFamily="34" charset="0"/>
                <a:cs typeface="Arial" panose="020B0604020202020204" pitchFamily="34" charset="0"/>
              </a:rPr>
              <a:t>Geri kalan </a:t>
            </a:r>
            <a:r>
              <a:rPr lang="tr-TR" altLang="tr-TR" b="1" dirty="0">
                <a:solidFill>
                  <a:schemeClr val="tx1">
                    <a:lumMod val="65000"/>
                    <a:lumOff val="35000"/>
                  </a:schemeClr>
                </a:solidFill>
                <a:latin typeface="Arial" panose="020B0604020202020204" pitchFamily="34" charset="0"/>
                <a:cs typeface="Arial" panose="020B0604020202020204" pitchFamily="34" charset="0"/>
              </a:rPr>
              <a:t>üçte ikilik dilimde yer alan anomaliler ise bebeklik ve erken çocukluk döneminde belirgin </a:t>
            </a:r>
            <a:r>
              <a:rPr lang="tr-TR" altLang="tr-TR" dirty="0">
                <a:solidFill>
                  <a:schemeClr val="tx1">
                    <a:lumMod val="65000"/>
                    <a:lumOff val="35000"/>
                  </a:schemeClr>
                </a:solidFill>
                <a:latin typeface="Arial" panose="020B0604020202020204" pitchFamily="34" charset="0"/>
                <a:cs typeface="Arial" panose="020B0604020202020204" pitchFamily="34" charset="0"/>
              </a:rPr>
              <a:t>hale geliyor.</a:t>
            </a:r>
          </a:p>
          <a:p>
            <a:endParaRPr lang="tr-TR" dirty="0"/>
          </a:p>
        </p:txBody>
      </p:sp>
    </p:spTree>
    <p:extLst>
      <p:ext uri="{BB962C8B-B14F-4D97-AF65-F5344CB8AC3E}">
        <p14:creationId xmlns:p14="http://schemas.microsoft.com/office/powerpoint/2010/main" val="1735837471"/>
      </p:ext>
    </p:extLst>
  </p:cSld>
  <p:clrMapOvr>
    <a:masterClrMapping/>
  </p:clrMapOvr>
  <p:transition spd="slow">
    <p:fade/>
  </p:transition>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021620E7-5A0F-4043-9DB7-DBB67E75CAEC}"/>
              </a:ext>
            </a:extLst>
          </p:cNvPr>
          <p:cNvSpPr>
            <a:spLocks noGrp="1"/>
          </p:cNvSpPr>
          <p:nvPr>
            <p:ph sz="quarter" idx="10"/>
          </p:nvPr>
        </p:nvSpPr>
        <p:spPr/>
        <p:txBody>
          <a:bodyPr/>
          <a:lstStyle/>
          <a:p>
            <a:pPr>
              <a:buFont typeface="Wingdings" panose="05000000000000000000" pitchFamily="2" charset="2"/>
              <a:buChar char="§"/>
            </a:pPr>
            <a:r>
              <a:rPr lang="tr-TR" altLang="tr-TR" b="1" dirty="0">
                <a:solidFill>
                  <a:schemeClr val="tx1">
                    <a:lumMod val="65000"/>
                    <a:lumOff val="35000"/>
                  </a:schemeClr>
                </a:solidFill>
                <a:latin typeface="Arial" panose="020B0604020202020204" pitchFamily="34" charset="0"/>
                <a:cs typeface="Arial" panose="020B0604020202020204" pitchFamily="34" charset="0"/>
              </a:rPr>
              <a:t>Örneğin; </a:t>
            </a:r>
            <a:r>
              <a:rPr lang="tr-TR" altLang="tr-TR" dirty="0">
                <a:solidFill>
                  <a:schemeClr val="tx1">
                    <a:lumMod val="65000"/>
                    <a:lumOff val="35000"/>
                  </a:schemeClr>
                </a:solidFill>
                <a:latin typeface="Arial" panose="020B0604020202020204" pitchFamily="34" charset="0"/>
                <a:cs typeface="Arial" panose="020B0604020202020204" pitchFamily="34" charset="0"/>
              </a:rPr>
              <a:t>depresyondaki annelerin, diğer annelere göre bebekleriyle göz teması kurmadıkları ve onlarla oynamadıkları bulunmuş; bu bebeklerin annelerinden daha çok nesnelere baktıkları ve nesnelerle oynadıkları görülmüştür. Bu hatalı eşleşme, bebeğin bilişsel, sosyal, iletişim ve motor becerilerini olumsuz yönde etkilemektedir.</a:t>
            </a:r>
          </a:p>
          <a:p>
            <a:pPr>
              <a:buFont typeface="Wingdings" panose="05000000000000000000" pitchFamily="2" charset="2"/>
              <a:buChar char="§"/>
            </a:pPr>
            <a:r>
              <a:rPr lang="tr-TR" altLang="tr-TR" dirty="0">
                <a:solidFill>
                  <a:schemeClr val="tx1">
                    <a:lumMod val="65000"/>
                    <a:lumOff val="35000"/>
                  </a:schemeClr>
                </a:solidFill>
                <a:latin typeface="Arial" panose="020B0604020202020204" pitchFamily="34" charset="0"/>
                <a:cs typeface="Arial" panose="020B0604020202020204" pitchFamily="34" charset="0"/>
              </a:rPr>
              <a:t>İstismar ve ihmal edilen çocuklarda anneleriyle güvenli bir bağlılık geliştirememektedir. Bu bebeklerin %70</a:t>
            </a:r>
            <a:r>
              <a:rPr lang="ja-JP" altLang="tr-TR" dirty="0">
                <a:solidFill>
                  <a:schemeClr val="tx1">
                    <a:lumMod val="65000"/>
                    <a:lumOff val="35000"/>
                  </a:schemeClr>
                </a:solidFill>
                <a:latin typeface="Arial" panose="020B0604020202020204" pitchFamily="34" charset="0"/>
                <a:ea typeface="Meiryo" panose="020B0604030504040204" pitchFamily="34" charset="-128"/>
                <a:cs typeface="Arial" panose="020B0604020202020204" pitchFamily="34" charset="0"/>
              </a:rPr>
              <a:t>’</a:t>
            </a:r>
            <a:r>
              <a:rPr lang="tr-TR" altLang="ja-JP" dirty="0">
                <a:solidFill>
                  <a:schemeClr val="tx1">
                    <a:lumMod val="65000"/>
                    <a:lumOff val="35000"/>
                  </a:schemeClr>
                </a:solidFill>
                <a:latin typeface="Arial" panose="020B0604020202020204" pitchFamily="34" charset="0"/>
                <a:ea typeface="Meiryo" panose="020B0604030504040204" pitchFamily="34" charset="-128"/>
                <a:cs typeface="Arial" panose="020B0604020202020204" pitchFamily="34" charset="0"/>
              </a:rPr>
              <a:t>inin 12, 18 ve 24 aylıkken anneleriyle güvensiz bir bağlılık yaşadıkları ve artarak devam eden gelişim geriliğine yol açan hatalı eşleşmeleri sürdürdükleri tahmin edilmektedir .</a:t>
            </a:r>
          </a:p>
          <a:p>
            <a:endParaRPr lang="tr-TR" dirty="0"/>
          </a:p>
        </p:txBody>
      </p:sp>
    </p:spTree>
    <p:extLst>
      <p:ext uri="{BB962C8B-B14F-4D97-AF65-F5344CB8AC3E}">
        <p14:creationId xmlns:p14="http://schemas.microsoft.com/office/powerpoint/2010/main" val="2900218722"/>
      </p:ext>
    </p:extLst>
  </p:cSld>
  <p:clrMapOvr>
    <a:masterClrMapping/>
  </p:clrMapOvr>
  <p:transition spd="slow">
    <p:fade/>
  </p:transition>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Title 3"/>
          <p:cNvSpPr>
            <a:spLocks noGrp="1"/>
          </p:cNvSpPr>
          <p:nvPr>
            <p:ph type="title"/>
          </p:nvPr>
        </p:nvSpPr>
        <p:spPr>
          <a:xfrm>
            <a:off x="949325" y="358775"/>
            <a:ext cx="7707313" cy="488950"/>
          </a:xfrm>
        </p:spPr>
        <p:txBody>
          <a:bodyPr/>
          <a:lstStyle/>
          <a:p>
            <a:pPr eaLnBrk="1" hangingPunct="1"/>
            <a:r>
              <a:rPr lang="en-US" altLang="x-none" dirty="0" err="1">
                <a:latin typeface="Arial" charset="0"/>
                <a:ea typeface="ＭＳ Ｐゴシック" charset="-128"/>
              </a:rPr>
              <a:t>Referanslar</a:t>
            </a:r>
            <a:endParaRPr lang="en-US" altLang="x-none" dirty="0">
              <a:latin typeface="Arial" charset="0"/>
              <a:ea typeface="ＭＳ Ｐゴシック" charset="-128"/>
            </a:endParaRPr>
          </a:p>
        </p:txBody>
      </p:sp>
      <p:sp>
        <p:nvSpPr>
          <p:cNvPr id="3" name="Content Placeholder 2"/>
          <p:cNvSpPr>
            <a:spLocks noGrp="1"/>
          </p:cNvSpPr>
          <p:nvPr>
            <p:ph sz="quarter" idx="4294967295"/>
          </p:nvPr>
        </p:nvSpPr>
        <p:spPr>
          <a:xfrm>
            <a:off x="955675" y="908050"/>
            <a:ext cx="7700963" cy="3759200"/>
          </a:xfrm>
        </p:spPr>
        <p:txBody>
          <a:bodyPr>
            <a:normAutofit/>
          </a:bodyPr>
          <a:lstStyle/>
          <a:p>
            <a:pPr marL="0" indent="0" fontAlgn="auto">
              <a:spcAft>
                <a:spcPts val="0"/>
              </a:spcAft>
              <a:defRPr/>
            </a:pPr>
            <a:r>
              <a:rPr lang="tr-TR" sz="1100" dirty="0"/>
              <a:t>DOĞRU YILDIRIM, S.S, ERKEN ÇOCUKLUKTA ÖZEL EĞİTİM, VİZE AKADEMİ,ANKARA,2019</a:t>
            </a:r>
          </a:p>
          <a:p>
            <a:pPr marL="0" indent="0" fontAlgn="auto">
              <a:spcAft>
                <a:spcPts val="0"/>
              </a:spcAft>
              <a:defRPr/>
            </a:pPr>
            <a:r>
              <a:rPr lang="tr-TR" sz="1100" dirty="0"/>
              <a:t>DİKEN, İ.H, ERKEN ÇOCUKLUK EĞİTİMİ, PEGEM AKADEMİ, ANKARA, 2010</a:t>
            </a:r>
          </a:p>
          <a:p>
            <a:pPr marL="0" indent="0" fontAlgn="auto">
              <a:spcAft>
                <a:spcPts val="0"/>
              </a:spcAft>
              <a:defRPr/>
            </a:pPr>
            <a:r>
              <a:rPr lang="tr-TR" sz="1100" dirty="0"/>
              <a:t>BAKKALOĞLU, H. ERKEN ÇOCUKLUK ÖZEL EĞİTİMİ EL KİTABI, ANI YAYINCILIK, ANKARA, 2018</a:t>
            </a:r>
          </a:p>
          <a:p>
            <a:pPr marL="0" indent="0" fontAlgn="auto">
              <a:spcAft>
                <a:spcPts val="0"/>
              </a:spcAft>
              <a:defRPr/>
            </a:pPr>
            <a:endParaRPr lang="tr-TR" sz="1100" dirty="0"/>
          </a:p>
          <a:p>
            <a:pPr marL="0" indent="0" fontAlgn="auto">
              <a:spcAft>
                <a:spcPts val="0"/>
              </a:spcAft>
              <a:defRPr/>
            </a:pPr>
            <a:endParaRPr lang="en-GB" sz="1100" dirty="0"/>
          </a:p>
        </p:txBody>
      </p:sp>
    </p:spTree>
  </p:cSld>
  <p:clrMapOvr>
    <a:masterClrMapping/>
  </p:clrMapOvr>
  <p:transition spd="slow">
    <p:fad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81BF4ABE-FF73-49A9-A6CD-4A61067C2C2D}"/>
              </a:ext>
            </a:extLst>
          </p:cNvPr>
          <p:cNvSpPr>
            <a:spLocks noGrp="1"/>
          </p:cNvSpPr>
          <p:nvPr>
            <p:ph sz="quarter" idx="10"/>
          </p:nvPr>
        </p:nvSpPr>
        <p:spPr/>
        <p:txBody>
          <a:bodyPr/>
          <a:lstStyle/>
          <a:p>
            <a:r>
              <a:rPr lang="tr-TR" altLang="tr-TR" b="1" dirty="0">
                <a:solidFill>
                  <a:schemeClr val="tx1">
                    <a:lumMod val="65000"/>
                    <a:lumOff val="35000"/>
                  </a:schemeClr>
                </a:solidFill>
                <a:latin typeface="Arial" panose="020B0604020202020204" pitchFamily="34" charset="0"/>
                <a:cs typeface="Arial" panose="020B0604020202020204" pitchFamily="34" charset="0"/>
              </a:rPr>
              <a:t>Türkiye</a:t>
            </a:r>
            <a:r>
              <a:rPr lang="ja-JP" altLang="tr-TR" b="1" dirty="0">
                <a:solidFill>
                  <a:schemeClr val="tx1">
                    <a:lumMod val="65000"/>
                    <a:lumOff val="35000"/>
                  </a:schemeClr>
                </a:solidFill>
                <a:latin typeface="Arial" panose="020B0604020202020204" pitchFamily="34" charset="0"/>
                <a:ea typeface="Meiryo" panose="020B0604030504040204" pitchFamily="34" charset="-128"/>
                <a:cs typeface="Arial" panose="020B0604020202020204" pitchFamily="34" charset="0"/>
              </a:rPr>
              <a:t>’</a:t>
            </a:r>
            <a:r>
              <a:rPr lang="tr-TR" altLang="ja-JP" b="1" dirty="0">
                <a:solidFill>
                  <a:schemeClr val="tx1">
                    <a:lumMod val="65000"/>
                    <a:lumOff val="35000"/>
                  </a:schemeClr>
                </a:solidFill>
                <a:latin typeface="Arial" panose="020B0604020202020204" pitchFamily="34" charset="0"/>
                <a:ea typeface="Meiryo" panose="020B0604030504040204" pitchFamily="34" charset="-128"/>
                <a:cs typeface="Arial" panose="020B0604020202020204" pitchFamily="34" charset="0"/>
              </a:rPr>
              <a:t>de</a:t>
            </a:r>
            <a:r>
              <a:rPr lang="tr-TR" altLang="ja-JP" dirty="0">
                <a:solidFill>
                  <a:schemeClr val="tx1">
                    <a:lumMod val="65000"/>
                    <a:lumOff val="35000"/>
                  </a:schemeClr>
                </a:solidFill>
                <a:latin typeface="Arial" panose="020B0604020202020204" pitchFamily="34" charset="0"/>
                <a:ea typeface="Meiryo" panose="020B0604030504040204" pitchFamily="34" charset="-128"/>
                <a:cs typeface="Arial" panose="020B0604020202020204" pitchFamily="34" charset="0"/>
              </a:rPr>
              <a:t> doğuştan anomalileri saptamak için;</a:t>
            </a:r>
          </a:p>
          <a:p>
            <a:pPr lvl="1"/>
            <a:r>
              <a:rPr lang="tr-TR" altLang="tr-TR" b="1" dirty="0">
                <a:solidFill>
                  <a:schemeClr val="tx1">
                    <a:lumMod val="65000"/>
                    <a:lumOff val="35000"/>
                  </a:schemeClr>
                </a:solidFill>
                <a:latin typeface="Arial" panose="020B0604020202020204" pitchFamily="34" charset="0"/>
                <a:cs typeface="Arial" panose="020B0604020202020204" pitchFamily="34" charset="0"/>
              </a:rPr>
              <a:t>Türkiye genelinde </a:t>
            </a:r>
            <a:r>
              <a:rPr lang="tr-TR" altLang="tr-TR" dirty="0">
                <a:solidFill>
                  <a:schemeClr val="tx1">
                    <a:lumMod val="65000"/>
                    <a:lumOff val="35000"/>
                  </a:schemeClr>
                </a:solidFill>
                <a:latin typeface="Arial" panose="020B0604020202020204" pitchFamily="34" charset="0"/>
                <a:cs typeface="Arial" panose="020B0604020202020204" pitchFamily="34" charset="0"/>
              </a:rPr>
              <a:t>24 üniversite hastanesinde yapılan bir çalışmada, </a:t>
            </a:r>
            <a:r>
              <a:rPr lang="tr-TR" altLang="tr-TR" b="1" dirty="0">
                <a:solidFill>
                  <a:schemeClr val="tx1">
                    <a:lumMod val="65000"/>
                    <a:lumOff val="35000"/>
                  </a:schemeClr>
                </a:solidFill>
                <a:latin typeface="Arial" panose="020B0604020202020204" pitchFamily="34" charset="0"/>
                <a:cs typeface="Arial" panose="020B0604020202020204" pitchFamily="34" charset="0"/>
              </a:rPr>
              <a:t>21907 doğumun %3.7</a:t>
            </a:r>
            <a:r>
              <a:rPr lang="ja-JP" altLang="tr-TR" b="1" dirty="0">
                <a:solidFill>
                  <a:schemeClr val="tx1">
                    <a:lumMod val="65000"/>
                    <a:lumOff val="35000"/>
                  </a:schemeClr>
                </a:solidFill>
                <a:latin typeface="Arial" panose="020B0604020202020204" pitchFamily="34" charset="0"/>
                <a:ea typeface="Meiryo" panose="020B0604030504040204" pitchFamily="34" charset="-128"/>
                <a:cs typeface="Arial" panose="020B0604020202020204" pitchFamily="34" charset="0"/>
              </a:rPr>
              <a:t>’</a:t>
            </a:r>
            <a:r>
              <a:rPr lang="tr-TR" altLang="ja-JP" b="1" dirty="0">
                <a:solidFill>
                  <a:schemeClr val="tx1">
                    <a:lumMod val="65000"/>
                    <a:lumOff val="35000"/>
                  </a:schemeClr>
                </a:solidFill>
                <a:latin typeface="Arial" panose="020B0604020202020204" pitchFamily="34" charset="0"/>
                <a:ea typeface="Meiryo" panose="020B0604030504040204" pitchFamily="34" charset="-128"/>
                <a:cs typeface="Arial" panose="020B0604020202020204" pitchFamily="34" charset="0"/>
              </a:rPr>
              <a:t>sinde</a:t>
            </a:r>
          </a:p>
          <a:p>
            <a:pPr marL="530352" lvl="1" indent="0">
              <a:buNone/>
            </a:pPr>
            <a:endParaRPr lang="tr-TR" altLang="ja-JP" dirty="0">
              <a:solidFill>
                <a:schemeClr val="tx1">
                  <a:lumMod val="65000"/>
                  <a:lumOff val="35000"/>
                </a:schemeClr>
              </a:solidFill>
              <a:latin typeface="Arial" panose="020B0604020202020204" pitchFamily="34" charset="0"/>
              <a:ea typeface="Meiryo" panose="020B0604030504040204" pitchFamily="34" charset="-128"/>
              <a:cs typeface="Arial" panose="020B0604020202020204" pitchFamily="34" charset="0"/>
            </a:endParaRPr>
          </a:p>
          <a:p>
            <a:pPr lvl="1"/>
            <a:r>
              <a:rPr lang="tr-TR" altLang="tr-TR" b="1" dirty="0">
                <a:solidFill>
                  <a:schemeClr val="tx1">
                    <a:lumMod val="65000"/>
                    <a:lumOff val="35000"/>
                  </a:schemeClr>
                </a:solidFill>
                <a:latin typeface="Arial" panose="020B0604020202020204" pitchFamily="34" charset="0"/>
                <a:cs typeface="Arial" panose="020B0604020202020204" pitchFamily="34" charset="0"/>
              </a:rPr>
              <a:t>Diyarbakır</a:t>
            </a:r>
            <a:r>
              <a:rPr lang="ja-JP" altLang="tr-TR" b="1" dirty="0">
                <a:solidFill>
                  <a:schemeClr val="tx1">
                    <a:lumMod val="65000"/>
                    <a:lumOff val="35000"/>
                  </a:schemeClr>
                </a:solidFill>
                <a:latin typeface="Arial" panose="020B0604020202020204" pitchFamily="34" charset="0"/>
                <a:ea typeface="Meiryo" panose="020B0604030504040204" pitchFamily="34" charset="-128"/>
                <a:cs typeface="Arial" panose="020B0604020202020204" pitchFamily="34" charset="0"/>
              </a:rPr>
              <a:t>’</a:t>
            </a:r>
            <a:r>
              <a:rPr lang="tr-TR" altLang="ja-JP" b="1" dirty="0">
                <a:solidFill>
                  <a:schemeClr val="tx1">
                    <a:lumMod val="65000"/>
                    <a:lumOff val="35000"/>
                  </a:schemeClr>
                </a:solidFill>
                <a:latin typeface="Arial" panose="020B0604020202020204" pitchFamily="34" charset="0"/>
                <a:ea typeface="Meiryo" panose="020B0604030504040204" pitchFamily="34" charset="-128"/>
                <a:cs typeface="Arial" panose="020B0604020202020204" pitchFamily="34" charset="0"/>
              </a:rPr>
              <a:t>da </a:t>
            </a:r>
            <a:r>
              <a:rPr lang="tr-TR" altLang="ja-JP" dirty="0">
                <a:solidFill>
                  <a:schemeClr val="tx1">
                    <a:lumMod val="65000"/>
                    <a:lumOff val="35000"/>
                  </a:schemeClr>
                </a:solidFill>
                <a:latin typeface="Arial" panose="020B0604020202020204" pitchFamily="34" charset="0"/>
                <a:ea typeface="Meiryo" panose="020B0604030504040204" pitchFamily="34" charset="-128"/>
                <a:cs typeface="Arial" panose="020B0604020202020204" pitchFamily="34" charset="0"/>
              </a:rPr>
              <a:t>yapılan bir çalışmada, </a:t>
            </a:r>
            <a:r>
              <a:rPr lang="tr-TR" altLang="ja-JP" b="1" dirty="0">
                <a:solidFill>
                  <a:schemeClr val="tx1">
                    <a:lumMod val="65000"/>
                    <a:lumOff val="35000"/>
                  </a:schemeClr>
                </a:solidFill>
                <a:latin typeface="Arial" panose="020B0604020202020204" pitchFamily="34" charset="0"/>
                <a:ea typeface="Meiryo" panose="020B0604030504040204" pitchFamily="34" charset="-128"/>
                <a:cs typeface="Arial" panose="020B0604020202020204" pitchFamily="34" charset="0"/>
              </a:rPr>
              <a:t>10524 doğumun %2.79</a:t>
            </a:r>
            <a:r>
              <a:rPr lang="ja-JP" altLang="tr-TR" b="1" dirty="0">
                <a:solidFill>
                  <a:schemeClr val="tx1">
                    <a:lumMod val="65000"/>
                    <a:lumOff val="35000"/>
                  </a:schemeClr>
                </a:solidFill>
                <a:latin typeface="Arial" panose="020B0604020202020204" pitchFamily="34" charset="0"/>
                <a:ea typeface="Meiryo" panose="020B0604030504040204" pitchFamily="34" charset="-128"/>
                <a:cs typeface="Arial" panose="020B0604020202020204" pitchFamily="34" charset="0"/>
              </a:rPr>
              <a:t>’</a:t>
            </a:r>
            <a:r>
              <a:rPr lang="tr-TR" altLang="ja-JP" b="1" dirty="0">
                <a:solidFill>
                  <a:schemeClr val="tx1">
                    <a:lumMod val="65000"/>
                    <a:lumOff val="35000"/>
                  </a:schemeClr>
                </a:solidFill>
                <a:latin typeface="Arial" panose="020B0604020202020204" pitchFamily="34" charset="0"/>
                <a:ea typeface="Meiryo" panose="020B0604030504040204" pitchFamily="34" charset="-128"/>
                <a:cs typeface="Arial" panose="020B0604020202020204" pitchFamily="34" charset="0"/>
              </a:rPr>
              <a:t>unda</a:t>
            </a:r>
            <a:r>
              <a:rPr lang="tr-TR" altLang="ja-JP" dirty="0">
                <a:solidFill>
                  <a:schemeClr val="tx1">
                    <a:lumMod val="65000"/>
                    <a:lumOff val="35000"/>
                  </a:schemeClr>
                </a:solidFill>
                <a:latin typeface="Arial" panose="020B0604020202020204" pitchFamily="34" charset="0"/>
                <a:ea typeface="Meiryo" panose="020B0604030504040204" pitchFamily="34" charset="-128"/>
                <a:cs typeface="Arial" panose="020B0604020202020204" pitchFamily="34" charset="0"/>
              </a:rPr>
              <a:t> </a:t>
            </a:r>
          </a:p>
          <a:p>
            <a:pPr lvl="1"/>
            <a:r>
              <a:rPr lang="tr-TR" altLang="tr-TR" b="1" dirty="0">
                <a:solidFill>
                  <a:schemeClr val="tx1">
                    <a:lumMod val="65000"/>
                    <a:lumOff val="35000"/>
                  </a:schemeClr>
                </a:solidFill>
                <a:latin typeface="Arial" panose="020B0604020202020204" pitchFamily="34" charset="0"/>
                <a:cs typeface="Arial" panose="020B0604020202020204" pitchFamily="34" charset="0"/>
              </a:rPr>
              <a:t>Ankara</a:t>
            </a:r>
            <a:r>
              <a:rPr lang="ja-JP" altLang="tr-TR" b="1" dirty="0">
                <a:solidFill>
                  <a:schemeClr val="tx1">
                    <a:lumMod val="65000"/>
                    <a:lumOff val="35000"/>
                  </a:schemeClr>
                </a:solidFill>
                <a:latin typeface="Arial" panose="020B0604020202020204" pitchFamily="34" charset="0"/>
                <a:ea typeface="Meiryo" panose="020B0604030504040204" pitchFamily="34" charset="-128"/>
                <a:cs typeface="Arial" panose="020B0604020202020204" pitchFamily="34" charset="0"/>
              </a:rPr>
              <a:t>’</a:t>
            </a:r>
            <a:r>
              <a:rPr lang="tr-TR" altLang="ja-JP" b="1" dirty="0">
                <a:solidFill>
                  <a:schemeClr val="tx1">
                    <a:lumMod val="65000"/>
                    <a:lumOff val="35000"/>
                  </a:schemeClr>
                </a:solidFill>
                <a:latin typeface="Arial" panose="020B0604020202020204" pitchFamily="34" charset="0"/>
                <a:ea typeface="Meiryo" panose="020B0604030504040204" pitchFamily="34" charset="-128"/>
                <a:cs typeface="Arial" panose="020B0604020202020204" pitchFamily="34" charset="0"/>
              </a:rPr>
              <a:t>da</a:t>
            </a:r>
            <a:r>
              <a:rPr lang="tr-TR" altLang="ja-JP" dirty="0">
                <a:solidFill>
                  <a:schemeClr val="tx1">
                    <a:lumMod val="65000"/>
                    <a:lumOff val="35000"/>
                  </a:schemeClr>
                </a:solidFill>
                <a:latin typeface="Arial" panose="020B0604020202020204" pitchFamily="34" charset="0"/>
                <a:ea typeface="Meiryo" panose="020B0604030504040204" pitchFamily="34" charset="-128"/>
                <a:cs typeface="Arial" panose="020B0604020202020204" pitchFamily="34" charset="0"/>
              </a:rPr>
              <a:t> yapılan bir çalışmada, </a:t>
            </a:r>
            <a:r>
              <a:rPr lang="tr-TR" altLang="ja-JP" b="1" dirty="0">
                <a:solidFill>
                  <a:schemeClr val="tx1">
                    <a:lumMod val="65000"/>
                    <a:lumOff val="35000"/>
                  </a:schemeClr>
                </a:solidFill>
                <a:latin typeface="Arial" panose="020B0604020202020204" pitchFamily="34" charset="0"/>
                <a:ea typeface="Meiryo" panose="020B0604030504040204" pitchFamily="34" charset="-128"/>
                <a:cs typeface="Arial" panose="020B0604020202020204" pitchFamily="34" charset="0"/>
              </a:rPr>
              <a:t>17259 doğumun %1.18</a:t>
            </a:r>
            <a:r>
              <a:rPr lang="ja-JP" altLang="tr-TR" b="1" dirty="0">
                <a:solidFill>
                  <a:schemeClr val="tx1">
                    <a:lumMod val="65000"/>
                    <a:lumOff val="35000"/>
                  </a:schemeClr>
                </a:solidFill>
                <a:latin typeface="Arial" panose="020B0604020202020204" pitchFamily="34" charset="0"/>
                <a:ea typeface="Meiryo" panose="020B0604030504040204" pitchFamily="34" charset="-128"/>
                <a:cs typeface="Arial" panose="020B0604020202020204" pitchFamily="34" charset="0"/>
              </a:rPr>
              <a:t>’</a:t>
            </a:r>
            <a:r>
              <a:rPr lang="tr-TR" altLang="ja-JP" b="1" dirty="0">
                <a:solidFill>
                  <a:schemeClr val="tx1">
                    <a:lumMod val="65000"/>
                    <a:lumOff val="35000"/>
                  </a:schemeClr>
                </a:solidFill>
                <a:latin typeface="Arial" panose="020B0604020202020204" pitchFamily="34" charset="0"/>
                <a:ea typeface="Meiryo" panose="020B0604030504040204" pitchFamily="34" charset="-128"/>
                <a:cs typeface="Arial" panose="020B0604020202020204" pitchFamily="34" charset="0"/>
              </a:rPr>
              <a:t>inde</a:t>
            </a:r>
          </a:p>
          <a:p>
            <a:pPr lvl="1"/>
            <a:r>
              <a:rPr lang="tr-TR" altLang="tr-TR" b="1" dirty="0">
                <a:solidFill>
                  <a:schemeClr val="tx1">
                    <a:lumMod val="65000"/>
                    <a:lumOff val="35000"/>
                  </a:schemeClr>
                </a:solidFill>
                <a:latin typeface="Arial" panose="020B0604020202020204" pitchFamily="34" charset="0"/>
                <a:cs typeface="Arial" panose="020B0604020202020204" pitchFamily="34" charset="0"/>
              </a:rPr>
              <a:t>Van</a:t>
            </a:r>
            <a:r>
              <a:rPr lang="ja-JP" altLang="tr-TR" b="1" dirty="0">
                <a:solidFill>
                  <a:schemeClr val="tx1">
                    <a:lumMod val="65000"/>
                    <a:lumOff val="35000"/>
                  </a:schemeClr>
                </a:solidFill>
                <a:latin typeface="Arial" panose="020B0604020202020204" pitchFamily="34" charset="0"/>
                <a:ea typeface="Meiryo" panose="020B0604030504040204" pitchFamily="34" charset="-128"/>
                <a:cs typeface="Arial" panose="020B0604020202020204" pitchFamily="34" charset="0"/>
              </a:rPr>
              <a:t>’</a:t>
            </a:r>
            <a:r>
              <a:rPr lang="tr-TR" altLang="ja-JP" b="1" dirty="0">
                <a:solidFill>
                  <a:schemeClr val="tx1">
                    <a:lumMod val="65000"/>
                    <a:lumOff val="35000"/>
                  </a:schemeClr>
                </a:solidFill>
                <a:latin typeface="Arial" panose="020B0604020202020204" pitchFamily="34" charset="0"/>
                <a:ea typeface="Meiryo" panose="020B0604030504040204" pitchFamily="34" charset="-128"/>
                <a:cs typeface="Arial" panose="020B0604020202020204" pitchFamily="34" charset="0"/>
              </a:rPr>
              <a:t>da</a:t>
            </a:r>
            <a:r>
              <a:rPr lang="tr-TR" altLang="ja-JP" dirty="0">
                <a:solidFill>
                  <a:schemeClr val="tx1">
                    <a:lumMod val="65000"/>
                    <a:lumOff val="35000"/>
                  </a:schemeClr>
                </a:solidFill>
                <a:latin typeface="Arial" panose="020B0604020202020204" pitchFamily="34" charset="0"/>
                <a:ea typeface="Meiryo" panose="020B0604030504040204" pitchFamily="34" charset="-128"/>
                <a:cs typeface="Arial" panose="020B0604020202020204" pitchFamily="34" charset="0"/>
              </a:rPr>
              <a:t> yapılan bir çalışmada, </a:t>
            </a:r>
            <a:r>
              <a:rPr lang="tr-TR" altLang="ja-JP" b="1" dirty="0">
                <a:solidFill>
                  <a:schemeClr val="tx1">
                    <a:lumMod val="65000"/>
                    <a:lumOff val="35000"/>
                  </a:schemeClr>
                </a:solidFill>
                <a:latin typeface="Arial" panose="020B0604020202020204" pitchFamily="34" charset="0"/>
                <a:ea typeface="Meiryo" panose="020B0604030504040204" pitchFamily="34" charset="-128"/>
                <a:cs typeface="Arial" panose="020B0604020202020204" pitchFamily="34" charset="0"/>
              </a:rPr>
              <a:t>7788 doğumun %1.12</a:t>
            </a:r>
            <a:r>
              <a:rPr lang="ja-JP" altLang="tr-TR" b="1" dirty="0">
                <a:solidFill>
                  <a:schemeClr val="tx1">
                    <a:lumMod val="65000"/>
                    <a:lumOff val="35000"/>
                  </a:schemeClr>
                </a:solidFill>
                <a:latin typeface="Arial" panose="020B0604020202020204" pitchFamily="34" charset="0"/>
                <a:ea typeface="Meiryo" panose="020B0604030504040204" pitchFamily="34" charset="-128"/>
                <a:cs typeface="Arial" panose="020B0604020202020204" pitchFamily="34" charset="0"/>
              </a:rPr>
              <a:t>’</a:t>
            </a:r>
            <a:r>
              <a:rPr lang="tr-TR" altLang="ja-JP" b="1" dirty="0">
                <a:solidFill>
                  <a:schemeClr val="tx1">
                    <a:lumMod val="65000"/>
                    <a:lumOff val="35000"/>
                  </a:schemeClr>
                </a:solidFill>
                <a:latin typeface="Arial" panose="020B0604020202020204" pitchFamily="34" charset="0"/>
                <a:ea typeface="Meiryo" panose="020B0604030504040204" pitchFamily="34" charset="-128"/>
                <a:cs typeface="Arial" panose="020B0604020202020204" pitchFamily="34" charset="0"/>
              </a:rPr>
              <a:t>sinde </a:t>
            </a:r>
          </a:p>
          <a:p>
            <a:pPr lvl="1">
              <a:buNone/>
            </a:pPr>
            <a:r>
              <a:rPr lang="tr-TR" altLang="tr-TR" dirty="0">
                <a:solidFill>
                  <a:schemeClr val="tx1">
                    <a:lumMod val="65000"/>
                    <a:lumOff val="35000"/>
                  </a:schemeClr>
                </a:solidFill>
                <a:latin typeface="Arial" panose="020B0604020202020204" pitchFamily="34" charset="0"/>
                <a:cs typeface="Arial" panose="020B0604020202020204" pitchFamily="34" charset="0"/>
              </a:rPr>
              <a:t>doğuştan anomali bulunduğu saptanmıştır.</a:t>
            </a:r>
          </a:p>
          <a:p>
            <a:endParaRPr lang="tr-TR" dirty="0"/>
          </a:p>
        </p:txBody>
      </p:sp>
    </p:spTree>
    <p:extLst>
      <p:ext uri="{BB962C8B-B14F-4D97-AF65-F5344CB8AC3E}">
        <p14:creationId xmlns:p14="http://schemas.microsoft.com/office/powerpoint/2010/main" val="96931362"/>
      </p:ext>
    </p:extLst>
  </p:cSld>
  <p:clrMapOvr>
    <a:masterClrMapping/>
  </p:clrMapOvr>
  <p:transition spd="slow">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E6F67778-0FC2-403D-9BBB-4366A247B40F}"/>
              </a:ext>
            </a:extLst>
          </p:cNvPr>
          <p:cNvSpPr>
            <a:spLocks noGrp="1"/>
          </p:cNvSpPr>
          <p:nvPr>
            <p:ph sz="quarter" idx="10"/>
          </p:nvPr>
        </p:nvSpPr>
        <p:spPr/>
        <p:txBody>
          <a:bodyPr>
            <a:normAutofit/>
          </a:bodyPr>
          <a:lstStyle/>
          <a:p>
            <a:r>
              <a:rPr lang="tr-TR" altLang="tr-TR" b="1" dirty="0">
                <a:solidFill>
                  <a:schemeClr val="tx1">
                    <a:lumMod val="65000"/>
                    <a:lumOff val="35000"/>
                  </a:schemeClr>
                </a:solidFill>
                <a:latin typeface="Arial" panose="020B0604020202020204" pitchFamily="34" charset="0"/>
                <a:cs typeface="Arial" panose="020B0604020202020204" pitchFamily="34" charset="0"/>
              </a:rPr>
              <a:t>Doğuştan anomali ile doğan bebeklerin yanı sıra bir diğer grupta </a:t>
            </a:r>
            <a:r>
              <a:rPr lang="tr-TR" altLang="tr-TR" dirty="0">
                <a:solidFill>
                  <a:schemeClr val="tx1">
                    <a:lumMod val="65000"/>
                    <a:lumOff val="35000"/>
                  </a:schemeClr>
                </a:solidFill>
                <a:latin typeface="Arial" panose="020B0604020202020204" pitchFamily="34" charset="0"/>
                <a:cs typeface="Arial" panose="020B0604020202020204" pitchFamily="34" charset="0"/>
              </a:rPr>
              <a:t>yer alan bebekler/çocuklarda farklı nedenlerle gelişimlerinde ciddi sınırlılıklar yaşayabilmektedir.</a:t>
            </a:r>
          </a:p>
          <a:p>
            <a:r>
              <a:rPr lang="tr-TR" altLang="tr-TR" dirty="0">
                <a:solidFill>
                  <a:schemeClr val="tx1">
                    <a:lumMod val="65000"/>
                    <a:lumOff val="35000"/>
                  </a:schemeClr>
                </a:solidFill>
                <a:latin typeface="Arial" panose="020B0604020202020204" pitchFamily="34" charset="0"/>
                <a:cs typeface="Arial" panose="020B0604020202020204" pitchFamily="34" charset="0"/>
              </a:rPr>
              <a:t>Bu çocuklar </a:t>
            </a:r>
            <a:r>
              <a:rPr lang="tr-TR" altLang="tr-TR" b="1" dirty="0">
                <a:solidFill>
                  <a:schemeClr val="tx1">
                    <a:lumMod val="65000"/>
                    <a:lumOff val="35000"/>
                  </a:schemeClr>
                </a:solidFill>
                <a:latin typeface="Arial" panose="020B0604020202020204" pitchFamily="34" charset="0"/>
                <a:cs typeface="Arial" panose="020B0604020202020204" pitchFamily="34" charset="0"/>
              </a:rPr>
              <a:t>gereksinim duydukları bakımı ve uyarımı almadıkları </a:t>
            </a:r>
            <a:r>
              <a:rPr lang="tr-TR" altLang="tr-TR" b="1" i="1" dirty="0">
                <a:solidFill>
                  <a:schemeClr val="tx1">
                    <a:lumMod val="65000"/>
                    <a:lumOff val="35000"/>
                  </a:schemeClr>
                </a:solidFill>
                <a:latin typeface="Arial" panose="020B0604020202020204" pitchFamily="34" charset="0"/>
                <a:cs typeface="Arial" panose="020B0604020202020204" pitchFamily="34" charset="0"/>
              </a:rPr>
              <a:t>yoksul ev ortamlarında</a:t>
            </a:r>
            <a:r>
              <a:rPr lang="tr-TR" altLang="tr-TR" i="1" dirty="0">
                <a:solidFill>
                  <a:schemeClr val="tx1">
                    <a:lumMod val="65000"/>
                    <a:lumOff val="35000"/>
                  </a:schemeClr>
                </a:solidFill>
                <a:latin typeface="Arial" panose="020B0604020202020204" pitchFamily="34" charset="0"/>
                <a:cs typeface="Arial" panose="020B0604020202020204" pitchFamily="34" charset="0"/>
              </a:rPr>
              <a:t> </a:t>
            </a:r>
            <a:r>
              <a:rPr lang="tr-TR" altLang="tr-TR" dirty="0">
                <a:solidFill>
                  <a:schemeClr val="tx1">
                    <a:lumMod val="65000"/>
                    <a:lumOff val="35000"/>
                  </a:schemeClr>
                </a:solidFill>
                <a:latin typeface="Arial" panose="020B0604020202020204" pitchFamily="34" charset="0"/>
                <a:cs typeface="Arial" panose="020B0604020202020204" pitchFamily="34" charset="0"/>
              </a:rPr>
              <a:t>büyüyor ve </a:t>
            </a:r>
            <a:r>
              <a:rPr lang="tr-TR" altLang="tr-TR" b="1" dirty="0">
                <a:solidFill>
                  <a:schemeClr val="tx1">
                    <a:lumMod val="65000"/>
                    <a:lumOff val="35000"/>
                  </a:schemeClr>
                </a:solidFill>
                <a:latin typeface="Arial" panose="020B0604020202020204" pitchFamily="34" charset="0"/>
                <a:cs typeface="Arial" panose="020B0604020202020204" pitchFamily="34" charset="0"/>
              </a:rPr>
              <a:t>gelişimleri risk altında</a:t>
            </a:r>
            <a:r>
              <a:rPr lang="tr-TR" altLang="tr-TR" dirty="0">
                <a:solidFill>
                  <a:schemeClr val="tx1">
                    <a:lumMod val="65000"/>
                    <a:lumOff val="35000"/>
                  </a:schemeClr>
                </a:solidFill>
                <a:latin typeface="Arial" panose="020B0604020202020204" pitchFamily="34" charset="0"/>
                <a:cs typeface="Arial" panose="020B0604020202020204" pitchFamily="34" charset="0"/>
              </a:rPr>
              <a:t> kalıyor;</a:t>
            </a:r>
          </a:p>
          <a:p>
            <a:pPr lvl="1"/>
            <a:r>
              <a:rPr lang="tr-TR" altLang="tr-TR" b="1" dirty="0">
                <a:solidFill>
                  <a:schemeClr val="tx1">
                    <a:lumMod val="65000"/>
                    <a:lumOff val="35000"/>
                  </a:schemeClr>
                </a:solidFill>
                <a:latin typeface="Arial" panose="020B0604020202020204" pitchFamily="34" charset="0"/>
                <a:cs typeface="Arial" panose="020B0604020202020204" pitchFamily="34" charset="0"/>
              </a:rPr>
              <a:t>hastalıklar</a:t>
            </a:r>
          </a:p>
          <a:p>
            <a:pPr lvl="1"/>
            <a:r>
              <a:rPr lang="tr-TR" altLang="tr-TR" b="1" dirty="0">
                <a:solidFill>
                  <a:schemeClr val="tx1">
                    <a:lumMod val="65000"/>
                    <a:lumOff val="35000"/>
                  </a:schemeClr>
                </a:solidFill>
                <a:latin typeface="Arial" panose="020B0604020202020204" pitchFamily="34" charset="0"/>
                <a:cs typeface="Arial" panose="020B0604020202020204" pitchFamily="34" charset="0"/>
              </a:rPr>
              <a:t>yetersiz sağlık ve beslenme</a:t>
            </a:r>
          </a:p>
          <a:p>
            <a:pPr lvl="1"/>
            <a:r>
              <a:rPr lang="tr-TR" altLang="tr-TR" b="1" dirty="0">
                <a:solidFill>
                  <a:schemeClr val="tx1">
                    <a:lumMod val="65000"/>
                    <a:lumOff val="35000"/>
                  </a:schemeClr>
                </a:solidFill>
                <a:latin typeface="Arial" panose="020B0604020202020204" pitchFamily="34" charset="0"/>
                <a:cs typeface="Arial" panose="020B0604020202020204" pitchFamily="34" charset="0"/>
              </a:rPr>
              <a:t>motivasyon eksikliği</a:t>
            </a:r>
          </a:p>
          <a:p>
            <a:pPr lvl="1"/>
            <a:r>
              <a:rPr lang="tr-TR" altLang="tr-TR" b="1" dirty="0">
                <a:solidFill>
                  <a:schemeClr val="tx1">
                    <a:lumMod val="65000"/>
                    <a:lumOff val="35000"/>
                  </a:schemeClr>
                </a:solidFill>
                <a:latin typeface="Arial" panose="020B0604020202020204" pitchFamily="34" charset="0"/>
                <a:cs typeface="Arial" panose="020B0604020202020204" pitchFamily="34" charset="0"/>
              </a:rPr>
              <a:t>zayıf öğrenme alışkanlıkları</a:t>
            </a:r>
          </a:p>
          <a:p>
            <a:pPr lvl="1"/>
            <a:r>
              <a:rPr lang="tr-TR" altLang="tr-TR" b="1" dirty="0">
                <a:solidFill>
                  <a:schemeClr val="tx1">
                    <a:lumMod val="65000"/>
                    <a:lumOff val="35000"/>
                  </a:schemeClr>
                </a:solidFill>
                <a:latin typeface="Arial" panose="020B0604020202020204" pitchFamily="34" charset="0"/>
                <a:cs typeface="Arial" panose="020B0604020202020204" pitchFamily="34" charset="0"/>
              </a:rPr>
              <a:t>kazalar</a:t>
            </a:r>
          </a:p>
          <a:p>
            <a:pPr lvl="1"/>
            <a:r>
              <a:rPr lang="tr-TR" altLang="tr-TR" b="1" dirty="0">
                <a:solidFill>
                  <a:schemeClr val="tx1">
                    <a:lumMod val="65000"/>
                    <a:lumOff val="35000"/>
                  </a:schemeClr>
                </a:solidFill>
                <a:latin typeface="Arial" panose="020B0604020202020204" pitchFamily="34" charset="0"/>
                <a:cs typeface="Arial" panose="020B0604020202020204" pitchFamily="34" charset="0"/>
              </a:rPr>
              <a:t>ihmal ve istismar , vb.</a:t>
            </a:r>
            <a:r>
              <a:rPr lang="tr-TR" altLang="tr-TR" dirty="0">
                <a:solidFill>
                  <a:schemeClr val="tx1">
                    <a:lumMod val="65000"/>
                    <a:lumOff val="35000"/>
                  </a:schemeClr>
                </a:solidFill>
              </a:rPr>
              <a:t> </a:t>
            </a:r>
            <a:endParaRPr lang="tr-TR" altLang="tr-TR" dirty="0">
              <a:solidFill>
                <a:schemeClr val="tx1">
                  <a:lumMod val="65000"/>
                  <a:lumOff val="35000"/>
                </a:schemeClr>
              </a:solidFill>
              <a:latin typeface="Arial" panose="020B0604020202020204" pitchFamily="34" charset="0"/>
              <a:cs typeface="Arial" panose="020B0604020202020204" pitchFamily="34" charset="0"/>
            </a:endParaRPr>
          </a:p>
          <a:p>
            <a:endParaRPr lang="tr-TR" sz="1900" dirty="0"/>
          </a:p>
        </p:txBody>
      </p:sp>
    </p:spTree>
    <p:extLst>
      <p:ext uri="{BB962C8B-B14F-4D97-AF65-F5344CB8AC3E}">
        <p14:creationId xmlns:p14="http://schemas.microsoft.com/office/powerpoint/2010/main" val="1996295781"/>
      </p:ext>
    </p:extLst>
  </p:cSld>
  <p:clrMapOvr>
    <a:masterClrMapping/>
  </p:clrMapOvr>
  <p:transition spd="slow">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F339A707-4AF7-44AB-B046-51DBF608801D}"/>
              </a:ext>
            </a:extLst>
          </p:cNvPr>
          <p:cNvSpPr>
            <a:spLocks noGrp="1"/>
          </p:cNvSpPr>
          <p:nvPr>
            <p:ph sz="quarter" idx="10"/>
          </p:nvPr>
        </p:nvSpPr>
        <p:spPr/>
        <p:txBody>
          <a:bodyPr/>
          <a:lstStyle/>
          <a:p>
            <a:pPr>
              <a:buFont typeface="Wingdings" panose="05000000000000000000" pitchFamily="2" charset="2"/>
              <a:buChar char="§"/>
            </a:pPr>
            <a:r>
              <a:rPr lang="tr-TR" altLang="tr-TR" dirty="0">
                <a:solidFill>
                  <a:schemeClr val="tx1">
                    <a:lumMod val="65000"/>
                    <a:lumOff val="35000"/>
                  </a:schemeClr>
                </a:solidFill>
              </a:rPr>
              <a:t>Dünya Bankası Raporu</a:t>
            </a:r>
            <a:r>
              <a:rPr lang="ja-JP" altLang="tr-TR" dirty="0">
                <a:solidFill>
                  <a:schemeClr val="tx1">
                    <a:lumMod val="65000"/>
                    <a:lumOff val="35000"/>
                  </a:schemeClr>
                </a:solidFill>
                <a:ea typeface="Meiryo" panose="020B0604030504040204" pitchFamily="34" charset="-128"/>
                <a:cs typeface="Meiryo" panose="020B0604030504040204" pitchFamily="34" charset="-128"/>
              </a:rPr>
              <a:t>’</a:t>
            </a:r>
            <a:r>
              <a:rPr lang="tr-TR" altLang="ja-JP" dirty="0" err="1">
                <a:solidFill>
                  <a:schemeClr val="tx1">
                    <a:lumMod val="65000"/>
                    <a:lumOff val="35000"/>
                  </a:schemeClr>
                </a:solidFill>
                <a:ea typeface="Meiryo" panose="020B0604030504040204" pitchFamily="34" charset="-128"/>
                <a:cs typeface="Meiryo" panose="020B0604030504040204" pitchFamily="34" charset="-128"/>
              </a:rPr>
              <a:t>na</a:t>
            </a:r>
            <a:r>
              <a:rPr lang="tr-TR" altLang="ja-JP" dirty="0">
                <a:solidFill>
                  <a:schemeClr val="tx1">
                    <a:lumMod val="65000"/>
                    <a:lumOff val="35000"/>
                  </a:schemeClr>
                </a:solidFill>
                <a:ea typeface="Meiryo" panose="020B0604030504040204" pitchFamily="34" charset="-128"/>
                <a:cs typeface="Meiryo" panose="020B0604030504040204" pitchFamily="34" charset="-128"/>
              </a:rPr>
              <a:t> (2010) göre, </a:t>
            </a:r>
            <a:r>
              <a:rPr lang="tr-TR" altLang="ja-JP" b="1" dirty="0">
                <a:solidFill>
                  <a:schemeClr val="tx1">
                    <a:lumMod val="65000"/>
                    <a:lumOff val="35000"/>
                  </a:schemeClr>
                </a:solidFill>
                <a:ea typeface="Meiryo" panose="020B0604030504040204" pitchFamily="34" charset="-128"/>
                <a:cs typeface="Meiryo" panose="020B0604030504040204" pitchFamily="34" charset="-128"/>
              </a:rPr>
              <a:t>Türkiye</a:t>
            </a:r>
            <a:r>
              <a:rPr lang="ja-JP" altLang="tr-TR" b="1" dirty="0">
                <a:solidFill>
                  <a:schemeClr val="tx1">
                    <a:lumMod val="65000"/>
                    <a:lumOff val="35000"/>
                  </a:schemeClr>
                </a:solidFill>
                <a:ea typeface="Meiryo" panose="020B0604030504040204" pitchFamily="34" charset="-128"/>
                <a:cs typeface="Meiryo" panose="020B0604030504040204" pitchFamily="34" charset="-128"/>
              </a:rPr>
              <a:t>’</a:t>
            </a:r>
            <a:r>
              <a:rPr lang="tr-TR" altLang="ja-JP" b="1" dirty="0">
                <a:solidFill>
                  <a:schemeClr val="tx1">
                    <a:lumMod val="65000"/>
                    <a:lumOff val="35000"/>
                  </a:schemeClr>
                </a:solidFill>
                <a:ea typeface="Meiryo" panose="020B0604030504040204" pitchFamily="34" charset="-128"/>
                <a:cs typeface="Meiryo" panose="020B0604030504040204" pitchFamily="34" charset="-128"/>
              </a:rPr>
              <a:t>de</a:t>
            </a:r>
            <a:r>
              <a:rPr lang="tr-TR" altLang="ja-JP" dirty="0">
                <a:solidFill>
                  <a:schemeClr val="tx1">
                    <a:lumMod val="65000"/>
                    <a:lumOff val="35000"/>
                  </a:schemeClr>
                </a:solidFill>
                <a:ea typeface="Meiryo" panose="020B0604030504040204" pitchFamily="34" charset="-128"/>
                <a:cs typeface="Meiryo" panose="020B0604030504040204" pitchFamily="34" charset="-128"/>
              </a:rPr>
              <a:t> </a:t>
            </a:r>
            <a:r>
              <a:rPr lang="tr-TR" altLang="ja-JP" b="1" dirty="0">
                <a:solidFill>
                  <a:schemeClr val="tx1">
                    <a:lumMod val="65000"/>
                    <a:lumOff val="35000"/>
                  </a:schemeClr>
                </a:solidFill>
                <a:ea typeface="Meiryo" panose="020B0604030504040204" pitchFamily="34" charset="-128"/>
                <a:cs typeface="Meiryo" panose="020B0604030504040204" pitchFamily="34" charset="-128"/>
              </a:rPr>
              <a:t>çocuk yoksulluğu diğer tüm yaş gruplarından daha yüksek; hem küçük (0-5 yaş) hem de ileri yaş grubu (6-14 yaş) çocukların yaklaşık dörtte biri yoksulluk oranına </a:t>
            </a:r>
            <a:r>
              <a:rPr lang="tr-TR" altLang="ja-JP" dirty="0">
                <a:solidFill>
                  <a:schemeClr val="tx1">
                    <a:lumMod val="65000"/>
                    <a:lumOff val="35000"/>
                  </a:schemeClr>
                </a:solidFill>
                <a:ea typeface="Meiryo" panose="020B0604030504040204" pitchFamily="34" charset="-128"/>
                <a:cs typeface="Meiryo" panose="020B0604030504040204" pitchFamily="34" charset="-128"/>
              </a:rPr>
              <a:t>sahiptir.</a:t>
            </a:r>
            <a:endParaRPr lang="tr-TR" altLang="tr-TR" dirty="0">
              <a:solidFill>
                <a:schemeClr val="tx1">
                  <a:lumMod val="65000"/>
                  <a:lumOff val="35000"/>
                </a:schemeClr>
              </a:solidFill>
              <a:latin typeface="Arial" panose="020B0604020202020204" pitchFamily="34" charset="0"/>
              <a:cs typeface="Arial" panose="020B0604020202020204" pitchFamily="34" charset="0"/>
            </a:endParaRPr>
          </a:p>
          <a:p>
            <a:pPr>
              <a:buFont typeface="Wingdings" panose="05000000000000000000" pitchFamily="2" charset="2"/>
              <a:buChar char="§"/>
            </a:pPr>
            <a:r>
              <a:rPr lang="tr-TR" altLang="tr-TR" dirty="0">
                <a:solidFill>
                  <a:schemeClr val="tx1">
                    <a:lumMod val="65000"/>
                    <a:lumOff val="35000"/>
                  </a:schemeClr>
                </a:solidFill>
                <a:latin typeface="Arial" panose="020B0604020202020204" pitchFamily="34" charset="0"/>
                <a:cs typeface="Arial" panose="020B0604020202020204" pitchFamily="34" charset="0"/>
              </a:rPr>
              <a:t>Bu nedenlerle bazı bebekler/çocuklar </a:t>
            </a:r>
            <a:r>
              <a:rPr lang="tr-TR" altLang="tr-TR" b="1" i="1" dirty="0">
                <a:solidFill>
                  <a:schemeClr val="tx1">
                    <a:lumMod val="65000"/>
                    <a:lumOff val="35000"/>
                  </a:schemeClr>
                </a:solidFill>
                <a:latin typeface="Arial" panose="020B0604020202020204" pitchFamily="34" charset="0"/>
                <a:cs typeface="Arial" panose="020B0604020202020204" pitchFamily="34" charset="0"/>
              </a:rPr>
              <a:t>gelişim geriliği riski </a:t>
            </a:r>
            <a:r>
              <a:rPr lang="tr-TR" altLang="tr-TR" dirty="0">
                <a:solidFill>
                  <a:schemeClr val="tx1">
                    <a:lumMod val="65000"/>
                    <a:lumOff val="35000"/>
                  </a:schemeClr>
                </a:solidFill>
                <a:latin typeface="Arial" panose="020B0604020202020204" pitchFamily="34" charset="0"/>
                <a:cs typeface="Arial" panose="020B0604020202020204" pitchFamily="34" charset="0"/>
              </a:rPr>
              <a:t>altındadır. </a:t>
            </a:r>
          </a:p>
          <a:p>
            <a:pPr>
              <a:buFont typeface="Wingdings" panose="05000000000000000000" pitchFamily="2" charset="2"/>
              <a:buChar char="§"/>
            </a:pPr>
            <a:r>
              <a:rPr lang="tr-TR" altLang="tr-TR" dirty="0">
                <a:solidFill>
                  <a:schemeClr val="tx1">
                    <a:lumMod val="65000"/>
                    <a:lumOff val="35000"/>
                  </a:schemeClr>
                </a:solidFill>
                <a:latin typeface="Arial" panose="020B0604020202020204" pitchFamily="34" charset="0"/>
                <a:cs typeface="Arial" panose="020B0604020202020204" pitchFamily="34" charset="0"/>
              </a:rPr>
              <a:t>Bu kavram, </a:t>
            </a:r>
            <a:r>
              <a:rPr lang="tr-TR" altLang="tr-TR" b="1" dirty="0">
                <a:solidFill>
                  <a:schemeClr val="tx1">
                    <a:lumMod val="65000"/>
                    <a:lumOff val="35000"/>
                  </a:schemeClr>
                </a:solidFill>
                <a:latin typeface="Arial" panose="020B0604020202020204" pitchFamily="34" charset="0"/>
                <a:cs typeface="Arial" panose="020B0604020202020204" pitchFamily="34" charset="0"/>
              </a:rPr>
              <a:t>bebekte/çocukta gelişim problemlerinin ortaya çıkması için bir neden bulunduğu anlamına </a:t>
            </a:r>
            <a:r>
              <a:rPr lang="tr-TR" altLang="tr-TR" dirty="0">
                <a:solidFill>
                  <a:schemeClr val="tx1">
                    <a:lumMod val="65000"/>
                    <a:lumOff val="35000"/>
                  </a:schemeClr>
                </a:solidFill>
                <a:latin typeface="Arial" panose="020B0604020202020204" pitchFamily="34" charset="0"/>
                <a:cs typeface="Arial" panose="020B0604020202020204" pitchFamily="34" charset="0"/>
              </a:rPr>
              <a:t>gelmektedir. </a:t>
            </a:r>
          </a:p>
          <a:p>
            <a:pPr>
              <a:buFont typeface="Wingdings" panose="05000000000000000000" pitchFamily="2" charset="2"/>
              <a:buChar char="§"/>
            </a:pPr>
            <a:r>
              <a:rPr lang="tr-TR" altLang="tr-TR" dirty="0">
                <a:solidFill>
                  <a:schemeClr val="tx1">
                    <a:lumMod val="65000"/>
                    <a:lumOff val="35000"/>
                  </a:schemeClr>
                </a:solidFill>
                <a:latin typeface="Arial" panose="020B0604020202020204" pitchFamily="34" charset="0"/>
                <a:cs typeface="Arial" panose="020B0604020202020204" pitchFamily="34" charset="0"/>
              </a:rPr>
              <a:t>Ancak </a:t>
            </a:r>
            <a:r>
              <a:rPr lang="tr-TR" altLang="tr-TR" b="1" dirty="0">
                <a:solidFill>
                  <a:schemeClr val="tx1">
                    <a:lumMod val="65000"/>
                    <a:lumOff val="35000"/>
                  </a:schemeClr>
                </a:solidFill>
                <a:latin typeface="Arial" panose="020B0604020202020204" pitchFamily="34" charset="0"/>
                <a:cs typeface="Arial" panose="020B0604020202020204" pitchFamily="34" charset="0"/>
              </a:rPr>
              <a:t>gelişim geriliği riski bulunan pek çok bebeğin/çocuğun, sağlıklı bir gelişim potansiyeline sahip olduğu </a:t>
            </a:r>
            <a:r>
              <a:rPr lang="tr-TR" altLang="tr-TR" dirty="0">
                <a:solidFill>
                  <a:schemeClr val="tx1">
                    <a:lumMod val="65000"/>
                    <a:lumOff val="35000"/>
                  </a:schemeClr>
                </a:solidFill>
                <a:latin typeface="Arial" panose="020B0604020202020204" pitchFamily="34" charset="0"/>
                <a:cs typeface="Arial" panose="020B0604020202020204" pitchFamily="34" charset="0"/>
              </a:rPr>
              <a:t>da vurgulanmalıdır.</a:t>
            </a:r>
          </a:p>
          <a:p>
            <a:pPr>
              <a:buFont typeface="Wingdings" panose="05000000000000000000" pitchFamily="2" charset="2"/>
              <a:buChar char="§"/>
            </a:pPr>
            <a:r>
              <a:rPr lang="tr-TR" altLang="tr-TR" b="1" dirty="0">
                <a:solidFill>
                  <a:schemeClr val="tx1">
                    <a:lumMod val="65000"/>
                    <a:lumOff val="35000"/>
                  </a:schemeClr>
                </a:solidFill>
                <a:latin typeface="Arial" panose="020B0604020202020204" pitchFamily="34" charset="0"/>
                <a:cs typeface="Arial" panose="020B0604020202020204" pitchFamily="34" charset="0"/>
              </a:rPr>
              <a:t>Gelişim geriliği riski yaratan faktörler sıklıkla bir arada ortaya çıkmasına karşın,  </a:t>
            </a:r>
            <a:r>
              <a:rPr lang="tr-TR" altLang="tr-TR" b="1" i="1" dirty="0">
                <a:solidFill>
                  <a:schemeClr val="tx1">
                    <a:lumMod val="65000"/>
                    <a:lumOff val="35000"/>
                  </a:schemeClr>
                </a:solidFill>
                <a:latin typeface="Arial" panose="020B0604020202020204" pitchFamily="34" charset="0"/>
                <a:cs typeface="Arial" panose="020B0604020202020204" pitchFamily="34" charset="0"/>
              </a:rPr>
              <a:t>biyolojik/organik faktörler</a:t>
            </a:r>
            <a:r>
              <a:rPr lang="tr-TR" altLang="tr-TR" b="1" dirty="0">
                <a:solidFill>
                  <a:schemeClr val="tx1">
                    <a:lumMod val="65000"/>
                    <a:lumOff val="35000"/>
                  </a:schemeClr>
                </a:solidFill>
                <a:latin typeface="Arial" panose="020B0604020202020204" pitchFamily="34" charset="0"/>
                <a:cs typeface="Arial" panose="020B0604020202020204" pitchFamily="34" charset="0"/>
              </a:rPr>
              <a:t> </a:t>
            </a:r>
            <a:r>
              <a:rPr lang="tr-TR" altLang="tr-TR" dirty="0">
                <a:solidFill>
                  <a:schemeClr val="tx1">
                    <a:lumMod val="65000"/>
                    <a:lumOff val="35000"/>
                  </a:schemeClr>
                </a:solidFill>
                <a:latin typeface="Arial" panose="020B0604020202020204" pitchFamily="34" charset="0"/>
                <a:cs typeface="Arial" panose="020B0604020202020204" pitchFamily="34" charset="0"/>
              </a:rPr>
              <a:t>ve </a:t>
            </a:r>
            <a:r>
              <a:rPr lang="tr-TR" altLang="tr-TR" b="1" i="1" dirty="0">
                <a:solidFill>
                  <a:schemeClr val="tx1">
                    <a:lumMod val="65000"/>
                    <a:lumOff val="35000"/>
                  </a:schemeClr>
                </a:solidFill>
                <a:latin typeface="Arial" panose="020B0604020202020204" pitchFamily="34" charset="0"/>
                <a:cs typeface="Arial" panose="020B0604020202020204" pitchFamily="34" charset="0"/>
              </a:rPr>
              <a:t>çevresel/</a:t>
            </a:r>
            <a:r>
              <a:rPr lang="tr-TR" altLang="tr-TR" b="1" i="1" dirty="0" err="1">
                <a:solidFill>
                  <a:schemeClr val="tx1">
                    <a:lumMod val="65000"/>
                    <a:lumOff val="35000"/>
                  </a:schemeClr>
                </a:solidFill>
                <a:latin typeface="Arial" panose="020B0604020202020204" pitchFamily="34" charset="0"/>
                <a:cs typeface="Arial" panose="020B0604020202020204" pitchFamily="34" charset="0"/>
              </a:rPr>
              <a:t>psikososyal</a:t>
            </a:r>
            <a:r>
              <a:rPr lang="tr-TR" altLang="tr-TR" b="1" i="1" dirty="0">
                <a:solidFill>
                  <a:schemeClr val="tx1">
                    <a:lumMod val="65000"/>
                    <a:lumOff val="35000"/>
                  </a:schemeClr>
                </a:solidFill>
                <a:latin typeface="Arial" panose="020B0604020202020204" pitchFamily="34" charset="0"/>
                <a:cs typeface="Arial" panose="020B0604020202020204" pitchFamily="34" charset="0"/>
              </a:rPr>
              <a:t> faktörler</a:t>
            </a:r>
            <a:r>
              <a:rPr lang="tr-TR" altLang="tr-TR" dirty="0">
                <a:solidFill>
                  <a:schemeClr val="tx1">
                    <a:lumMod val="65000"/>
                    <a:lumOff val="35000"/>
                  </a:schemeClr>
                </a:solidFill>
                <a:latin typeface="Arial" panose="020B0604020202020204" pitchFamily="34" charset="0"/>
                <a:cs typeface="Arial" panose="020B0604020202020204" pitchFamily="34" charset="0"/>
              </a:rPr>
              <a:t> olarak iki ana kategoride incelenebilir.</a:t>
            </a:r>
          </a:p>
          <a:p>
            <a:endParaRPr lang="tr-TR" dirty="0"/>
          </a:p>
        </p:txBody>
      </p:sp>
    </p:spTree>
    <p:extLst>
      <p:ext uri="{BB962C8B-B14F-4D97-AF65-F5344CB8AC3E}">
        <p14:creationId xmlns:p14="http://schemas.microsoft.com/office/powerpoint/2010/main" val="4247891521"/>
      </p:ext>
    </p:extLst>
  </p:cSld>
  <p:clrMapOvr>
    <a:masterClrMapping/>
  </p:clrMapOvr>
  <p:transition spd="slow">
    <p:fad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0AF2803C-7F3D-4E08-AFD4-99EBEA1CD97E}"/>
              </a:ext>
            </a:extLst>
          </p:cNvPr>
          <p:cNvSpPr>
            <a:spLocks noGrp="1"/>
          </p:cNvSpPr>
          <p:nvPr>
            <p:ph type="title"/>
          </p:nvPr>
        </p:nvSpPr>
        <p:spPr>
          <a:xfrm>
            <a:off x="948776" y="603553"/>
            <a:ext cx="7707862" cy="488024"/>
          </a:xfrm>
        </p:spPr>
        <p:txBody>
          <a:bodyPr/>
          <a:lstStyle/>
          <a:p>
            <a:r>
              <a:rPr lang="tr-TR" altLang="tr-TR" b="1" dirty="0"/>
              <a:t>2. Gelişimi Etkileyen Faktörlerin Etkisini Anlamak İçin Göz Önüne Alınacak Noktalar</a:t>
            </a:r>
            <a:endParaRPr lang="tr-TR" dirty="0"/>
          </a:p>
        </p:txBody>
      </p:sp>
      <p:sp>
        <p:nvSpPr>
          <p:cNvPr id="3" name="İçerik Yer Tutucusu 2">
            <a:extLst>
              <a:ext uri="{FF2B5EF4-FFF2-40B4-BE49-F238E27FC236}">
                <a16:creationId xmlns:a16="http://schemas.microsoft.com/office/drawing/2014/main" id="{C80D3E41-AB1B-4D3D-88B7-C24463147DB9}"/>
              </a:ext>
            </a:extLst>
          </p:cNvPr>
          <p:cNvSpPr>
            <a:spLocks noGrp="1"/>
          </p:cNvSpPr>
          <p:nvPr>
            <p:ph sz="quarter" idx="10"/>
          </p:nvPr>
        </p:nvSpPr>
        <p:spPr>
          <a:xfrm>
            <a:off x="955677" y="1251585"/>
            <a:ext cx="7700963" cy="3759042"/>
          </a:xfrm>
        </p:spPr>
        <p:txBody>
          <a:bodyPr/>
          <a:lstStyle/>
          <a:p>
            <a:pPr>
              <a:buFont typeface="Georgia" panose="02040502050405020303" pitchFamily="18" charset="0"/>
              <a:buAutoNum type="arabicPeriod"/>
            </a:pPr>
            <a:r>
              <a:rPr lang="tr-TR" altLang="tr-TR" b="1" dirty="0">
                <a:solidFill>
                  <a:schemeClr val="tx1">
                    <a:lumMod val="65000"/>
                    <a:lumOff val="35000"/>
                  </a:schemeClr>
                </a:solidFill>
                <a:latin typeface="Arial" panose="020B0604020202020204" pitchFamily="34" charset="0"/>
                <a:cs typeface="Arial" panose="020B0604020202020204" pitchFamily="34" charset="0"/>
              </a:rPr>
              <a:t>Çok sayıda nedenden kaynaklanan anomalilerin sayısı artarken</a:t>
            </a:r>
            <a:r>
              <a:rPr lang="tr-TR" altLang="tr-TR" dirty="0">
                <a:solidFill>
                  <a:schemeClr val="tx1">
                    <a:lumMod val="65000"/>
                    <a:lumOff val="35000"/>
                  </a:schemeClr>
                </a:solidFill>
                <a:latin typeface="Arial" panose="020B0604020202020204" pitchFamily="34" charset="0"/>
                <a:cs typeface="Arial" panose="020B0604020202020204" pitchFamily="34" charset="0"/>
              </a:rPr>
              <a:t>, tek nedenden kaynaklanan anomalilerin sayısı azalmaktadır.</a:t>
            </a:r>
          </a:p>
          <a:p>
            <a:pPr>
              <a:buFont typeface="Georgia" panose="02040502050405020303" pitchFamily="18" charset="0"/>
              <a:buAutoNum type="arabicPeriod"/>
            </a:pPr>
            <a:r>
              <a:rPr lang="tr-TR" altLang="tr-TR" dirty="0">
                <a:solidFill>
                  <a:schemeClr val="tx1">
                    <a:lumMod val="65000"/>
                    <a:lumOff val="35000"/>
                  </a:schemeClr>
                </a:solidFill>
                <a:latin typeface="Arial" panose="020B0604020202020204" pitchFamily="34" charset="0"/>
                <a:cs typeface="Arial" panose="020B0604020202020204" pitchFamily="34" charset="0"/>
              </a:rPr>
              <a:t>Hafif dereceli olanlara göre </a:t>
            </a:r>
            <a:r>
              <a:rPr lang="tr-TR" altLang="tr-TR" b="1" dirty="0">
                <a:solidFill>
                  <a:schemeClr val="tx1">
                    <a:lumMod val="65000"/>
                    <a:lumOff val="35000"/>
                  </a:schemeClr>
                </a:solidFill>
                <a:latin typeface="Arial" panose="020B0604020202020204" pitchFamily="34" charset="0"/>
                <a:cs typeface="Arial" panose="020B0604020202020204" pitchFamily="34" charset="0"/>
              </a:rPr>
              <a:t>ağır dereceli anomaliler daha erken dönemde ve daha kolay</a:t>
            </a:r>
            <a:r>
              <a:rPr lang="tr-TR" altLang="tr-TR" dirty="0">
                <a:solidFill>
                  <a:schemeClr val="tx1">
                    <a:lumMod val="65000"/>
                    <a:lumOff val="35000"/>
                  </a:schemeClr>
                </a:solidFill>
                <a:latin typeface="Arial" panose="020B0604020202020204" pitchFamily="34" charset="0"/>
                <a:cs typeface="Arial" panose="020B0604020202020204" pitchFamily="34" charset="0"/>
              </a:rPr>
              <a:t> belirlenebilmektedir.</a:t>
            </a:r>
          </a:p>
          <a:p>
            <a:pPr>
              <a:buFont typeface="Georgia" panose="02040502050405020303" pitchFamily="18" charset="0"/>
              <a:buAutoNum type="arabicPeriod"/>
            </a:pPr>
            <a:r>
              <a:rPr lang="tr-TR" altLang="tr-TR" dirty="0">
                <a:solidFill>
                  <a:schemeClr val="tx1">
                    <a:lumMod val="65000"/>
                    <a:lumOff val="35000"/>
                  </a:schemeClr>
                </a:solidFill>
                <a:latin typeface="Arial" panose="020B0604020202020204" pitchFamily="34" charset="0"/>
                <a:cs typeface="Arial" panose="020B0604020202020204" pitchFamily="34" charset="0"/>
              </a:rPr>
              <a:t>Bir anomalinin ya da durumun tüm etkileri </a:t>
            </a:r>
            <a:r>
              <a:rPr lang="tr-TR" altLang="tr-TR" b="1" dirty="0">
                <a:solidFill>
                  <a:schemeClr val="tx1">
                    <a:lumMod val="65000"/>
                    <a:lumOff val="35000"/>
                  </a:schemeClr>
                </a:solidFill>
                <a:latin typeface="Arial" panose="020B0604020202020204" pitchFamily="34" charset="0"/>
                <a:cs typeface="Arial" panose="020B0604020202020204" pitchFamily="34" charset="0"/>
              </a:rPr>
              <a:t>doğumda açıkça görülemeyebilir</a:t>
            </a:r>
            <a:r>
              <a:rPr lang="tr-TR" altLang="tr-TR" dirty="0">
                <a:solidFill>
                  <a:schemeClr val="tx1">
                    <a:lumMod val="65000"/>
                    <a:lumOff val="35000"/>
                  </a:schemeClr>
                </a:solidFill>
                <a:latin typeface="Arial" panose="020B0604020202020204" pitchFamily="34" charset="0"/>
                <a:cs typeface="Arial" panose="020B0604020202020204" pitchFamily="34" charset="0"/>
              </a:rPr>
              <a:t>, bu etkiler zaman içinde de ortaya çıkabilir.</a:t>
            </a:r>
          </a:p>
          <a:p>
            <a:pPr>
              <a:buFont typeface="Georgia" panose="02040502050405020303" pitchFamily="18" charset="0"/>
              <a:buAutoNum type="arabicPeriod"/>
            </a:pPr>
            <a:r>
              <a:rPr lang="tr-TR" altLang="tr-TR" dirty="0">
                <a:solidFill>
                  <a:schemeClr val="tx1">
                    <a:lumMod val="65000"/>
                    <a:lumOff val="35000"/>
                  </a:schemeClr>
                </a:solidFill>
                <a:latin typeface="Arial" panose="020B0604020202020204" pitchFamily="34" charset="0"/>
                <a:cs typeface="Arial" panose="020B0604020202020204" pitchFamily="34" charset="0"/>
              </a:rPr>
              <a:t>Gelişim geriliğine neden olan özel bir patolojik, genetik ya da çevresel durum, </a:t>
            </a:r>
            <a:r>
              <a:rPr lang="tr-TR" altLang="tr-TR" b="1" dirty="0">
                <a:solidFill>
                  <a:schemeClr val="tx1">
                    <a:lumMod val="65000"/>
                    <a:lumOff val="35000"/>
                  </a:schemeClr>
                </a:solidFill>
                <a:latin typeface="Arial" panose="020B0604020202020204" pitchFamily="34" charset="0"/>
                <a:cs typeface="Arial" panose="020B0604020202020204" pitchFamily="34" charset="0"/>
              </a:rPr>
              <a:t>her çocukta farklı belirtilerle ortaya çıkabilir ve her çocuğu farklı derecelerde etkileyebilir</a:t>
            </a:r>
            <a:r>
              <a:rPr lang="tr-TR" altLang="tr-TR" dirty="0">
                <a:solidFill>
                  <a:schemeClr val="tx1">
                    <a:lumMod val="65000"/>
                    <a:lumOff val="35000"/>
                  </a:schemeClr>
                </a:solidFill>
                <a:latin typeface="Arial" panose="020B0604020202020204" pitchFamily="34" charset="0"/>
                <a:cs typeface="Arial" panose="020B0604020202020204" pitchFamily="34" charset="0"/>
              </a:rPr>
              <a:t>.</a:t>
            </a:r>
          </a:p>
          <a:p>
            <a:endParaRPr lang="tr-TR" dirty="0"/>
          </a:p>
        </p:txBody>
      </p:sp>
    </p:spTree>
    <p:extLst>
      <p:ext uri="{BB962C8B-B14F-4D97-AF65-F5344CB8AC3E}">
        <p14:creationId xmlns:p14="http://schemas.microsoft.com/office/powerpoint/2010/main" val="4054040410"/>
      </p:ext>
    </p:extLst>
  </p:cSld>
  <p:clrMapOvr>
    <a:masterClrMapping/>
  </p:clrMapOvr>
  <p:transition spd="slow">
    <p:fade/>
  </p:transition>
</p:sld>
</file>

<file path=ppt/theme/theme1.xml><?xml version="1.0" encoding="utf-8"?>
<a:theme xmlns:a="http://schemas.openxmlformats.org/drawingml/2006/main" name="SU_Preso_16x9_v6">
  <a:themeElements>
    <a:clrScheme name="Stanford2">
      <a:dk1>
        <a:srgbClr val="000000"/>
      </a:dk1>
      <a:lt1>
        <a:srgbClr val="FFFFFF"/>
      </a:lt1>
      <a:dk2>
        <a:srgbClr val="DAD7CB"/>
      </a:dk2>
      <a:lt2>
        <a:srgbClr val="8C1515"/>
      </a:lt2>
      <a:accent1>
        <a:srgbClr val="8D3C1E"/>
      </a:accent1>
      <a:accent2>
        <a:srgbClr val="00505C"/>
      </a:accent2>
      <a:accent3>
        <a:srgbClr val="53284F"/>
      </a:accent3>
      <a:accent4>
        <a:srgbClr val="175E54"/>
      </a:accent4>
      <a:accent5>
        <a:srgbClr val="4D4F53"/>
      </a:accent5>
      <a:accent6>
        <a:srgbClr val="D2C295"/>
      </a:accent6>
      <a:hlink>
        <a:srgbClr val="A4001D"/>
      </a:hlink>
      <a:folHlink>
        <a:srgbClr val="000000"/>
      </a:folHlink>
    </a:clrScheme>
    <a:fontScheme name="Stanford">
      <a:majorFont>
        <a:latin typeface="Source Sans Pro Semibold"/>
        <a:ea typeface=""/>
        <a:cs typeface=""/>
      </a:majorFont>
      <a:minorFont>
        <a:latin typeface="Source Sans Pro"/>
        <a:ea typeface=""/>
        <a:cs typeface=""/>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SU_Preso_16x9_v7</Template>
  <TotalTime>1019</TotalTime>
  <Words>4360</Words>
  <Application>Microsoft Office PowerPoint</Application>
  <PresentationFormat>Ekran Gösterisi (16:9)</PresentationFormat>
  <Paragraphs>251</Paragraphs>
  <Slides>51</Slides>
  <Notes>0</Notes>
  <HiddenSlides>0</HiddenSlides>
  <MMClips>0</MMClips>
  <ScaleCrop>false</ScaleCrop>
  <HeadingPairs>
    <vt:vector size="6" baseType="variant">
      <vt:variant>
        <vt:lpstr>Kullanılan Yazı Tipleri</vt:lpstr>
      </vt:variant>
      <vt:variant>
        <vt:i4>7</vt:i4>
      </vt:variant>
      <vt:variant>
        <vt:lpstr>Tema</vt:lpstr>
      </vt:variant>
      <vt:variant>
        <vt:i4>1</vt:i4>
      </vt:variant>
      <vt:variant>
        <vt:lpstr>Slayt Başlıkları</vt:lpstr>
      </vt:variant>
      <vt:variant>
        <vt:i4>51</vt:i4>
      </vt:variant>
    </vt:vector>
  </HeadingPairs>
  <TitlesOfParts>
    <vt:vector size="59" baseType="lpstr">
      <vt:lpstr>Arial</vt:lpstr>
      <vt:lpstr>Calibri</vt:lpstr>
      <vt:lpstr>Georgia</vt:lpstr>
      <vt:lpstr>Source Sans Pro</vt:lpstr>
      <vt:lpstr>Source Sans Pro Semibold</vt:lpstr>
      <vt:lpstr>Wingdings</vt:lpstr>
      <vt:lpstr>Wingdings 2</vt:lpstr>
      <vt:lpstr>SU_Preso_16x9_v6</vt:lpstr>
      <vt:lpstr>6.HAFTA</vt:lpstr>
      <vt:lpstr>PowerPoint Sunusu</vt:lpstr>
      <vt:lpstr>PowerPoint Sunusu</vt:lpstr>
      <vt:lpstr>1. Gelişimi Farklı Olan Çocuklar</vt:lpstr>
      <vt:lpstr>PowerPoint Sunusu</vt:lpstr>
      <vt:lpstr>PowerPoint Sunusu</vt:lpstr>
      <vt:lpstr>PowerPoint Sunusu</vt:lpstr>
      <vt:lpstr>PowerPoint Sunusu</vt:lpstr>
      <vt:lpstr>2. Gelişimi Etkileyen Faktörlerin Etkisini Anlamak İçin Göz Önüne Alınacak Noktalar</vt:lpstr>
      <vt:lpstr>PowerPoint Sunusu</vt:lpstr>
      <vt:lpstr>PowerPoint Sunusu</vt:lpstr>
      <vt:lpstr>A. Biyolojik/Organik Faktörler</vt:lpstr>
      <vt:lpstr>PowerPoint Sunusu</vt:lpstr>
      <vt:lpstr>Genetik ve kromozom bozuklukları 3’e ayrılır: </vt:lpstr>
      <vt:lpstr>PowerPoint Sunusu</vt:lpstr>
      <vt:lpstr>PowerPoint Sunusu</vt:lpstr>
      <vt:lpstr>Genetik ve kromozom bozukluklarını erken dönemde tanılama ve önleme çalışmaları</vt:lpstr>
      <vt:lpstr>2. Anneye ilişkin faktörler </vt:lpstr>
      <vt:lpstr>PowerPoint Sunusu</vt:lpstr>
      <vt:lpstr>PowerPoint Sunusu</vt:lpstr>
      <vt:lpstr>PowerPoint Sunusu</vt:lpstr>
      <vt:lpstr>PowerPoint Sunusu</vt:lpstr>
      <vt:lpstr>PowerPoint Sunusu</vt:lpstr>
      <vt:lpstr>PowerPoint Sunusu</vt:lpstr>
      <vt:lpstr>3. Madde kullanımı </vt:lpstr>
      <vt:lpstr>PowerPoint Sunusu</vt:lpstr>
      <vt:lpstr>PowerPoint Sunusu</vt:lpstr>
      <vt:lpstr>5. Rh Uyuşmazlığı </vt:lpstr>
      <vt:lpstr>PowerPoint Sunusu</vt:lpstr>
      <vt:lpstr>PowerPoint Sunusu</vt:lpstr>
      <vt:lpstr>6. Düşük  Doğum Ağırlığı ve Prematüre Doğum </vt:lpstr>
      <vt:lpstr>B. Çevresel/Psikososyal Faktörler</vt:lpstr>
      <vt:lpstr>1. Düşük sosyoekonomik düzey ve yoksulluk </vt:lpstr>
      <vt:lpstr>PowerPoint Sunusu</vt:lpstr>
      <vt:lpstr>2. Yetersiz beslenme </vt:lpstr>
      <vt:lpstr>PowerPoint Sunusu</vt:lpstr>
      <vt:lpstr>PowerPoint Sunusu</vt:lpstr>
      <vt:lpstr>PowerPoint Sunusu</vt:lpstr>
      <vt:lpstr>PowerPoint Sunusu</vt:lpstr>
      <vt:lpstr>3. Kazalar, travmalar ve hastalıklar </vt:lpstr>
      <vt:lpstr>PowerPoint Sunusu</vt:lpstr>
      <vt:lpstr>PowerPoint Sunusu</vt:lpstr>
      <vt:lpstr>4. Çocuk istismarı ve ihmali </vt:lpstr>
      <vt:lpstr>PowerPoint Sunusu</vt:lpstr>
      <vt:lpstr>PowerPoint Sunusu</vt:lpstr>
      <vt:lpstr>PowerPoint Sunusu</vt:lpstr>
      <vt:lpstr>5. Anne-bebek etkileşimi ve bağlılık </vt:lpstr>
      <vt:lpstr>PowerPoint Sunusu</vt:lpstr>
      <vt:lpstr>PowerPoint Sunusu</vt:lpstr>
      <vt:lpstr>PowerPoint Sunusu</vt:lpstr>
      <vt:lpstr>Referanslar</vt:lpstr>
    </vt:vector>
  </TitlesOfParts>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Guidelines</dc:title>
  <dc:creator>Microsoft Office User</dc:creator>
  <cp:lastModifiedBy>user</cp:lastModifiedBy>
  <cp:revision>42</cp:revision>
  <dcterms:created xsi:type="dcterms:W3CDTF">2017-05-23T22:51:30Z</dcterms:created>
  <dcterms:modified xsi:type="dcterms:W3CDTF">2020-04-09T13:34:33Z</dcterms:modified>
</cp:coreProperties>
</file>