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310" r:id="rId3"/>
    <p:sldId id="315" r:id="rId4"/>
    <p:sldId id="313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12" r:id="rId17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ource Sans Pro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A46"/>
    <a:srgbClr val="7A0000"/>
    <a:srgbClr val="8C1515"/>
    <a:srgbClr val="D6DDD3"/>
    <a:srgbClr val="EDE8DD"/>
    <a:srgbClr val="C2B7A1"/>
    <a:srgbClr val="918873"/>
    <a:srgbClr val="3C3623"/>
    <a:srgbClr val="D0A760"/>
    <a:srgbClr val="434A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9" autoAdjust="0"/>
    <p:restoredTop sz="94291" autoAdjust="0"/>
  </p:normalViewPr>
  <p:slideViewPr>
    <p:cSldViewPr snapToGrid="0" snapToObjects="1">
      <p:cViewPr varScale="1">
        <p:scale>
          <a:sx n="84" d="100"/>
          <a:sy n="84" d="100"/>
        </p:scale>
        <p:origin x="198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86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532C89-A49D-4A4B-875C-19D63BFF2CC4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2B9097D-860B-4940-8A2C-CF7318992040}">
      <dgm:prSet phldrT="[Text]"/>
      <dgm:spPr/>
      <dgm:t>
        <a:bodyPr/>
        <a:lstStyle/>
        <a:p>
          <a:r>
            <a:rPr lang="tr-TR" dirty="0"/>
            <a:t>3. Gelenek Sonrası Düzey</a:t>
          </a:r>
        </a:p>
      </dgm:t>
    </dgm:pt>
    <dgm:pt modelId="{368C7E73-A9F1-46C6-A637-72D4B21BC698}" type="parTrans" cxnId="{1EF7C66D-5703-4F01-88A4-DFDE3600FEB7}">
      <dgm:prSet/>
      <dgm:spPr/>
      <dgm:t>
        <a:bodyPr/>
        <a:lstStyle/>
        <a:p>
          <a:endParaRPr lang="tr-TR"/>
        </a:p>
      </dgm:t>
    </dgm:pt>
    <dgm:pt modelId="{DBA0B6C3-376B-4B60-A285-A1C34D2BE014}" type="sibTrans" cxnId="{1EF7C66D-5703-4F01-88A4-DFDE3600FEB7}">
      <dgm:prSet/>
      <dgm:spPr/>
      <dgm:t>
        <a:bodyPr/>
        <a:lstStyle/>
        <a:p>
          <a:endParaRPr lang="tr-TR"/>
        </a:p>
      </dgm:t>
    </dgm:pt>
    <dgm:pt modelId="{68E5F676-F801-4E52-8E20-D9641067A9F5}">
      <dgm:prSet phldrT="[Text]"/>
      <dgm:spPr/>
      <dgm:t>
        <a:bodyPr/>
        <a:lstStyle/>
        <a:p>
          <a:r>
            <a:rPr lang="tr-TR" dirty="0"/>
            <a:t>2. Geleneksel Düzey</a:t>
          </a:r>
        </a:p>
      </dgm:t>
    </dgm:pt>
    <dgm:pt modelId="{B7AE9059-771C-47FD-A4A2-381553AF07B0}" type="parTrans" cxnId="{F1E307B8-633C-42AC-8324-BED5F4A29D1F}">
      <dgm:prSet/>
      <dgm:spPr/>
      <dgm:t>
        <a:bodyPr/>
        <a:lstStyle/>
        <a:p>
          <a:endParaRPr lang="tr-TR"/>
        </a:p>
      </dgm:t>
    </dgm:pt>
    <dgm:pt modelId="{157F1B33-48CF-450A-8C2E-9139077F997F}" type="sibTrans" cxnId="{F1E307B8-633C-42AC-8324-BED5F4A29D1F}">
      <dgm:prSet/>
      <dgm:spPr/>
      <dgm:t>
        <a:bodyPr/>
        <a:lstStyle/>
        <a:p>
          <a:endParaRPr lang="tr-TR"/>
        </a:p>
      </dgm:t>
    </dgm:pt>
    <dgm:pt modelId="{2773E88E-4B70-4B5E-B8EB-1CF61905E4AA}">
      <dgm:prSet phldrT="[Text]"/>
      <dgm:spPr/>
      <dgm:t>
        <a:bodyPr/>
        <a:lstStyle/>
        <a:p>
          <a:r>
            <a:rPr lang="tr-TR" dirty="0"/>
            <a:t>1.Gelenek Öcesi Düzey</a:t>
          </a:r>
        </a:p>
      </dgm:t>
    </dgm:pt>
    <dgm:pt modelId="{59759534-B1ED-46CC-B1C2-E34FC41FE7C2}" type="parTrans" cxnId="{B6182E83-3CF5-402B-9FFA-4056E96371F8}">
      <dgm:prSet/>
      <dgm:spPr/>
      <dgm:t>
        <a:bodyPr/>
        <a:lstStyle/>
        <a:p>
          <a:endParaRPr lang="tr-TR"/>
        </a:p>
      </dgm:t>
    </dgm:pt>
    <dgm:pt modelId="{D13BE6CC-F110-4D26-9F7E-F6F1D836ED67}" type="sibTrans" cxnId="{B6182E83-3CF5-402B-9FFA-4056E96371F8}">
      <dgm:prSet/>
      <dgm:spPr/>
      <dgm:t>
        <a:bodyPr/>
        <a:lstStyle/>
        <a:p>
          <a:endParaRPr lang="tr-TR"/>
        </a:p>
      </dgm:t>
    </dgm:pt>
    <dgm:pt modelId="{4127A7EA-9905-4723-BA55-B06518B28839}" type="pres">
      <dgm:prSet presAssocID="{71532C89-A49D-4A4B-875C-19D63BFF2CC4}" presName="Name0" presStyleCnt="0">
        <dgm:presLayoutVars>
          <dgm:dir/>
          <dgm:animLvl val="lvl"/>
          <dgm:resizeHandles val="exact"/>
        </dgm:presLayoutVars>
      </dgm:prSet>
      <dgm:spPr/>
    </dgm:pt>
    <dgm:pt modelId="{D1F43DCE-12C3-4D15-B626-C944391A1D5F}" type="pres">
      <dgm:prSet presAssocID="{C2B9097D-860B-4940-8A2C-CF7318992040}" presName="Name8" presStyleCnt="0"/>
      <dgm:spPr/>
    </dgm:pt>
    <dgm:pt modelId="{B2EB9915-6EC5-45DC-9021-E8AC0254DA1F}" type="pres">
      <dgm:prSet presAssocID="{C2B9097D-860B-4940-8A2C-CF7318992040}" presName="level" presStyleLbl="node1" presStyleIdx="0" presStyleCnt="3">
        <dgm:presLayoutVars>
          <dgm:chMax val="1"/>
          <dgm:bulletEnabled val="1"/>
        </dgm:presLayoutVars>
      </dgm:prSet>
      <dgm:spPr/>
    </dgm:pt>
    <dgm:pt modelId="{F751D6D6-737A-43FC-ADD8-73D0C267DB11}" type="pres">
      <dgm:prSet presAssocID="{C2B9097D-860B-4940-8A2C-CF731899204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4521B18-BE5A-4927-B876-CA35A2C321C6}" type="pres">
      <dgm:prSet presAssocID="{68E5F676-F801-4E52-8E20-D9641067A9F5}" presName="Name8" presStyleCnt="0"/>
      <dgm:spPr/>
    </dgm:pt>
    <dgm:pt modelId="{9C6F2E21-7E77-46CD-B927-0AD8C86A8119}" type="pres">
      <dgm:prSet presAssocID="{68E5F676-F801-4E52-8E20-D9641067A9F5}" presName="level" presStyleLbl="node1" presStyleIdx="1" presStyleCnt="3" custScaleY="39713">
        <dgm:presLayoutVars>
          <dgm:chMax val="1"/>
          <dgm:bulletEnabled val="1"/>
        </dgm:presLayoutVars>
      </dgm:prSet>
      <dgm:spPr/>
    </dgm:pt>
    <dgm:pt modelId="{D7841283-641A-4EC3-9AD1-A4E5BC342062}" type="pres">
      <dgm:prSet presAssocID="{68E5F676-F801-4E52-8E20-D9641067A9F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8E3CC2D-AD15-4869-97B5-F46470C71EB2}" type="pres">
      <dgm:prSet presAssocID="{2773E88E-4B70-4B5E-B8EB-1CF61905E4AA}" presName="Name8" presStyleCnt="0"/>
      <dgm:spPr/>
    </dgm:pt>
    <dgm:pt modelId="{3E5370D1-F39C-42E0-B0CD-472AE2C8C075}" type="pres">
      <dgm:prSet presAssocID="{2773E88E-4B70-4B5E-B8EB-1CF61905E4AA}" presName="level" presStyleLbl="node1" presStyleIdx="2" presStyleCnt="3" custLinFactNeighborX="-8" custLinFactNeighborY="6224">
        <dgm:presLayoutVars>
          <dgm:chMax val="1"/>
          <dgm:bulletEnabled val="1"/>
        </dgm:presLayoutVars>
      </dgm:prSet>
      <dgm:spPr/>
    </dgm:pt>
    <dgm:pt modelId="{DCE99E9C-4C5B-4B2F-B8F0-BAEEB7280F6A}" type="pres">
      <dgm:prSet presAssocID="{2773E88E-4B70-4B5E-B8EB-1CF61905E4A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060AA14-C78D-40CC-889A-C413A443172F}" type="presOf" srcId="{68E5F676-F801-4E52-8E20-D9641067A9F5}" destId="{D7841283-641A-4EC3-9AD1-A4E5BC342062}" srcOrd="1" destOrd="0" presId="urn:microsoft.com/office/officeart/2005/8/layout/pyramid1"/>
    <dgm:cxn modelId="{999F4F5C-0757-44A4-9BE4-395785F98DC2}" type="presOf" srcId="{C2B9097D-860B-4940-8A2C-CF7318992040}" destId="{F751D6D6-737A-43FC-ADD8-73D0C267DB11}" srcOrd="1" destOrd="0" presId="urn:microsoft.com/office/officeart/2005/8/layout/pyramid1"/>
    <dgm:cxn modelId="{66CCB365-E9F1-43DD-A06C-EB18E2CCA348}" type="presOf" srcId="{C2B9097D-860B-4940-8A2C-CF7318992040}" destId="{B2EB9915-6EC5-45DC-9021-E8AC0254DA1F}" srcOrd="0" destOrd="0" presId="urn:microsoft.com/office/officeart/2005/8/layout/pyramid1"/>
    <dgm:cxn modelId="{1EF7C66D-5703-4F01-88A4-DFDE3600FEB7}" srcId="{71532C89-A49D-4A4B-875C-19D63BFF2CC4}" destId="{C2B9097D-860B-4940-8A2C-CF7318992040}" srcOrd="0" destOrd="0" parTransId="{368C7E73-A9F1-46C6-A637-72D4B21BC698}" sibTransId="{DBA0B6C3-376B-4B60-A285-A1C34D2BE014}"/>
    <dgm:cxn modelId="{06C5457C-5515-4DD9-A801-D09B3AAFBA0E}" type="presOf" srcId="{68E5F676-F801-4E52-8E20-D9641067A9F5}" destId="{9C6F2E21-7E77-46CD-B927-0AD8C86A8119}" srcOrd="0" destOrd="0" presId="urn:microsoft.com/office/officeart/2005/8/layout/pyramid1"/>
    <dgm:cxn modelId="{092BAD7C-9C5F-4CDC-B02B-693492A37A23}" type="presOf" srcId="{2773E88E-4B70-4B5E-B8EB-1CF61905E4AA}" destId="{DCE99E9C-4C5B-4B2F-B8F0-BAEEB7280F6A}" srcOrd="1" destOrd="0" presId="urn:microsoft.com/office/officeart/2005/8/layout/pyramid1"/>
    <dgm:cxn modelId="{B6182E83-3CF5-402B-9FFA-4056E96371F8}" srcId="{71532C89-A49D-4A4B-875C-19D63BFF2CC4}" destId="{2773E88E-4B70-4B5E-B8EB-1CF61905E4AA}" srcOrd="2" destOrd="0" parTransId="{59759534-B1ED-46CC-B1C2-E34FC41FE7C2}" sibTransId="{D13BE6CC-F110-4D26-9F7E-F6F1D836ED67}"/>
    <dgm:cxn modelId="{2D2B5B8E-A7F1-4D87-A7AE-F6AE9034C4C4}" type="presOf" srcId="{2773E88E-4B70-4B5E-B8EB-1CF61905E4AA}" destId="{3E5370D1-F39C-42E0-B0CD-472AE2C8C075}" srcOrd="0" destOrd="0" presId="urn:microsoft.com/office/officeart/2005/8/layout/pyramid1"/>
    <dgm:cxn modelId="{F1E307B8-633C-42AC-8324-BED5F4A29D1F}" srcId="{71532C89-A49D-4A4B-875C-19D63BFF2CC4}" destId="{68E5F676-F801-4E52-8E20-D9641067A9F5}" srcOrd="1" destOrd="0" parTransId="{B7AE9059-771C-47FD-A4A2-381553AF07B0}" sibTransId="{157F1B33-48CF-450A-8C2E-9139077F997F}"/>
    <dgm:cxn modelId="{D9C7E0C2-BAAE-4455-BD5F-AFCA36548DB7}" type="presOf" srcId="{71532C89-A49D-4A4B-875C-19D63BFF2CC4}" destId="{4127A7EA-9905-4723-BA55-B06518B28839}" srcOrd="0" destOrd="0" presId="urn:microsoft.com/office/officeart/2005/8/layout/pyramid1"/>
    <dgm:cxn modelId="{A5B1E928-A66F-4A29-BFA0-6695510F3D61}" type="presParOf" srcId="{4127A7EA-9905-4723-BA55-B06518B28839}" destId="{D1F43DCE-12C3-4D15-B626-C944391A1D5F}" srcOrd="0" destOrd="0" presId="urn:microsoft.com/office/officeart/2005/8/layout/pyramid1"/>
    <dgm:cxn modelId="{DE34FC74-744A-4439-8DC0-3F9E2B8B0905}" type="presParOf" srcId="{D1F43DCE-12C3-4D15-B626-C944391A1D5F}" destId="{B2EB9915-6EC5-45DC-9021-E8AC0254DA1F}" srcOrd="0" destOrd="0" presId="urn:microsoft.com/office/officeart/2005/8/layout/pyramid1"/>
    <dgm:cxn modelId="{9C247F02-4D03-4AE0-9287-CDD4E71AAD73}" type="presParOf" srcId="{D1F43DCE-12C3-4D15-B626-C944391A1D5F}" destId="{F751D6D6-737A-43FC-ADD8-73D0C267DB11}" srcOrd="1" destOrd="0" presId="urn:microsoft.com/office/officeart/2005/8/layout/pyramid1"/>
    <dgm:cxn modelId="{35ADFC35-98D4-4467-8522-1F07F8D50E19}" type="presParOf" srcId="{4127A7EA-9905-4723-BA55-B06518B28839}" destId="{54521B18-BE5A-4927-B876-CA35A2C321C6}" srcOrd="1" destOrd="0" presId="urn:microsoft.com/office/officeart/2005/8/layout/pyramid1"/>
    <dgm:cxn modelId="{C4B0AE1E-2312-4F68-8318-D4DB859DDCE4}" type="presParOf" srcId="{54521B18-BE5A-4927-B876-CA35A2C321C6}" destId="{9C6F2E21-7E77-46CD-B927-0AD8C86A8119}" srcOrd="0" destOrd="0" presId="urn:microsoft.com/office/officeart/2005/8/layout/pyramid1"/>
    <dgm:cxn modelId="{F6D26383-2C27-4593-981F-40AB53940D7B}" type="presParOf" srcId="{54521B18-BE5A-4927-B876-CA35A2C321C6}" destId="{D7841283-641A-4EC3-9AD1-A4E5BC342062}" srcOrd="1" destOrd="0" presId="urn:microsoft.com/office/officeart/2005/8/layout/pyramid1"/>
    <dgm:cxn modelId="{5A61E6D4-705E-4720-AE67-90B8BE344A79}" type="presParOf" srcId="{4127A7EA-9905-4723-BA55-B06518B28839}" destId="{E8E3CC2D-AD15-4869-97B5-F46470C71EB2}" srcOrd="2" destOrd="0" presId="urn:microsoft.com/office/officeart/2005/8/layout/pyramid1"/>
    <dgm:cxn modelId="{65446C04-ECE8-4A25-8136-6A0A2A33B37C}" type="presParOf" srcId="{E8E3CC2D-AD15-4869-97B5-F46470C71EB2}" destId="{3E5370D1-F39C-42E0-B0CD-472AE2C8C075}" srcOrd="0" destOrd="0" presId="urn:microsoft.com/office/officeart/2005/8/layout/pyramid1"/>
    <dgm:cxn modelId="{10934B81-0D3A-4AD5-AE0D-5218197311CF}" type="presParOf" srcId="{E8E3CC2D-AD15-4869-97B5-F46470C71EB2}" destId="{DCE99E9C-4C5B-4B2F-B8F0-BAEEB7280F6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B9915-6EC5-45DC-9021-E8AC0254DA1F}">
      <dsp:nvSpPr>
        <dsp:cNvPr id="0" name=""/>
        <dsp:cNvSpPr/>
      </dsp:nvSpPr>
      <dsp:spPr>
        <a:xfrm>
          <a:off x="1858641" y="0"/>
          <a:ext cx="2660656" cy="1206355"/>
        </a:xfrm>
        <a:prstGeom prst="trapezoid">
          <a:avLst>
            <a:gd name="adj" fmla="val 1102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3. Gelenek Sonrası Düzey</a:t>
          </a:r>
        </a:p>
      </dsp:txBody>
      <dsp:txXfrm>
        <a:off x="1858641" y="0"/>
        <a:ext cx="2660656" cy="1206355"/>
      </dsp:txXfrm>
    </dsp:sp>
    <dsp:sp modelId="{9C6F2E21-7E77-46CD-B927-0AD8C86A8119}">
      <dsp:nvSpPr>
        <dsp:cNvPr id="0" name=""/>
        <dsp:cNvSpPr/>
      </dsp:nvSpPr>
      <dsp:spPr>
        <a:xfrm>
          <a:off x="1330328" y="1206355"/>
          <a:ext cx="3717283" cy="479079"/>
        </a:xfrm>
        <a:prstGeom prst="trapezoid">
          <a:avLst>
            <a:gd name="adj" fmla="val 1102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2. Geleneksel Düzey</a:t>
          </a:r>
        </a:p>
      </dsp:txBody>
      <dsp:txXfrm>
        <a:off x="1980852" y="1206355"/>
        <a:ext cx="2416234" cy="479079"/>
      </dsp:txXfrm>
    </dsp:sp>
    <dsp:sp modelId="{3E5370D1-F39C-42E0-B0CD-472AE2C8C075}">
      <dsp:nvSpPr>
        <dsp:cNvPr id="0" name=""/>
        <dsp:cNvSpPr/>
      </dsp:nvSpPr>
      <dsp:spPr>
        <a:xfrm>
          <a:off x="0" y="1685434"/>
          <a:ext cx="6377939" cy="1206355"/>
        </a:xfrm>
        <a:prstGeom prst="trapezoid">
          <a:avLst>
            <a:gd name="adj" fmla="val 1102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 dirty="0"/>
            <a:t>1.Gelenek Öcesi Düzey</a:t>
          </a:r>
        </a:p>
      </dsp:txBody>
      <dsp:txXfrm>
        <a:off x="1116139" y="1685434"/>
        <a:ext cx="4145660" cy="12063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6FC954EB-C3B3-9B4D-BC09-1649471D2A12}" type="datetimeFigureOut">
              <a:rPr lang="en-US" altLang="x-none"/>
              <a:pPr/>
              <a:t>4/9/2020</a:t>
            </a:fld>
            <a:endParaRPr lang="en-US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4966C1E9-C4E2-BB4F-8732-1F0A2DB7CC00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513A3EB-E21B-2B4A-96AF-0CD37090352B}" type="datetimeFigureOut">
              <a:rPr lang="en-US" altLang="x-none"/>
              <a:pPr/>
              <a:t>4/9/2020</a:t>
            </a:fld>
            <a:endParaRPr lang="en-US" alt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2328D7F-DAAF-5A42-B0FB-64620ACAC992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328D7F-DAAF-5A42-B0FB-64620ACAC992}" type="slidenum">
              <a:rPr lang="en-US" altLang="x-none" smtClean="0"/>
              <a:pPr/>
              <a:t>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39703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91797"/>
            <a:ext cx="8229600" cy="618473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3"/>
          <p:cNvSpPr>
            <a:spLocks noGrp="1"/>
          </p:cNvSpPr>
          <p:nvPr>
            <p:ph type="body" sz="quarter" idx="18"/>
          </p:nvPr>
        </p:nvSpPr>
        <p:spPr>
          <a:xfrm>
            <a:off x="1603375" y="3398302"/>
            <a:ext cx="6059488" cy="205740"/>
          </a:xfrm>
          <a:prstGeom prst="rect">
            <a:avLst/>
          </a:prstGeom>
        </p:spPr>
        <p:txBody>
          <a:bodyPr wrap="none" anchor="ctr" anchorCtr="1">
            <a:noAutofit/>
          </a:bodyPr>
          <a:lstStyle>
            <a:lvl1pPr algn="ctr">
              <a:buNone/>
              <a:defRPr sz="18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457200" y="2210270"/>
            <a:ext cx="8229600" cy="4618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100" cap="small" spc="300">
                <a:solidFill>
                  <a:srgbClr val="8F2A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7" name="Picture 3">
            <a:extLst>
              <a:ext uri="{FF2B5EF4-FFF2-40B4-BE49-F238E27FC236}">
                <a16:creationId xmlns:a16="http://schemas.microsoft.com/office/drawing/2014/main" id="{FAB08F98-F61E-40AF-8314-06F44BDF63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261" y="4772026"/>
            <a:ext cx="841072" cy="299873"/>
          </a:xfrm>
          <a:prstGeom prst="rect">
            <a:avLst/>
          </a:prstGeom>
        </p:spPr>
      </p:pic>
      <p:sp>
        <p:nvSpPr>
          <p:cNvPr id="20" name="Rectangle 9">
            <a:extLst>
              <a:ext uri="{FF2B5EF4-FFF2-40B4-BE49-F238E27FC236}">
                <a16:creationId xmlns:a16="http://schemas.microsoft.com/office/drawing/2014/main" id="{6200EDCF-FC5F-4B19-ADA1-CABE8278545D}"/>
              </a:ext>
            </a:extLst>
          </p:cNvPr>
          <p:cNvSpPr/>
          <p:nvPr userDrawn="1"/>
        </p:nvSpPr>
        <p:spPr>
          <a:xfrm>
            <a:off x="0" y="0"/>
            <a:ext cx="457200" cy="5149850"/>
          </a:xfrm>
          <a:prstGeom prst="rect">
            <a:avLst/>
          </a:prstGeom>
          <a:solidFill>
            <a:srgbClr val="8F2A46"/>
          </a:solidFill>
          <a:ln>
            <a:solidFill>
              <a:srgbClr val="8C151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grpSp>
        <p:nvGrpSpPr>
          <p:cNvPr id="19" name="Grup 18">
            <a:extLst>
              <a:ext uri="{FF2B5EF4-FFF2-40B4-BE49-F238E27FC236}">
                <a16:creationId xmlns:a16="http://schemas.microsoft.com/office/drawing/2014/main" id="{9A46D32B-A235-45EC-9AE8-5FCFD3D34BFB}"/>
              </a:ext>
            </a:extLst>
          </p:cNvPr>
          <p:cNvGrpSpPr/>
          <p:nvPr userDrawn="1"/>
        </p:nvGrpSpPr>
        <p:grpSpPr>
          <a:xfrm>
            <a:off x="7159042" y="4721106"/>
            <a:ext cx="1856787" cy="364390"/>
            <a:chOff x="6939878" y="4721106"/>
            <a:chExt cx="2003494" cy="364390"/>
          </a:xfrm>
        </p:grpSpPr>
        <p:pic>
          <p:nvPicPr>
            <p:cNvPr id="21" name="Resim 20">
              <a:extLst>
                <a:ext uri="{FF2B5EF4-FFF2-40B4-BE49-F238E27FC236}">
                  <a16:creationId xmlns:a16="http://schemas.microsoft.com/office/drawing/2014/main" id="{F7AD87F5-2B69-4684-89E7-501874DBBC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939878" y="4772026"/>
              <a:ext cx="312127" cy="299873"/>
            </a:xfrm>
            <a:prstGeom prst="rect">
              <a:avLst/>
            </a:prstGeom>
          </p:spPr>
        </p:pic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707B1B62-DABF-4FC2-9097-4336394C6182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279540" y="4721106"/>
              <a:ext cx="1663832" cy="364390"/>
            </a:xfrm>
            <a:prstGeom prst="rect">
              <a:avLst/>
            </a:prstGeom>
          </p:spPr>
          <p:txBody>
            <a:bodyPr vert="horz" lIns="0" tIns="45720" rIns="0" bIns="45720" rtlCol="0">
              <a:noAutofit/>
            </a:bodyPr>
            <a:lstStyle>
              <a:lvl1pPr marL="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sz="2100" kern="1200" cap="small" spc="300">
                  <a:solidFill>
                    <a:srgbClr val="8F2A46"/>
                  </a:solidFill>
                  <a:latin typeface="Arial"/>
                  <a:ea typeface="ＭＳ Ｐゴシック" charset="0"/>
                  <a:cs typeface="ＭＳ Ｐゴシック" charset="0"/>
                </a:defRPr>
              </a:lvl1pPr>
              <a:lvl2pPr marL="4572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2pPr>
              <a:lvl3pPr marL="9144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102000"/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3pPr>
              <a:lvl4pPr marL="13716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Arial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4pPr>
              <a:lvl5pPr marL="18288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NEAR EAST UNIVERSITY</a:t>
              </a:r>
            </a:p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99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Open-Courses.neu.edu.tr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419314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955677" y="908685"/>
            <a:ext cx="7700963" cy="37590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429877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955677" y="908685"/>
            <a:ext cx="7700963" cy="3759042"/>
          </a:xfrm>
        </p:spPr>
        <p:txBody>
          <a:bodyPr/>
          <a:lstStyle>
            <a:lvl2pPr marL="0" indent="0">
              <a:buFont typeface="Arial"/>
              <a:buNone/>
              <a:defRPr baseline="0"/>
            </a:lvl2pPr>
            <a:lvl3pPr marL="344488" indent="0">
              <a:buNone/>
              <a:defRPr/>
            </a:lvl3pPr>
            <a:lvl4pPr marL="687387" indent="0">
              <a:buNone/>
              <a:defRPr/>
            </a:lvl4pPr>
            <a:lvl5pPr marL="1031875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7968193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949327" y="908685"/>
            <a:ext cx="3787775" cy="3759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1"/>
          </p:nvPr>
        </p:nvSpPr>
        <p:spPr>
          <a:xfrm>
            <a:off x="4876800" y="908685"/>
            <a:ext cx="3779838" cy="3759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6731947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0"/>
          </p:nvPr>
        </p:nvSpPr>
        <p:spPr>
          <a:xfrm>
            <a:off x="948777" y="908685"/>
            <a:ext cx="7707862" cy="18166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1"/>
          </p:nvPr>
        </p:nvSpPr>
        <p:spPr>
          <a:xfrm>
            <a:off x="949327" y="2841313"/>
            <a:ext cx="7707313" cy="18166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8057206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949327" y="908685"/>
            <a:ext cx="3787775" cy="3759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876800" y="908686"/>
            <a:ext cx="3779838" cy="1823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4876800" y="2837497"/>
            <a:ext cx="3779838" cy="1830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732270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8776" y="359541"/>
            <a:ext cx="7707862" cy="488024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949327" y="908686"/>
            <a:ext cx="3787775" cy="1823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>
          <a:xfrm>
            <a:off x="955677" y="2840613"/>
            <a:ext cx="3781425" cy="1827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2"/>
          </p:nvPr>
        </p:nvSpPr>
        <p:spPr>
          <a:xfrm>
            <a:off x="4876800" y="908686"/>
            <a:ext cx="3779838" cy="18230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4876800" y="2840613"/>
            <a:ext cx="3779838" cy="1827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001510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"/>
          <p:cNvSpPr>
            <a:spLocks noGrp="1"/>
          </p:cNvSpPr>
          <p:nvPr>
            <p:ph type="title"/>
          </p:nvPr>
        </p:nvSpPr>
        <p:spPr bwMode="auto">
          <a:xfrm>
            <a:off x="949325" y="358775"/>
            <a:ext cx="77073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49325" y="903288"/>
            <a:ext cx="7707313" cy="376396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538" y="4811713"/>
            <a:ext cx="846137" cy="2714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charset="0"/>
              </a:defRPr>
            </a:lvl1pPr>
          </a:lstStyle>
          <a:p>
            <a:fld id="{55F788F5-986A-0649-AD29-17C9730CDBEC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457200" cy="5149850"/>
          </a:xfrm>
          <a:prstGeom prst="rect">
            <a:avLst/>
          </a:prstGeom>
          <a:solidFill>
            <a:srgbClr val="8F2A46"/>
          </a:solidFill>
          <a:ln>
            <a:solidFill>
              <a:srgbClr val="8C151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grpSp>
        <p:nvGrpSpPr>
          <p:cNvPr id="16" name="Grup 15">
            <a:extLst>
              <a:ext uri="{FF2B5EF4-FFF2-40B4-BE49-F238E27FC236}">
                <a16:creationId xmlns:a16="http://schemas.microsoft.com/office/drawing/2014/main" id="{5CDC8E6F-C32D-45BB-B6AC-CEF9453EA9ED}"/>
              </a:ext>
            </a:extLst>
          </p:cNvPr>
          <p:cNvGrpSpPr/>
          <p:nvPr userDrawn="1"/>
        </p:nvGrpSpPr>
        <p:grpSpPr>
          <a:xfrm>
            <a:off x="7159042" y="4721106"/>
            <a:ext cx="1856787" cy="364390"/>
            <a:chOff x="6939878" y="4721106"/>
            <a:chExt cx="2003494" cy="364390"/>
          </a:xfrm>
        </p:grpSpPr>
        <p:pic>
          <p:nvPicPr>
            <p:cNvPr id="17" name="Resim 16">
              <a:extLst>
                <a:ext uri="{FF2B5EF4-FFF2-40B4-BE49-F238E27FC236}">
                  <a16:creationId xmlns:a16="http://schemas.microsoft.com/office/drawing/2014/main" id="{B8A1C9FE-0BA3-4BDD-AB41-1E039FF399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/>
            <a:stretch>
              <a:fillRect/>
            </a:stretch>
          </p:blipFill>
          <p:spPr>
            <a:xfrm>
              <a:off x="6939878" y="4772026"/>
              <a:ext cx="312127" cy="299873"/>
            </a:xfrm>
            <a:prstGeom prst="rect">
              <a:avLst/>
            </a:prstGeom>
          </p:spPr>
        </p:pic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13C53163-E91D-4984-9463-997D864E622C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279540" y="4721106"/>
              <a:ext cx="1663832" cy="364390"/>
            </a:xfrm>
            <a:prstGeom prst="rect">
              <a:avLst/>
            </a:prstGeom>
          </p:spPr>
          <p:txBody>
            <a:bodyPr vert="horz" lIns="0" tIns="45720" rIns="0" bIns="45720" rtlCol="0">
              <a:noAutofit/>
            </a:bodyPr>
            <a:lstStyle>
              <a:lvl1pPr marL="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sz="2100" kern="1200" cap="small" spc="300">
                  <a:solidFill>
                    <a:srgbClr val="8F2A46"/>
                  </a:solidFill>
                  <a:latin typeface="Arial"/>
                  <a:ea typeface="ＭＳ Ｐゴシック" charset="0"/>
                  <a:cs typeface="ＭＳ Ｐゴシック" charset="0"/>
                </a:defRPr>
              </a:lvl1pPr>
              <a:lvl2pPr marL="4572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charset="2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2pPr>
              <a:lvl3pPr marL="9144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102000"/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3pPr>
              <a:lvl4pPr marL="13716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Arial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4pPr>
              <a:lvl5pPr marL="1828800" indent="0" algn="ctr" defTabSz="457200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Source Sans Pro" charset="0"/>
                <a:buNone/>
                <a:defRPr kern="1200">
                  <a:solidFill>
                    <a:schemeClr val="tx1">
                      <a:tint val="75000"/>
                    </a:schemeClr>
                  </a:solidFill>
                  <a:latin typeface="Arial"/>
                  <a:ea typeface="ＭＳ Ｐゴシック" charset="0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NEAR EAST UNIVERSITY</a:t>
              </a:r>
            </a:p>
            <a:p>
              <a:pPr algn="l">
                <a:spcBef>
                  <a:spcPts val="0"/>
                </a:spcBef>
                <a:spcAft>
                  <a:spcPts val="0"/>
                </a:spcAft>
              </a:pPr>
              <a:r>
                <a:rPr lang="en-US" sz="990" b="0" kern="400" spc="0" baseline="0" dirty="0">
                  <a:solidFill>
                    <a:srgbClr val="8F2A4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Open-Courses.neu.edu.tr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</p:sldLayoutIdLst>
  <p:transition spd="slow">
    <p:fade/>
  </p:transition>
  <p:hf hdr="0" ftr="0" dt="0"/>
  <p:txStyles>
    <p:titleStyle>
      <a:lvl1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 kern="1200">
          <a:solidFill>
            <a:schemeClr val="bg2"/>
          </a:solidFill>
          <a:latin typeface="Arial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Source Sans Pro Semibold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defRPr kern="1200" spc="2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288925" indent="-288925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2pPr>
      <a:lvl3pPr marL="569913" indent="-225425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102000"/>
        <a:buFont typeface="Source Sans Pro" charset="0"/>
        <a:buChar char="›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3pPr>
      <a:lvl4pPr marL="914400" indent="-227013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•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4pPr>
      <a:lvl5pPr marL="1258888" indent="-227013" algn="l" defTabSz="457200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Source Sans Pro" charset="0"/>
        <a:buChar char="–"/>
        <a:defRPr kern="1200">
          <a:solidFill>
            <a:srgbClr val="595959"/>
          </a:solidFill>
          <a:latin typeface="Arial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457200" y="1540031"/>
            <a:ext cx="8229600" cy="619125"/>
          </a:xfrm>
        </p:spPr>
        <p:txBody>
          <a:bodyPr/>
          <a:lstStyle/>
          <a:p>
            <a:pPr eaLnBrk="1" hangingPunct="1"/>
            <a:r>
              <a:rPr lang="tr-TR" altLang="x-none" b="1" dirty="0">
                <a:latin typeface="Arial" charset="0"/>
                <a:ea typeface="Arial" charset="0"/>
                <a:cs typeface="Arial" charset="0"/>
              </a:rPr>
              <a:t>5.HAFTA</a:t>
            </a:r>
            <a:endParaRPr lang="en-US" altLang="x-none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266" name="Text Placeholder 2"/>
          <p:cNvSpPr>
            <a:spLocks noGrp="1"/>
          </p:cNvSpPr>
          <p:nvPr>
            <p:ph type="body" sz="quarter" idx="18"/>
          </p:nvPr>
        </p:nvSpPr>
        <p:spPr bwMode="auto">
          <a:xfrm>
            <a:off x="1603375" y="3166190"/>
            <a:ext cx="6059488" cy="587375"/>
          </a:xfrm>
        </p:spPr>
        <p:txBody>
          <a:bodyPr numCol="1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tr-TR" altLang="x-none" dirty="0">
                <a:solidFill>
                  <a:srgbClr val="595959"/>
                </a:solidFill>
                <a:latin typeface="Source Sans Pro" charset="0"/>
                <a:ea typeface="Source Sans Pro" charset="0"/>
                <a:cs typeface="Source Sans Pro" charset="0"/>
              </a:rPr>
              <a:t>OZO201-ERKEN ÇOCUKLUKTA ÖZEL EĞİTİM</a:t>
            </a:r>
            <a:endParaRPr lang="en-US" altLang="x-none" dirty="0">
              <a:solidFill>
                <a:srgbClr val="595959"/>
              </a:solidFill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2159156"/>
            <a:ext cx="8229600" cy="4619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charset="0"/>
              <a:buNone/>
              <a:defRPr/>
            </a:pPr>
            <a:r>
              <a:rPr lang="tr-TR" dirty="0">
                <a:latin typeface="Source Sans Pro" charset="0"/>
                <a:ea typeface="Source Sans Pro" charset="0"/>
                <a:cs typeface="Source Sans Pro" charset="0"/>
              </a:rPr>
              <a:t>UZ. AYŞEGÜL AKÇAM</a:t>
            </a:r>
            <a:endParaRPr lang="en-US" dirty="0">
              <a:latin typeface="Source Sans Pro" charset="0"/>
              <a:ea typeface="Source Sans Pro" charset="0"/>
              <a:cs typeface="Source Sans Pro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143C1C4-2B94-4799-A616-1C82CB756499}"/>
              </a:ext>
            </a:extLst>
          </p:cNvPr>
          <p:cNvSpPr txBox="1">
            <a:spLocks/>
          </p:cNvSpPr>
          <p:nvPr/>
        </p:nvSpPr>
        <p:spPr bwMode="auto">
          <a:xfrm>
            <a:off x="1534302" y="2516492"/>
            <a:ext cx="6059488" cy="587375"/>
          </a:xfrm>
          <a:prstGeom prst="rect">
            <a:avLst/>
          </a:prstGeom>
        </p:spPr>
        <p:txBody>
          <a:bodyPr vert="horz" wrap="none" lIns="0" tIns="45720" rIns="0" bIns="45720" numCol="1" rtlCol="0" anchor="ctr" anchorCtr="1" compatLnSpc="1">
            <a:prstTxWarp prst="textNoShape">
              <a:avLst/>
            </a:prstTxWarp>
            <a:noAutofit/>
          </a:bodyPr>
          <a:lstStyle>
            <a:lvl1pPr marL="342900" indent="-34290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None/>
              <a:defRPr sz="1800" kern="1200" cap="none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288925" indent="-28892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2pPr>
            <a:lvl3pPr marL="569913" indent="-225425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02000"/>
              <a:buFont typeface="Source Sans Pro" charset="0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3pPr>
            <a:lvl4pPr marL="914400" indent="-227013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Arial" charset="0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4pPr>
            <a:lvl5pPr marL="1258888" indent="-227013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Source Sans Pro" charset="0"/>
              <a:buNone/>
              <a:defRPr kern="1200">
                <a:solidFill>
                  <a:srgbClr val="595959"/>
                </a:solidFill>
                <a:latin typeface="Arial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tr-TR" altLang="x-none" dirty="0" err="1">
                <a:solidFill>
                  <a:srgbClr val="595959"/>
                </a:solidFill>
                <a:latin typeface="Source Sans Pro" charset="0"/>
                <a:ea typeface="Source Sans Pro" charset="0"/>
                <a:cs typeface="Source Sans Pro" charset="0"/>
              </a:rPr>
              <a:t>aysegul.akcam</a:t>
            </a:r>
            <a:r>
              <a:rPr lang="en-US" altLang="x-none" dirty="0">
                <a:solidFill>
                  <a:srgbClr val="595959"/>
                </a:solidFill>
                <a:latin typeface="Source Sans Pro" charset="0"/>
                <a:ea typeface="Source Sans Pro" charset="0"/>
                <a:cs typeface="Source Sans Pro" charset="0"/>
              </a:rPr>
              <a:t>@neu.edu.tr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C5BD66-60B2-4954-BE27-9DDF2E60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Kohlberg</a:t>
            </a:r>
            <a:r>
              <a:rPr lang="tr-TR" dirty="0"/>
              <a:t> ve Ahlak Gelişimi: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2112A8-9ADA-4D9C-BA20-7D852207502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Kohlberg’in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oluşturduğu kuram </a:t>
            </a: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Piaget’nin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kuramının yeniden incelenip anlamlandırılmasıdır.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Kohlberg’e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göre bütün kültürlerdeki insanlar adalet, eşitlik, sevgi, saygı, otorite gibi aynı temel ahlaki kavramları kullanırlar.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Kohlberg</a:t>
            </a: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özellikle kuşaklararası  çocuk ve yetişkinlerin belirli durumlarda davranışlarını yöneten kuralları nasıl yorumladıklarını incelemiştir.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alt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Araştırmasını çocuklara ahlaki ikilemler vererek ve onlara bu durumlarda nasıl tepkide bulunacaklarını sorarak yapmıştır.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764408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06F17AA-135A-4DFC-9DD8-015465E0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76" y="691011"/>
            <a:ext cx="7707862" cy="488024"/>
          </a:xfrm>
        </p:spPr>
        <p:txBody>
          <a:bodyPr/>
          <a:lstStyle/>
          <a:p>
            <a:r>
              <a:rPr lang="tr-TR" dirty="0" err="1"/>
              <a:t>Kohlberg’in</a:t>
            </a:r>
            <a:r>
              <a:rPr lang="tr-TR" dirty="0"/>
              <a:t> Ahlak Gelişiminde Düzeyleri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CE23D5F-2523-4597-A6AE-C5E3D584B21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39595914"/>
              </p:ext>
            </p:extLst>
          </p:nvPr>
        </p:nvGraphicFramePr>
        <p:xfrm>
          <a:off x="1657350" y="1383030"/>
          <a:ext cx="6377940" cy="2891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0620393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42DEC6-147E-4C3E-8C91-A71C4CF8A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tr-TR" dirty="0"/>
            </a:br>
            <a:r>
              <a:rPr lang="tr-TR" dirty="0"/>
              <a:t>1. Gelenek Öncesi Düzey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E31EE2-92B3-4C53-98FE-369BA620509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Aşama: Ceza ve İtaat Eğilimi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Olayların dış görünüşüne ve meydana gelen zararın büyüklüğüne bakarak karar verirler.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Kurallara cezalandırılmamak için boyun eğilir, kuralların doğruluğuna inanıldığı için değil.</a:t>
            </a:r>
          </a:p>
          <a:p>
            <a:pPr marL="0" indent="0">
              <a:buNone/>
            </a:pP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Aşama: </a:t>
            </a:r>
            <a:r>
              <a:rPr lang="tr-T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Araçsal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İlişkiler Eğilimi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Çocukların kendi ihtiyaç ve isteklerinin karşılanması önemlidir.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Diğer insanların da ihtiyaçlarının farkındadırlar ancak birinci planda kendileri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0580041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C274BB-BE58-4CA2-8852-519ED26E1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Geleneksel Düzey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F5370D-6113-4943-B840-B2686CE6F9B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/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Aşama: Kişilerarası Uyum Eğilimi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Birey dış dünyaya ve kendi dışındaki olaylara kendi dışındaki bir bakış açısından yaklaşmaya başlar.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Akran gruplarıyla işbirliği gözlenir.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İyi davranış başkalarına yardım etmek ya da onları mutlu etmektir.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Artık yaptıklarını ceza almamak için değil; aynı zamanda başkalarını mutlu etmek için yapmaya </a:t>
            </a:r>
            <a:r>
              <a:rPr lang="tr-TR">
                <a:solidFill>
                  <a:schemeClr val="tx1">
                    <a:lumMod val="65000"/>
                    <a:lumOff val="35000"/>
                  </a:schemeClr>
                </a:solidFill>
              </a:rPr>
              <a:t>çalışır.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/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4. Aşama: Kanun ve Düzen Eğilimi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Ahlaki anlayış, çevredeki önemli görülen bireylerin beklentilerine uygun davranışların doğru bulunması yerine, davranışların toplumsal sistemin yasal kurallarına ve normlarına uygun olmasını esas alır.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Doğru davranış, otoriteye ve sosyal düzene uygun olarak kişinin görevini yerine getirmesidir.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671779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20705F-73F8-46EE-8B98-448ED39E4B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5677" y="460771"/>
            <a:ext cx="7700963" cy="3970497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tr-TR" sz="2400" dirty="0">
                <a:solidFill>
                  <a:schemeClr val="bg2"/>
                </a:solidFill>
              </a:rPr>
              <a:t>3. Gelenek Sonrası Düzey </a:t>
            </a:r>
          </a:p>
          <a:p>
            <a:pPr marL="0" indent="0"/>
            <a:endParaRPr lang="tr-TR" sz="2400" dirty="0">
              <a:solidFill>
                <a:schemeClr val="bg2"/>
              </a:solidFill>
            </a:endParaRPr>
          </a:p>
          <a:p>
            <a:pPr marL="0" indent="0"/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5. Aşama: Sosyal Sözleşme Eğilimi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Genelde toplumsal normlarla değerlere uygun davranışlar sergilemekle birlikte, insani değerlerle çatışan yasal düzenlemeleri sorgulayabilir, bu kuralların değişmesi gerektiğini savunarak bunları reddedebilir.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Kanunların demokratik olarak değiştirilebileceği ilkesine sahiptir.</a:t>
            </a:r>
          </a:p>
          <a:p>
            <a:pPr marL="0" indent="0"/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6. Aşama: Evrensel Ahlak İlkeleri Eğilimi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Kişi ahlak ilkelerini kendisi seçip oluşturur.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ilkeleri ihlal eden kanunlara uyulmamalıdır. Çünkü “adalet yasanın üstündedir”. Bireyin haklarına saygı esastır.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8955657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2AEDE-9EE4-4896-A71F-089DA88DB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Yanlış </a:t>
            </a:r>
            <a:r>
              <a:rPr lang="tr-TR" dirty="0" err="1"/>
              <a:t>yapmamayalım</a:t>
            </a:r>
            <a:r>
              <a:rPr lang="tr-TR" dirty="0"/>
              <a:t> çünkü;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D32B8B8-5839-4B9E-8D46-73DD75CE92C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altLang="tr-TR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ceza almak istemiyorum.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”- Ceza ve itaat eğilimi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altLang="tr-TR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ödül almak istiyorum.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- Araçsal İlişkiler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altLang="tr-TR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insanların beni beğenmesini istiyorum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- Kişiler arası uyum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altLang="tr-TR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kanunları çiğneyebilirim.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- Kanun ve düzen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altLang="tr-TR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zorunlu değilim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- Sosyal Sözleşme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altLang="tr-TR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 ne derse desin bu doğru bir davranış değil</a:t>
            </a:r>
            <a:r>
              <a:rPr lang="tr-TR" alt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.” Evrensel ahlak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2792722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949325" y="358775"/>
            <a:ext cx="7707313" cy="488950"/>
          </a:xfrm>
        </p:spPr>
        <p:txBody>
          <a:bodyPr/>
          <a:lstStyle/>
          <a:p>
            <a:pPr eaLnBrk="1" hangingPunct="1"/>
            <a:r>
              <a:rPr lang="en-US" altLang="x-none" dirty="0" err="1">
                <a:latin typeface="Arial" charset="0"/>
                <a:ea typeface="ＭＳ Ｐゴシック" charset="-128"/>
              </a:rPr>
              <a:t>Referanslar</a:t>
            </a:r>
            <a:endParaRPr lang="en-US" altLang="x-none" dirty="0">
              <a:latin typeface="Arial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55675" y="908050"/>
            <a:ext cx="7700963" cy="37592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tr-TR" sz="1100" dirty="0"/>
              <a:t>DOĞRU YILDIRIM, S.S, ERKEN ÇOCUKLUKTA ÖZEL EĞİTİM, VİZE AKADEMİ,ANKARA,2019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tr-TR" sz="1100" dirty="0"/>
              <a:t>DİKEN, İ.H, ERKEN ÇOCUKLUK EĞİTİMİ, PEGEM AKADEMİ, ANKARA, 2010</a:t>
            </a:r>
          </a:p>
          <a:p>
            <a:pPr marL="0" indent="0" fontAlgn="auto">
              <a:spcAft>
                <a:spcPts val="0"/>
              </a:spcAft>
              <a:defRPr/>
            </a:pPr>
            <a:r>
              <a:rPr lang="tr-TR" sz="1100" dirty="0"/>
              <a:t>BAKKALOĞLU, H. ERKEN ÇOCUKLUK ÖZEL EĞİTİMİ EL KİTABI, ANI YAYINCILIK, ANKARA, 2018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tr-TR" sz="1100" dirty="0"/>
          </a:p>
          <a:p>
            <a:pPr marL="0" indent="0" fontAlgn="auto">
              <a:spcAft>
                <a:spcPts val="0"/>
              </a:spcAft>
              <a:defRPr/>
            </a:pPr>
            <a:endParaRPr lang="en-GB" sz="1100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3"/>
          <p:cNvSpPr>
            <a:spLocks noGrp="1"/>
          </p:cNvSpPr>
          <p:nvPr>
            <p:ph type="title"/>
          </p:nvPr>
        </p:nvSpPr>
        <p:spPr>
          <a:xfrm>
            <a:off x="949325" y="358775"/>
            <a:ext cx="7707313" cy="488950"/>
          </a:xfrm>
        </p:spPr>
        <p:txBody>
          <a:bodyPr/>
          <a:lstStyle/>
          <a:p>
            <a:pPr eaLnBrk="1" hangingPunct="1"/>
            <a:r>
              <a:rPr lang="tr-TR" altLang="x-none" dirty="0">
                <a:latin typeface="Arial" charset="0"/>
                <a:ea typeface="ＭＳ Ｐゴシック" charset="-128"/>
              </a:rPr>
              <a:t>Erken Çocukluk Döneminde Ahlak Gelişimi </a:t>
            </a:r>
            <a:r>
              <a:rPr lang="en-US" altLang="x-none" dirty="0">
                <a:latin typeface="Arial" charset="0"/>
                <a:ea typeface="ＭＳ Ｐゴシック" charset="-128"/>
              </a:rPr>
              <a:t>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955675" y="908050"/>
            <a:ext cx="7700963" cy="37592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Çocukların sosyal duygusal gelişiminde ahlak gelişimi önemli rol oynamaktadır. Çocuk toplumsal açıdan kurallara uymaya çalışırken toplumsal düzeyde onay görüp görmeyeceğini bilmek ister.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Ahlak, bireyin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doğru ile yanlışı ayırt edebilmesini sağlayan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ilkeler ve değerler bütünüdür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Aynı zamanda doğru ile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yanlışı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ayırt edebilmesinde yardımcı olan ilkeler ve değerler sistemini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oluşturma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sürecidir.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Ahlak gelişimi konusuna bilimsel açıdan değinilecek olursa; psikoloji bilimi çerçevesinde ilk çalışmalar Sigmund 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Freud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 Jean </a:t>
            </a:r>
            <a:r>
              <a:rPr lang="tr-T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Piaget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tarafından geliştirilmiştir.</a:t>
            </a:r>
          </a:p>
          <a:p>
            <a:pPr lvl="1" eaLnBrk="1" hangingPunct="1"/>
            <a:endParaRPr lang="en-US" altLang="x-none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577AF9-C53D-4063-8806-D75E88DD6A6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Ahlak gelişimi ile ilgili farklı kuramların yaklaşımları bulunmaktadır. Belli </a:t>
            </a:r>
            <a:r>
              <a:rPr 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başlıcalarını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şu şekilde açıklayabiliriz.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Psikanalitik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Kuram,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Bilişsel Yaklaşım Kuramı,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Davranışçı Yaklaşım Kuramı,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Sosyal Öğrenme Kuramı,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761469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>
          <a:xfrm>
            <a:off x="955675" y="663575"/>
            <a:ext cx="7707313" cy="488950"/>
          </a:xfrm>
        </p:spPr>
        <p:txBody>
          <a:bodyPr/>
          <a:lstStyle/>
          <a:p>
            <a:br>
              <a:rPr lang="tr-TR" dirty="0"/>
            </a:br>
            <a:r>
              <a:rPr lang="tr-TR" dirty="0"/>
              <a:t>1. </a:t>
            </a:r>
            <a:r>
              <a:rPr lang="tr-TR" dirty="0" err="1"/>
              <a:t>Psikanalitik</a:t>
            </a:r>
            <a:r>
              <a:rPr lang="tr-TR" dirty="0"/>
              <a:t> Kuram:</a:t>
            </a:r>
            <a:br>
              <a:rPr lang="tr-TR" dirty="0"/>
            </a:br>
            <a:endParaRPr lang="en-US" altLang="x-none" dirty="0">
              <a:latin typeface="Arial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55675" y="908050"/>
            <a:ext cx="7700963" cy="375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Kuramın öncüsü Freud, ahlak gelişimini duygusal ve </a:t>
            </a:r>
            <a:r>
              <a:rPr lang="tr-TR" sz="1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güdüsel</a:t>
            </a: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olarak ifade etmiştir. Buna göre kişiliğin gelişimi;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tr-TR" sz="19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İd</a:t>
            </a:r>
            <a:r>
              <a:rPr lang="tr-TR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(kişiliğin temel sistemi); </a:t>
            </a: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Doğumdan itibaren olan, kişiliğin temel bileşeni, haz ilkesiyle yönetilir ve hemen tatmin edilmeye uğraşılır. Bebeğin acıkması ve bu ihtiyacını karşılaması için ağlaması.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Ego(kişiliğin çevre ile etkileşimi); </a:t>
            </a:r>
            <a:r>
              <a:rPr lang="tr-TR" sz="1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İd’den</a:t>
            </a: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gelişir ve dürtülerin gerçek dünyada kabul edilir şeklini ifade eder. Ego gerçeklik ilkesine göre çalışır, dürtülerin doğru ve yanlış sonuçlarından hangisinin ağır geldiği tartılır ve davranışa karar verir.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tr-TR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Süper ego(kişiliğin ahlaki yönü)</a:t>
            </a: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’dan oluşmaktadır. Süper ego «</a:t>
            </a:r>
            <a:r>
              <a:rPr lang="tr-TR" sz="1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gerçek»ten</a:t>
            </a: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ziyade «ideal» için vardır. Kişiliğin ebeveynlerden ve toplumdan öğrendiği standart ve düşüncelerini içselleştirdiği kısımdır.  Süper </a:t>
            </a:r>
            <a:r>
              <a:rPr lang="tr-TR" sz="19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eğo</a:t>
            </a:r>
            <a:r>
              <a:rPr lang="tr-TR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 doğru-yanlış, uygun-uygun olmayan ahlaki değerlere göre karar verir. 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988270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EFDD9B-CF7B-4567-B355-237275E14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677" y="603553"/>
            <a:ext cx="7707862" cy="488024"/>
          </a:xfrm>
        </p:spPr>
        <p:txBody>
          <a:bodyPr/>
          <a:lstStyle/>
          <a:p>
            <a:br>
              <a:rPr lang="tr-TR" dirty="0"/>
            </a:br>
            <a:r>
              <a:rPr lang="tr-TR" dirty="0"/>
              <a:t>2. Bilişsel Yaklaşım Kuramı: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E1513BE-37CD-40C9-AD8A-A89C08C03F3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kuramın öncüsü </a:t>
            </a:r>
            <a:r>
              <a:rPr lang="tr-TR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Piaget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olup, ahlak gelişimini bireyin bilişsel gelişimi ile ilişkilendirmektedir.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Bilişsel yaklaşıma göre, çocuğun ahlaki değerleri ve kuralları, dışsal etkiler sonucunda kazanılmaya başlamaktadır. Dolayısıyla çocuğun dış etkenler yardımı ile kendisi için iyi ve kötü olanları ayırt edebilmesi söz konusudur.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Ahlaklı olma, bir kurallar sistemi olarak görülebilmektedir. Ahlaklı olmanın temeli de bu kuralların birey tarafından ne kadar benimsendiği ile alakalıdır.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1924379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875EFE-E944-4A0F-81D2-56506ACB1FB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Piaget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ahlak gelişimini iki başlık altında incelemektedir:</a:t>
            </a:r>
          </a:p>
          <a:p>
            <a:pPr>
              <a:buFont typeface="+mj-lt"/>
              <a:buAutoNum type="arabicPeriod"/>
            </a:pP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Dışa bağımlı dönem;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dönemde çocuk, yetişkinler tarafından belirtilen kuralları mutlak, sabit ve değişmez olarak kabul eder.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Kuralları çiğnemek ya da değiştirmek yanlış, kurallara uymak ise doğru olandır.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dönemde çocuklar bir yanlışın ne kadar ciddi olduğuna, yanlışın yol açtığı zarara ve cezalandırılıp cezalandırılmadığına bakarak karar verir.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Başkalarının davranışını değerlendirirken, yalnızca gözlenebilir sonuca bakar, niyet ve gereksinimleri önemli değildir.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499254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DB25AF-15CE-492B-9BEA-28D00CEDD38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tr-TR" b="1" dirty="0">
                <a:solidFill>
                  <a:schemeClr val="bg2"/>
                </a:solidFill>
              </a:rPr>
              <a:t>2. 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Özerk dönem;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ç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ocuğun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sosyal dünyası giderek artan akran gruplarıyla genişlemiştir. Bu durum kurallar hakkındaki fikirlerinin değişmesine etki etmektedir.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Kuralların insanlar tarafından oluşturulduğu ve gerektiğinde değiştirilebileceği bilincine ulaşır.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Ceza, kurallar ihlal edildiğinde otomatik olarak verilmez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ihlal edilme nedenleri de önemlidir.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Kurallar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ı 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ihlal edenlerin niyetleri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içinde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bulundukları durumlar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dikkate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alınır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tr-TR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699271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B28AAA-4569-41D7-A361-1979449C0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3. Davranışçı Yaklaşım Kuramı: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CC6395-F6D5-49A8-AC87-D48EACE90A5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yaklaşıma göre bireyin öğrendikleri davranışlarının toplamı demektir.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Toplumsal açıdan onaylanan davranışlar «doğru» hoş karşılanmayan davranışlar «yanlış» olarak nitelendirilmektedir.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Davranışçı yaklaşım, model alarak öğrenmeye önem vermiştir ve bireyin çevresinden model alarak ahlaki değerleri davranışlarına yansıttıklarını belirtmektedir.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46529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CF92B4-6A9C-4458-9062-04F2CFAD7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Sosyal Öğrenme Kuramı: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DE2B88-AAC3-45DC-81DE-8E0C8489C7A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kurama göre çocuklar, ahlaki değerleri ilk olarak anne ve babalarından öğrenir.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Sosyal öğrenmede model alma, taklit ve </a:t>
            </a:r>
            <a:r>
              <a:rPr lang="tr-T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pekiştireçler</a:t>
            </a: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ahlaki değerlerin öğrenilmesinde önemlidir.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Sosyal öğrenme kuramına göre ahlak gelişimini belirleyen kültürel normların çocuk tarafından içselleştirilmesi gerekmektedir.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Bu içselleştirme anne-babadan ve aktarılan değerlerle örtüşecektir.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Sonuç olarak ahlak gelişimi, yaşanılan kültüre göre farklılık göstermektedir.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71878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U_Preso_16x9_v6">
  <a:themeElements>
    <a:clrScheme name="Stanford2">
      <a:dk1>
        <a:srgbClr val="000000"/>
      </a:dk1>
      <a:lt1>
        <a:srgbClr val="FFFFFF"/>
      </a:lt1>
      <a:dk2>
        <a:srgbClr val="DAD7CB"/>
      </a:dk2>
      <a:lt2>
        <a:srgbClr val="8C1515"/>
      </a:lt2>
      <a:accent1>
        <a:srgbClr val="8D3C1E"/>
      </a:accent1>
      <a:accent2>
        <a:srgbClr val="00505C"/>
      </a:accent2>
      <a:accent3>
        <a:srgbClr val="53284F"/>
      </a:accent3>
      <a:accent4>
        <a:srgbClr val="175E54"/>
      </a:accent4>
      <a:accent5>
        <a:srgbClr val="4D4F53"/>
      </a:accent5>
      <a:accent6>
        <a:srgbClr val="D2C295"/>
      </a:accent6>
      <a:hlink>
        <a:srgbClr val="A4001D"/>
      </a:hlink>
      <a:folHlink>
        <a:srgbClr val="000000"/>
      </a:folHlink>
    </a:clrScheme>
    <a:fontScheme name="Stanford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SU_Preso_16x9_v7</Template>
  <TotalTime>277</TotalTime>
  <Words>1057</Words>
  <Application>Microsoft Office PowerPoint</Application>
  <PresentationFormat>Ekran Gösterisi (16:9)</PresentationFormat>
  <Paragraphs>88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Source Sans Pro</vt:lpstr>
      <vt:lpstr>Source Sans Pro Semibold</vt:lpstr>
      <vt:lpstr>Wingdings</vt:lpstr>
      <vt:lpstr>Wingdings 3</vt:lpstr>
      <vt:lpstr>SU_Preso_16x9_v6</vt:lpstr>
      <vt:lpstr>5.HAFTA</vt:lpstr>
      <vt:lpstr>Erken Çocukluk Döneminde Ahlak Gelişimi  </vt:lpstr>
      <vt:lpstr>PowerPoint Sunusu</vt:lpstr>
      <vt:lpstr> 1. Psikanalitik Kuram: </vt:lpstr>
      <vt:lpstr> 2. Bilişsel Yaklaşım Kuramı: </vt:lpstr>
      <vt:lpstr>PowerPoint Sunusu</vt:lpstr>
      <vt:lpstr>PowerPoint Sunusu</vt:lpstr>
      <vt:lpstr>3. Davranışçı Yaklaşım Kuramı:</vt:lpstr>
      <vt:lpstr>4. Sosyal Öğrenme Kuramı:</vt:lpstr>
      <vt:lpstr>Kohlberg ve Ahlak Gelişimi:</vt:lpstr>
      <vt:lpstr>Kohlberg’in Ahlak Gelişiminde Düzeyleri </vt:lpstr>
      <vt:lpstr> 1. Gelenek Öncesi Düzey </vt:lpstr>
      <vt:lpstr>2. Geleneksel Düzey </vt:lpstr>
      <vt:lpstr>PowerPoint Sunusu</vt:lpstr>
      <vt:lpstr>Yanlış yapmamayalım çünkü; </vt:lpstr>
      <vt:lpstr>Referanslar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</dc:title>
  <dc:creator>Microsoft Office User</dc:creator>
  <cp:lastModifiedBy>user</cp:lastModifiedBy>
  <cp:revision>26</cp:revision>
  <dcterms:created xsi:type="dcterms:W3CDTF">2017-05-23T22:51:30Z</dcterms:created>
  <dcterms:modified xsi:type="dcterms:W3CDTF">2020-04-09T17:41:44Z</dcterms:modified>
</cp:coreProperties>
</file>