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4"/>
  </p:notesMasterIdLst>
  <p:handoutMasterIdLst>
    <p:handoutMasterId r:id="rId25"/>
  </p:handoutMasterIdLst>
  <p:sldIdLst>
    <p:sldId id="304" r:id="rId2"/>
    <p:sldId id="310"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12" r:id="rId23"/>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varScale="1">
        <p:scale>
          <a:sx n="84" d="100"/>
          <a:sy n="84" d="100"/>
        </p:scale>
        <p:origin x="198"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11.HAFTA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DD5D4D-8EBA-431A-AE0F-F8398260DE2A}"/>
              </a:ext>
            </a:extLst>
          </p:cNvPr>
          <p:cNvSpPr>
            <a:spLocks noGrp="1"/>
          </p:cNvSpPr>
          <p:nvPr>
            <p:ph type="title"/>
          </p:nvPr>
        </p:nvSpPr>
        <p:spPr/>
        <p:txBody>
          <a:bodyPr/>
          <a:lstStyle/>
          <a:p>
            <a:r>
              <a:rPr lang="tr-TR" dirty="0" err="1"/>
              <a:t>Diskalkuli</a:t>
            </a:r>
            <a:r>
              <a:rPr lang="tr-TR" dirty="0"/>
              <a:t> (Matematik Güçlüğü)</a:t>
            </a:r>
          </a:p>
        </p:txBody>
      </p:sp>
      <p:sp>
        <p:nvSpPr>
          <p:cNvPr id="3" name="İçerik Yer Tutucusu 2">
            <a:extLst>
              <a:ext uri="{FF2B5EF4-FFF2-40B4-BE49-F238E27FC236}">
                <a16:creationId xmlns:a16="http://schemas.microsoft.com/office/drawing/2014/main" id="{4C8CDA7B-642B-424D-B32B-EF42393BF58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Bu çocuklar zeka düzeylerinin ve yaşlarından beklenenin belirgin derecede altında matematik yeteneğinin bulunması ile dikkat çekerler. Genellikle ilkokul 1 yada 2. sınıfta matematik kavramlarını anlama ve öğrenmedeki zorluk belirgin hale gelir. </a:t>
            </a:r>
          </a:p>
          <a:p>
            <a:pPr>
              <a:buFont typeface="Wingdings" panose="05000000000000000000" pitchFamily="2" charset="2"/>
              <a:buChar char="§"/>
            </a:pPr>
            <a:r>
              <a:rPr lang="tr-TR" dirty="0">
                <a:solidFill>
                  <a:schemeClr val="tx1">
                    <a:lumMod val="65000"/>
                    <a:lumOff val="35000"/>
                  </a:schemeClr>
                </a:solidFill>
              </a:rPr>
              <a:t>Türkçe ve sosyal dersleri ile kıyaslandığında matematikteki başarının oldukça düşük olduğu görülür.  Matematik becerideki yetersizlik başta matematik dersi olmak üzere matematik kavram ve işlemlerinin kullanıldığı fen dersleri gibi diğer derslerde başarısızlık oluşturur.</a:t>
            </a:r>
          </a:p>
          <a:p>
            <a:endParaRPr lang="tr-TR" dirty="0"/>
          </a:p>
        </p:txBody>
      </p:sp>
    </p:spTree>
    <p:extLst>
      <p:ext uri="{BB962C8B-B14F-4D97-AF65-F5344CB8AC3E}">
        <p14:creationId xmlns:p14="http://schemas.microsoft.com/office/powerpoint/2010/main" val="47508942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77170A2-ADD9-45E1-8239-F6991BA8B5CB}"/>
              </a:ext>
            </a:extLst>
          </p:cNvPr>
          <p:cNvSpPr>
            <a:spLocks noGrp="1"/>
          </p:cNvSpPr>
          <p:nvPr>
            <p:ph sz="quarter" idx="10"/>
          </p:nvPr>
        </p:nvSpPr>
        <p:spPr/>
        <p:txBody>
          <a:bodyPr/>
          <a:lstStyle/>
          <a:p>
            <a:r>
              <a:rPr lang="tr-TR" b="1" dirty="0">
                <a:solidFill>
                  <a:schemeClr val="tx1">
                    <a:lumMod val="65000"/>
                    <a:lumOff val="35000"/>
                  </a:schemeClr>
                </a:solidFill>
              </a:rPr>
              <a:t>Matematik beceri bozukluğu olan çocukların zorlandıkları alanlar şunlardır:</a:t>
            </a:r>
          </a:p>
          <a:p>
            <a:pPr>
              <a:buFont typeface="Wingdings" panose="05000000000000000000" pitchFamily="2" charset="2"/>
              <a:buChar char="§"/>
            </a:pPr>
            <a:r>
              <a:rPr lang="tr-TR" dirty="0">
                <a:solidFill>
                  <a:schemeClr val="tx1">
                    <a:lumMod val="65000"/>
                    <a:lumOff val="35000"/>
                  </a:schemeClr>
                </a:solidFill>
              </a:rPr>
              <a:t>Matematik terim, sembol ve işaretleri kavrama güçlüğü</a:t>
            </a:r>
          </a:p>
          <a:p>
            <a:pPr>
              <a:buFont typeface="Wingdings" panose="05000000000000000000" pitchFamily="2" charset="2"/>
              <a:buChar char="§"/>
            </a:pPr>
            <a:r>
              <a:rPr lang="tr-TR" dirty="0">
                <a:solidFill>
                  <a:schemeClr val="tx1">
                    <a:lumMod val="65000"/>
                    <a:lumOff val="35000"/>
                  </a:schemeClr>
                </a:solidFill>
              </a:rPr>
              <a:t>Sayı saymayı öğrenmede güçlük</a:t>
            </a:r>
          </a:p>
          <a:p>
            <a:pPr>
              <a:buFont typeface="Wingdings" panose="05000000000000000000" pitchFamily="2" charset="2"/>
              <a:buChar char="§"/>
            </a:pPr>
            <a:r>
              <a:rPr lang="tr-TR" dirty="0">
                <a:solidFill>
                  <a:schemeClr val="tx1">
                    <a:lumMod val="65000"/>
                    <a:lumOff val="35000"/>
                  </a:schemeClr>
                </a:solidFill>
              </a:rPr>
              <a:t>Dört işlemi kavramada güçlük</a:t>
            </a:r>
          </a:p>
          <a:p>
            <a:pPr>
              <a:buFont typeface="Wingdings" panose="05000000000000000000" pitchFamily="2" charset="2"/>
              <a:buChar char="§"/>
            </a:pPr>
            <a:r>
              <a:rPr lang="tr-TR" dirty="0">
                <a:solidFill>
                  <a:schemeClr val="tx1">
                    <a:lumMod val="65000"/>
                    <a:lumOff val="35000"/>
                  </a:schemeClr>
                </a:solidFill>
              </a:rPr>
              <a:t>Geometrik şekil ve sembolleri anlamada güçlük</a:t>
            </a:r>
          </a:p>
          <a:p>
            <a:pPr>
              <a:buFont typeface="Wingdings" panose="05000000000000000000" pitchFamily="2" charset="2"/>
              <a:buChar char="§"/>
            </a:pPr>
            <a:r>
              <a:rPr lang="tr-TR" dirty="0">
                <a:solidFill>
                  <a:schemeClr val="tx1">
                    <a:lumMod val="65000"/>
                    <a:lumOff val="35000"/>
                  </a:schemeClr>
                </a:solidFill>
              </a:rPr>
              <a:t>Problem çözme güçlüğü</a:t>
            </a:r>
          </a:p>
          <a:p>
            <a:pPr>
              <a:buFont typeface="Wingdings" panose="05000000000000000000" pitchFamily="2" charset="2"/>
              <a:buChar char="§"/>
            </a:pPr>
            <a:r>
              <a:rPr lang="tr-TR" dirty="0">
                <a:solidFill>
                  <a:schemeClr val="tx1">
                    <a:lumMod val="65000"/>
                    <a:lumOff val="35000"/>
                  </a:schemeClr>
                </a:solidFill>
              </a:rPr>
              <a:t>   Matematik beceri bozukluğu için birebir eğitim alınması, çocukların bu konudaki zorluklarını aşmasında çok yardımcı olmaktadır.</a:t>
            </a:r>
          </a:p>
          <a:p>
            <a:endParaRPr lang="tr-TR" dirty="0"/>
          </a:p>
        </p:txBody>
      </p:sp>
    </p:spTree>
    <p:extLst>
      <p:ext uri="{BB962C8B-B14F-4D97-AF65-F5344CB8AC3E}">
        <p14:creationId xmlns:p14="http://schemas.microsoft.com/office/powerpoint/2010/main" val="350036480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A23B83-1BF5-4CFE-A06B-9BF503E23D6C}"/>
              </a:ext>
            </a:extLst>
          </p:cNvPr>
          <p:cNvSpPr>
            <a:spLocks noGrp="1"/>
          </p:cNvSpPr>
          <p:nvPr>
            <p:ph type="title"/>
          </p:nvPr>
        </p:nvSpPr>
        <p:spPr/>
        <p:txBody>
          <a:bodyPr/>
          <a:lstStyle/>
          <a:p>
            <a:r>
              <a:rPr lang="tr-TR" dirty="0"/>
              <a:t>Duygusal, Davranışsal ve Sosyal Uyum Güçlüğü Olan Bireyler </a:t>
            </a:r>
          </a:p>
        </p:txBody>
      </p:sp>
      <p:sp>
        <p:nvSpPr>
          <p:cNvPr id="3" name="İçerik Yer Tutucusu 2">
            <a:extLst>
              <a:ext uri="{FF2B5EF4-FFF2-40B4-BE49-F238E27FC236}">
                <a16:creationId xmlns:a16="http://schemas.microsoft.com/office/drawing/2014/main" id="{C54158B4-B076-4618-86B5-D1BFA998EA3C}"/>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Duygu ve davranış bozukluğu olan bireyler; Özel Eğitim Hizmetleri Yönetmeliği’nde (2006),  “Yaşına uygun olmayan sosyal ve kültürel normlardan farklı duygusal tepki ve davranışlar göstermesi nedeniyle özel eğitim ve destek eğitim hizmetine ihtiyacı olan birey” olarak tanımlanmıştır.</a:t>
            </a:r>
          </a:p>
          <a:p>
            <a:pPr>
              <a:buNone/>
            </a:pPr>
            <a:r>
              <a:rPr lang="tr-TR" b="1" dirty="0">
                <a:solidFill>
                  <a:schemeClr val="tx1">
                    <a:lumMod val="65000"/>
                    <a:lumOff val="35000"/>
                  </a:schemeClr>
                </a:solidFill>
              </a:rPr>
              <a:t>Özellikleri; </a:t>
            </a:r>
          </a:p>
          <a:p>
            <a:pPr>
              <a:buFont typeface="Wingdings" panose="05000000000000000000" pitchFamily="2" charset="2"/>
              <a:buChar char="§"/>
            </a:pPr>
            <a:r>
              <a:rPr lang="tr-TR" dirty="0">
                <a:solidFill>
                  <a:schemeClr val="tx1">
                    <a:lumMod val="65000"/>
                    <a:lumOff val="35000"/>
                  </a:schemeClr>
                </a:solidFill>
              </a:rPr>
              <a:t>Sosyal, duygusal, iletişimde uyum güçlükleri gözlenir. </a:t>
            </a:r>
          </a:p>
          <a:p>
            <a:pPr>
              <a:buFont typeface="Wingdings" panose="05000000000000000000" pitchFamily="2" charset="2"/>
              <a:buChar char="§"/>
            </a:pPr>
            <a:r>
              <a:rPr lang="tr-TR" dirty="0">
                <a:solidFill>
                  <a:schemeClr val="tx1">
                    <a:lumMod val="65000"/>
                    <a:lumOff val="35000"/>
                  </a:schemeClr>
                </a:solidFill>
              </a:rPr>
              <a:t>Dikkat dağınıklığı, okul başarısı ve arkadaş ilişkilerinde problemler sıklıkla ortaya çıkar.</a:t>
            </a:r>
          </a:p>
          <a:p>
            <a:pPr>
              <a:buFont typeface="Wingdings" panose="05000000000000000000" pitchFamily="2" charset="2"/>
              <a:buChar char="§"/>
            </a:pPr>
            <a:r>
              <a:rPr lang="tr-TR" dirty="0">
                <a:solidFill>
                  <a:schemeClr val="tx1">
                    <a:lumMod val="65000"/>
                    <a:lumOff val="35000"/>
                  </a:schemeClr>
                </a:solidFill>
              </a:rPr>
              <a:t>Suça yönelme ve aşırı risk alma özellikleri gösterebilirler. </a:t>
            </a:r>
          </a:p>
          <a:p>
            <a:pPr>
              <a:buFont typeface="Wingdings" panose="05000000000000000000" pitchFamily="2" charset="2"/>
              <a:buChar char="§"/>
            </a:pPr>
            <a:r>
              <a:rPr lang="tr-TR" dirty="0">
                <a:solidFill>
                  <a:schemeClr val="tx1">
                    <a:lumMod val="65000"/>
                    <a:lumOff val="35000"/>
                  </a:schemeClr>
                </a:solidFill>
              </a:rPr>
              <a:t>İçe dönüklük, sosyal ilişkilerde zayıflık veya aşırılıklar gözlenebilir.</a:t>
            </a:r>
          </a:p>
          <a:p>
            <a:endParaRPr lang="tr-TR" dirty="0"/>
          </a:p>
        </p:txBody>
      </p:sp>
    </p:spTree>
    <p:extLst>
      <p:ext uri="{BB962C8B-B14F-4D97-AF65-F5344CB8AC3E}">
        <p14:creationId xmlns:p14="http://schemas.microsoft.com/office/powerpoint/2010/main" val="159526181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DC59D1-AEE0-4250-9A2F-73ACB51F0E9E}"/>
              </a:ext>
            </a:extLst>
          </p:cNvPr>
          <p:cNvSpPr>
            <a:spLocks noGrp="1"/>
          </p:cNvSpPr>
          <p:nvPr>
            <p:ph type="title"/>
          </p:nvPr>
        </p:nvSpPr>
        <p:spPr/>
        <p:txBody>
          <a:bodyPr/>
          <a:lstStyle/>
          <a:p>
            <a:r>
              <a:rPr lang="tr-TR" dirty="0"/>
              <a:t>Duygusal, Davranışsal ve Sosyal Uyum Güçlüğü Olan Bireyler </a:t>
            </a:r>
          </a:p>
        </p:txBody>
      </p:sp>
      <p:sp>
        <p:nvSpPr>
          <p:cNvPr id="3" name="İçerik Yer Tutucusu 2">
            <a:extLst>
              <a:ext uri="{FF2B5EF4-FFF2-40B4-BE49-F238E27FC236}">
                <a16:creationId xmlns:a16="http://schemas.microsoft.com/office/drawing/2014/main" id="{DA51D75F-6152-4A8D-8A03-5F207C903EC2}"/>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Öğretmenlere Öneriler</a:t>
            </a:r>
            <a:r>
              <a:rPr lang="tr-TR" dirty="0">
                <a:solidFill>
                  <a:schemeClr val="tx1">
                    <a:lumMod val="65000"/>
                    <a:lumOff val="35000"/>
                  </a:schemeClr>
                </a:solidFill>
              </a:rPr>
              <a:t>: </a:t>
            </a:r>
          </a:p>
          <a:p>
            <a:pPr>
              <a:buFont typeface="Wingdings" panose="05000000000000000000" pitchFamily="2" charset="2"/>
              <a:buChar char="§"/>
            </a:pPr>
            <a:r>
              <a:rPr lang="tr-TR" dirty="0">
                <a:solidFill>
                  <a:schemeClr val="tx1">
                    <a:lumMod val="65000"/>
                    <a:lumOff val="35000"/>
                  </a:schemeClr>
                </a:solidFill>
              </a:rPr>
              <a:t>Çocuktan beklenen davranışlar açıklanmalıdır. </a:t>
            </a:r>
          </a:p>
          <a:p>
            <a:pPr>
              <a:buFont typeface="Wingdings" panose="05000000000000000000" pitchFamily="2" charset="2"/>
              <a:buChar char="§"/>
            </a:pPr>
            <a:r>
              <a:rPr lang="tr-TR" dirty="0">
                <a:solidFill>
                  <a:schemeClr val="tx1">
                    <a:lumMod val="65000"/>
                    <a:lumOff val="35000"/>
                  </a:schemeClr>
                </a:solidFill>
              </a:rPr>
              <a:t>Öğretmen beklentilerini çocuğa iletirken açık ve sakin olmalıdır. </a:t>
            </a:r>
          </a:p>
          <a:p>
            <a:pPr>
              <a:buFont typeface="Wingdings" panose="05000000000000000000" pitchFamily="2" charset="2"/>
              <a:buChar char="§"/>
            </a:pPr>
            <a:r>
              <a:rPr lang="tr-TR" dirty="0">
                <a:solidFill>
                  <a:schemeClr val="tx1">
                    <a:lumMod val="65000"/>
                    <a:lumOff val="35000"/>
                  </a:schemeClr>
                </a:solidFill>
              </a:rPr>
              <a:t>Öğrenci davranışların uygun ve tutarlı sonuçları olması sağlanmalıdır. Uygun davranışlar hemen görülmeli ve pekiştirilmelidir. </a:t>
            </a:r>
          </a:p>
          <a:p>
            <a:pPr>
              <a:buFont typeface="Wingdings" panose="05000000000000000000" pitchFamily="2" charset="2"/>
              <a:buChar char="§"/>
            </a:pPr>
            <a:r>
              <a:rPr lang="tr-TR" dirty="0">
                <a:solidFill>
                  <a:schemeClr val="tx1">
                    <a:lumMod val="65000"/>
                    <a:lumOff val="35000"/>
                  </a:schemeClr>
                </a:solidFill>
              </a:rPr>
              <a:t>Öğretmen çocuğun davranışına ve akademik performansına ilişkin gerçekçi beklentilere sahip olmalıdır. Öğrenci başarılı olma duygusunu yaşayabilmeli ve başarısıyla övünmesini bilmelidir. </a:t>
            </a:r>
          </a:p>
          <a:p>
            <a:endParaRPr lang="tr-TR" dirty="0"/>
          </a:p>
        </p:txBody>
      </p:sp>
    </p:spTree>
    <p:extLst>
      <p:ext uri="{BB962C8B-B14F-4D97-AF65-F5344CB8AC3E}">
        <p14:creationId xmlns:p14="http://schemas.microsoft.com/office/powerpoint/2010/main" val="275425794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8B1F10-CEE8-4050-9FD7-233B9FDFAC20}"/>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Öğretmen çocuğun duygularını ve ondan uyumsuz davranışlara neden olacak çevre koşullarını iyi bilmelidir, gerekirse değiştirmeye çalışmalıdır. </a:t>
            </a:r>
          </a:p>
          <a:p>
            <a:pPr>
              <a:buFont typeface="Wingdings" panose="05000000000000000000" pitchFamily="2" charset="2"/>
              <a:buChar char="§"/>
            </a:pPr>
            <a:r>
              <a:rPr lang="tr-TR" dirty="0">
                <a:solidFill>
                  <a:schemeClr val="tx1">
                    <a:lumMod val="65000"/>
                    <a:lumOff val="35000"/>
                  </a:schemeClr>
                </a:solidFill>
              </a:rPr>
              <a:t>Sınıfta sevgi ve güven ortamı hakim olmalıdır. Bu ortamda çocukların uygun davranışların gelişmesi daha kolay olmaktadır. </a:t>
            </a:r>
          </a:p>
          <a:p>
            <a:pPr>
              <a:buFont typeface="Wingdings" panose="05000000000000000000" pitchFamily="2" charset="2"/>
              <a:buChar char="§"/>
            </a:pPr>
            <a:r>
              <a:rPr lang="tr-TR" dirty="0">
                <a:solidFill>
                  <a:schemeClr val="tx1">
                    <a:lumMod val="65000"/>
                    <a:lumOff val="35000"/>
                  </a:schemeClr>
                </a:solidFill>
              </a:rPr>
              <a:t>Gerektiğinde sınıftaki öğrencilerin uygunsuz davranışları için uzman görüşüne başvurmalı, uzmanla işbirliğinin yolları aranmalıdır.</a:t>
            </a:r>
          </a:p>
          <a:p>
            <a:endParaRPr lang="tr-TR" dirty="0"/>
          </a:p>
        </p:txBody>
      </p:sp>
    </p:spTree>
    <p:extLst>
      <p:ext uri="{BB962C8B-B14F-4D97-AF65-F5344CB8AC3E}">
        <p14:creationId xmlns:p14="http://schemas.microsoft.com/office/powerpoint/2010/main" val="390294338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EE4CC8-ED48-4ACE-9ACF-DDA67A2CFF21}"/>
              </a:ext>
            </a:extLst>
          </p:cNvPr>
          <p:cNvSpPr>
            <a:spLocks noGrp="1"/>
          </p:cNvSpPr>
          <p:nvPr>
            <p:ph type="title"/>
          </p:nvPr>
        </p:nvSpPr>
        <p:spPr/>
        <p:txBody>
          <a:bodyPr/>
          <a:lstStyle/>
          <a:p>
            <a:r>
              <a:rPr lang="tr-TR" dirty="0"/>
              <a:t>Otizm Spektrum Bozukluğu Olan Bireyler </a:t>
            </a:r>
          </a:p>
        </p:txBody>
      </p:sp>
      <p:sp>
        <p:nvSpPr>
          <p:cNvPr id="3" name="İçerik Yer Tutucusu 2">
            <a:extLst>
              <a:ext uri="{FF2B5EF4-FFF2-40B4-BE49-F238E27FC236}">
                <a16:creationId xmlns:a16="http://schemas.microsoft.com/office/drawing/2014/main" id="{64BBC383-1D4A-4255-9DF4-EB962A13432F}"/>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Otizm spektrum bozukluğu, doğuştan gelen ve belirtileri yaşamın ilk üç yılında kendini gösteren bir gelişimsel yetersizlik ve nörolojik bozukluktur. </a:t>
            </a:r>
          </a:p>
          <a:p>
            <a:pPr>
              <a:buFont typeface="Wingdings" panose="05000000000000000000" pitchFamily="2" charset="2"/>
              <a:buChar char="§"/>
            </a:pPr>
            <a:r>
              <a:rPr lang="tr-TR" dirty="0">
                <a:solidFill>
                  <a:schemeClr val="tx1">
                    <a:lumMod val="65000"/>
                    <a:lumOff val="35000"/>
                  </a:schemeClr>
                </a:solidFill>
              </a:rPr>
              <a:t>Amerikan Psikiyatri Birliği, Ruhsal Bozuklukların Tanısal ve </a:t>
            </a:r>
            <a:r>
              <a:rPr lang="tr-TR" dirty="0" err="1">
                <a:solidFill>
                  <a:schemeClr val="tx1">
                    <a:lumMod val="65000"/>
                    <a:lumOff val="35000"/>
                  </a:schemeClr>
                </a:solidFill>
              </a:rPr>
              <a:t>Sayımsal</a:t>
            </a:r>
            <a:r>
              <a:rPr lang="tr-TR" dirty="0">
                <a:solidFill>
                  <a:schemeClr val="tx1">
                    <a:lumMod val="65000"/>
                    <a:lumOff val="35000"/>
                  </a:schemeClr>
                </a:solidFill>
              </a:rPr>
              <a:t> El Kitabı beşinci </a:t>
            </a:r>
            <a:r>
              <a:rPr lang="tr-TR" dirty="0" err="1">
                <a:solidFill>
                  <a:schemeClr val="tx1">
                    <a:lumMod val="65000"/>
                    <a:lumOff val="35000"/>
                  </a:schemeClr>
                </a:solidFill>
              </a:rPr>
              <a:t>Basımı’nda</a:t>
            </a:r>
            <a:r>
              <a:rPr lang="tr-TR" dirty="0">
                <a:solidFill>
                  <a:schemeClr val="tx1">
                    <a:lumMod val="65000"/>
                    <a:lumOff val="35000"/>
                  </a:schemeClr>
                </a:solidFill>
              </a:rPr>
              <a:t> (DSM-5) otizm spektrum bozukluğu olan tüm bireylerin iki temel alanda yetersizlik gösterdiği görülmektedir: </a:t>
            </a:r>
          </a:p>
          <a:p>
            <a:pPr>
              <a:buFont typeface="Wingdings" panose="05000000000000000000" pitchFamily="2" charset="2"/>
              <a:buChar char="§"/>
            </a:pPr>
            <a:r>
              <a:rPr lang="tr-TR" dirty="0">
                <a:solidFill>
                  <a:schemeClr val="tx1">
                    <a:lumMod val="65000"/>
                    <a:lumOff val="35000"/>
                  </a:schemeClr>
                </a:solidFill>
              </a:rPr>
              <a:t>(a) sosyal iletişim ve sosyal etkileşimde yetersizlik, </a:t>
            </a:r>
          </a:p>
          <a:p>
            <a:pPr>
              <a:buFont typeface="Wingdings" panose="05000000000000000000" pitchFamily="2" charset="2"/>
              <a:buChar char="§"/>
            </a:pPr>
            <a:r>
              <a:rPr lang="tr-TR" dirty="0">
                <a:solidFill>
                  <a:schemeClr val="tx1">
                    <a:lumMod val="65000"/>
                    <a:lumOff val="35000"/>
                  </a:schemeClr>
                </a:solidFill>
              </a:rPr>
              <a:t>(b) tekrarlanan/takıntılı davranışlar ve sınırlı ilgiler ve etkinlikler. </a:t>
            </a:r>
          </a:p>
          <a:p>
            <a:endParaRPr lang="tr-TR" dirty="0"/>
          </a:p>
        </p:txBody>
      </p:sp>
    </p:spTree>
    <p:extLst>
      <p:ext uri="{BB962C8B-B14F-4D97-AF65-F5344CB8AC3E}">
        <p14:creationId xmlns:p14="http://schemas.microsoft.com/office/powerpoint/2010/main" val="279289109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CD7750-3662-42F9-BB8A-0932A265CCCB}"/>
              </a:ext>
            </a:extLst>
          </p:cNvPr>
          <p:cNvSpPr>
            <a:spLocks noGrp="1"/>
          </p:cNvSpPr>
          <p:nvPr>
            <p:ph type="title"/>
          </p:nvPr>
        </p:nvSpPr>
        <p:spPr/>
        <p:txBody>
          <a:bodyPr/>
          <a:lstStyle/>
          <a:p>
            <a:r>
              <a:rPr lang="tr-TR" dirty="0"/>
              <a:t>A. Sosyal İletişim ve Sosyal Etkileşim:</a:t>
            </a:r>
          </a:p>
        </p:txBody>
      </p:sp>
      <p:sp>
        <p:nvSpPr>
          <p:cNvPr id="3" name="İçerik Yer Tutucusu 2">
            <a:extLst>
              <a:ext uri="{FF2B5EF4-FFF2-40B4-BE49-F238E27FC236}">
                <a16:creationId xmlns:a16="http://schemas.microsoft.com/office/drawing/2014/main" id="{30E0415F-37B1-481E-B6BC-E4D434398940}"/>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Göz kontağı kuramama, vücut dilini anlamama ve kullanamama</a:t>
            </a:r>
          </a:p>
          <a:p>
            <a:pPr>
              <a:buFont typeface="Wingdings" panose="05000000000000000000" pitchFamily="2" charset="2"/>
              <a:buChar char="§"/>
            </a:pPr>
            <a:r>
              <a:rPr lang="tr-TR" dirty="0">
                <a:solidFill>
                  <a:schemeClr val="tx1">
                    <a:lumMod val="65000"/>
                    <a:lumOff val="35000"/>
                  </a:schemeClr>
                </a:solidFill>
              </a:rPr>
              <a:t>Karşılıklı konuşma başlatma ve sürdürmede yetersizlik</a:t>
            </a:r>
          </a:p>
          <a:p>
            <a:pPr>
              <a:buFont typeface="Wingdings" panose="05000000000000000000" pitchFamily="2" charset="2"/>
              <a:buChar char="§"/>
            </a:pPr>
            <a:r>
              <a:rPr lang="tr-TR" dirty="0">
                <a:solidFill>
                  <a:schemeClr val="tx1">
                    <a:lumMod val="65000"/>
                    <a:lumOff val="35000"/>
                  </a:schemeClr>
                </a:solidFill>
              </a:rPr>
              <a:t>Sosyal bağlamlara uygun davranamama, hayali oyun oynayamama, arkadaş edinememe ve akranlarına karşı ilgisizlik gibi ilişki kurma, sürdürme ve ilişkiyi anlamada yetersizlik</a:t>
            </a:r>
          </a:p>
          <a:p>
            <a:endParaRPr lang="tr-TR" dirty="0"/>
          </a:p>
        </p:txBody>
      </p:sp>
    </p:spTree>
    <p:extLst>
      <p:ext uri="{BB962C8B-B14F-4D97-AF65-F5344CB8AC3E}">
        <p14:creationId xmlns:p14="http://schemas.microsoft.com/office/powerpoint/2010/main" val="309183652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4385C7-4B2B-4EFC-A38E-9E675A4B01E8}"/>
              </a:ext>
            </a:extLst>
          </p:cNvPr>
          <p:cNvSpPr>
            <a:spLocks noGrp="1"/>
          </p:cNvSpPr>
          <p:nvPr>
            <p:ph type="title"/>
          </p:nvPr>
        </p:nvSpPr>
        <p:spPr>
          <a:xfrm>
            <a:off x="955677" y="492414"/>
            <a:ext cx="7707862" cy="488024"/>
          </a:xfrm>
        </p:spPr>
        <p:txBody>
          <a:bodyPr/>
          <a:lstStyle/>
          <a:p>
            <a:r>
              <a:rPr lang="tr-TR" dirty="0"/>
              <a:t>B. Tekrarlanan/Takıntılı Davranışlar ve Sınırlı İlgiler ya da Etkinlikler </a:t>
            </a:r>
          </a:p>
        </p:txBody>
      </p:sp>
      <p:sp>
        <p:nvSpPr>
          <p:cNvPr id="3" name="İçerik Yer Tutucusu 2">
            <a:extLst>
              <a:ext uri="{FF2B5EF4-FFF2-40B4-BE49-F238E27FC236}">
                <a16:creationId xmlns:a16="http://schemas.microsoft.com/office/drawing/2014/main" id="{382EC8BF-608B-45E6-8D83-843DF614794E}"/>
              </a:ext>
            </a:extLst>
          </p:cNvPr>
          <p:cNvSpPr>
            <a:spLocks noGrp="1"/>
          </p:cNvSpPr>
          <p:nvPr>
            <p:ph sz="quarter" idx="10"/>
          </p:nvPr>
        </p:nvSpPr>
        <p:spPr>
          <a:xfrm>
            <a:off x="962576" y="1148715"/>
            <a:ext cx="7700963" cy="3759042"/>
          </a:xfrm>
        </p:spPr>
        <p:txBody>
          <a:bodyPr/>
          <a:lstStyle/>
          <a:p>
            <a:pPr>
              <a:buFont typeface="Wingdings" panose="05000000000000000000" pitchFamily="2" charset="2"/>
              <a:buChar char="§"/>
            </a:pPr>
            <a:r>
              <a:rPr lang="tr-TR" dirty="0">
                <a:solidFill>
                  <a:schemeClr val="tx1">
                    <a:lumMod val="65000"/>
                    <a:lumOff val="35000"/>
                  </a:schemeClr>
                </a:solidFill>
              </a:rPr>
              <a:t>Tekrarlanan ya da takıntılı motor davranışlar, nesne kullanma ya da konuşma</a:t>
            </a:r>
          </a:p>
          <a:p>
            <a:pPr>
              <a:buFont typeface="Wingdings" panose="05000000000000000000" pitchFamily="2" charset="2"/>
              <a:buChar char="§"/>
            </a:pPr>
            <a:r>
              <a:rPr lang="tr-TR" dirty="0">
                <a:solidFill>
                  <a:schemeClr val="tx1">
                    <a:lumMod val="65000"/>
                    <a:lumOff val="35000"/>
                  </a:schemeClr>
                </a:solidFill>
              </a:rPr>
              <a:t>Aynılık üzerinde ısrar etme, rutinlere aşırı bağlılık </a:t>
            </a:r>
          </a:p>
          <a:p>
            <a:pPr>
              <a:buFont typeface="Wingdings" panose="05000000000000000000" pitchFamily="2" charset="2"/>
              <a:buChar char="§"/>
            </a:pPr>
            <a:r>
              <a:rPr lang="tr-TR" dirty="0">
                <a:solidFill>
                  <a:schemeClr val="tx1">
                    <a:lumMod val="65000"/>
                    <a:lumOff val="35000"/>
                  </a:schemeClr>
                </a:solidFill>
              </a:rPr>
              <a:t>Yoğunluğu açısında anormal denilebilecek derecede takıntılı ve sabit ilgilere sahip olma </a:t>
            </a:r>
          </a:p>
          <a:p>
            <a:pPr>
              <a:buFont typeface="Wingdings" panose="05000000000000000000" pitchFamily="2" charset="2"/>
              <a:buChar char="§"/>
            </a:pPr>
            <a:r>
              <a:rPr lang="tr-TR" dirty="0">
                <a:solidFill>
                  <a:schemeClr val="tx1">
                    <a:lumMod val="65000"/>
                    <a:lumOff val="35000"/>
                  </a:schemeClr>
                </a:solidFill>
              </a:rPr>
              <a:t>Belli ses, doku ya da koku gibi duyusal uyaranlara karşı aşırı tepkili olma ya da tepkisiz kalma</a:t>
            </a:r>
          </a:p>
          <a:p>
            <a:endParaRPr lang="tr-TR" dirty="0"/>
          </a:p>
        </p:txBody>
      </p:sp>
    </p:spTree>
    <p:extLst>
      <p:ext uri="{BB962C8B-B14F-4D97-AF65-F5344CB8AC3E}">
        <p14:creationId xmlns:p14="http://schemas.microsoft.com/office/powerpoint/2010/main" val="2683345241"/>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3DDD2F-6722-4374-8BEE-8647D161EACE}"/>
              </a:ext>
            </a:extLst>
          </p:cNvPr>
          <p:cNvSpPr>
            <a:spLocks noGrp="1"/>
          </p:cNvSpPr>
          <p:nvPr>
            <p:ph type="title"/>
          </p:nvPr>
        </p:nvSpPr>
        <p:spPr/>
        <p:txBody>
          <a:bodyPr/>
          <a:lstStyle/>
          <a:p>
            <a:r>
              <a:rPr lang="tr-TR" dirty="0"/>
              <a:t>Otizm Spektrum Bozukluğu Olan Bireylerin Eğitimleri</a:t>
            </a:r>
          </a:p>
        </p:txBody>
      </p:sp>
      <p:sp>
        <p:nvSpPr>
          <p:cNvPr id="3" name="İçerik Yer Tutucusu 2">
            <a:extLst>
              <a:ext uri="{FF2B5EF4-FFF2-40B4-BE49-F238E27FC236}">
                <a16:creationId xmlns:a16="http://schemas.microsoft.com/office/drawing/2014/main" id="{86198B5B-8A95-4C0C-A9AE-6BB2C8009049}"/>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Eğitimin etkili olabilmesi için; çok erken yaşlarda başlaması, çok yoğun olması ve kesintisiz olarak verilmesi gerekmektedir. </a:t>
            </a:r>
          </a:p>
          <a:p>
            <a:pPr>
              <a:buFont typeface="Wingdings" panose="05000000000000000000" pitchFamily="2" charset="2"/>
              <a:buChar char="§"/>
            </a:pPr>
            <a:r>
              <a:rPr lang="tr-TR" dirty="0">
                <a:solidFill>
                  <a:schemeClr val="tx1">
                    <a:lumMod val="65000"/>
                    <a:lumOff val="35000"/>
                  </a:schemeClr>
                </a:solidFill>
              </a:rPr>
              <a:t>Çocuğun bireysel özellikleri dikkate alınmalıdır: Eğitim, çocuk için etkili olan ödüller, çocuğun duyusal özellikleri, çocuğun takıntıları, çocuğun beslenme ve uyku düzeni vb. dikkate alınarak tasarlanmalı ve yürütülmelidir.</a:t>
            </a:r>
          </a:p>
          <a:p>
            <a:pPr>
              <a:buFont typeface="Wingdings" panose="05000000000000000000" pitchFamily="2" charset="2"/>
              <a:buChar char="§"/>
            </a:pPr>
            <a:r>
              <a:rPr lang="tr-TR" dirty="0">
                <a:solidFill>
                  <a:schemeClr val="tx1">
                    <a:lumMod val="65000"/>
                    <a:lumOff val="35000"/>
                  </a:schemeClr>
                </a:solidFill>
              </a:rPr>
              <a:t>Eğitimde özel bir müfredat kullanılmalıdır: Otizmli çocuklara, dikkati yöneltme, yönergelere uyma, taklit, ortak dikkat, sosyal etkileşim, karşılıklı sohbet etme gibi bazı özel becerileri çok özel tekniklerle öğretmek gerekir. </a:t>
            </a:r>
          </a:p>
          <a:p>
            <a:endParaRPr lang="tr-TR" dirty="0"/>
          </a:p>
        </p:txBody>
      </p:sp>
    </p:spTree>
    <p:extLst>
      <p:ext uri="{BB962C8B-B14F-4D97-AF65-F5344CB8AC3E}">
        <p14:creationId xmlns:p14="http://schemas.microsoft.com/office/powerpoint/2010/main" val="4280430177"/>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6E1076-A310-4705-A6AE-1254E4FE3A2F}"/>
              </a:ext>
            </a:extLst>
          </p:cNvPr>
          <p:cNvSpPr>
            <a:spLocks noGrp="1"/>
          </p:cNvSpPr>
          <p:nvPr>
            <p:ph type="title"/>
          </p:nvPr>
        </p:nvSpPr>
        <p:spPr/>
        <p:txBody>
          <a:bodyPr/>
          <a:lstStyle/>
          <a:p>
            <a:r>
              <a:rPr lang="tr-TR" dirty="0"/>
              <a:t>Üstün Zeka ve Üstün Yeteneği Olan Bireyler</a:t>
            </a:r>
          </a:p>
        </p:txBody>
      </p:sp>
      <p:sp>
        <p:nvSpPr>
          <p:cNvPr id="3" name="İçerik Yer Tutucusu 2">
            <a:extLst>
              <a:ext uri="{FF2B5EF4-FFF2-40B4-BE49-F238E27FC236}">
                <a16:creationId xmlns:a16="http://schemas.microsoft.com/office/drawing/2014/main" id="{B6CB50EA-95A8-474E-AE46-7518A42A4A7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“Üstün ve Özel Yeteneklilik; bireyin, genetik özelliklerle var olan ve çevresel uyaranlarla gelişen; fiziksel büyüme ve gelişim, hareket gelişimi, algı – dikkat kontrolü, analiz, sentez, problem çözme gibi bilişsel gelişim, dili anlama ve ifade etme yeteneği, sosyal, duygusal ve estetik gelişim alanlarının birinde ve/veya birkaçında ya da hepsinde çeşitli gözlem ve ölçme araçlarıyla uzman kişiler tarafından gözlenen ve/veya ölçülebilen, yaşıtlarından ileri düzeyde olma durumudur.” (Prof. Dr. </a:t>
            </a:r>
            <a:r>
              <a:rPr lang="tr-TR" dirty="0" err="1">
                <a:solidFill>
                  <a:schemeClr val="tx1">
                    <a:lumMod val="65000"/>
                    <a:lumOff val="35000"/>
                  </a:schemeClr>
                </a:solidFill>
              </a:rPr>
              <a:t>Necate</a:t>
            </a:r>
            <a:r>
              <a:rPr lang="tr-TR" dirty="0">
                <a:solidFill>
                  <a:schemeClr val="tx1">
                    <a:lumMod val="65000"/>
                    <a:lumOff val="35000"/>
                  </a:schemeClr>
                </a:solidFill>
              </a:rPr>
              <a:t> </a:t>
            </a:r>
            <a:r>
              <a:rPr lang="tr-TR" dirty="0" err="1">
                <a:solidFill>
                  <a:schemeClr val="tx1">
                    <a:lumMod val="65000"/>
                    <a:lumOff val="35000"/>
                  </a:schemeClr>
                </a:solidFill>
              </a:rPr>
              <a:t>Baykoç</a:t>
            </a:r>
            <a:r>
              <a:rPr lang="tr-TR" dirty="0">
                <a:solidFill>
                  <a:schemeClr val="tx1">
                    <a:lumMod val="65000"/>
                    <a:lumOff val="35000"/>
                  </a:schemeClr>
                </a:solidFill>
              </a:rPr>
              <a:t> Dönmez, 2009) </a:t>
            </a:r>
          </a:p>
          <a:p>
            <a:endParaRPr lang="tr-TR" dirty="0"/>
          </a:p>
        </p:txBody>
      </p:sp>
    </p:spTree>
    <p:extLst>
      <p:ext uri="{BB962C8B-B14F-4D97-AF65-F5344CB8AC3E}">
        <p14:creationId xmlns:p14="http://schemas.microsoft.com/office/powerpoint/2010/main" val="365966806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3"/>
          <p:cNvSpPr>
            <a:spLocks noGrp="1"/>
          </p:cNvSpPr>
          <p:nvPr>
            <p:ph type="title"/>
          </p:nvPr>
        </p:nvSpPr>
        <p:spPr>
          <a:xfrm>
            <a:off x="949325" y="358775"/>
            <a:ext cx="7707313" cy="488950"/>
          </a:xfrm>
        </p:spPr>
        <p:txBody>
          <a:bodyPr/>
          <a:lstStyle/>
          <a:p>
            <a:pPr eaLnBrk="1" hangingPunct="1"/>
            <a:r>
              <a:rPr lang="tr-TR" altLang="x-none" dirty="0">
                <a:latin typeface="Arial" charset="0"/>
                <a:ea typeface="ＭＳ Ｐゴシック" charset="-128"/>
              </a:rPr>
              <a:t>Özel Gereksinimli Bireylerin Sınıflandırılması </a:t>
            </a:r>
            <a:r>
              <a:rPr lang="en-US" altLang="x-none" dirty="0">
                <a:latin typeface="Arial" charset="0"/>
                <a:ea typeface="ＭＳ Ｐゴシック" charset="-128"/>
              </a:rPr>
              <a:t>	</a:t>
            </a:r>
          </a:p>
        </p:txBody>
      </p:sp>
      <p:sp>
        <p:nvSpPr>
          <p:cNvPr id="5" name="Content Placeholder 4"/>
          <p:cNvSpPr>
            <a:spLocks noGrp="1"/>
          </p:cNvSpPr>
          <p:nvPr>
            <p:ph sz="quarter" idx="4294967295"/>
          </p:nvPr>
        </p:nvSpPr>
        <p:spPr>
          <a:xfrm>
            <a:off x="955675" y="908050"/>
            <a:ext cx="7700963" cy="3759200"/>
          </a:xfrm>
        </p:spPr>
        <p:txBody>
          <a:bodyPr wrap="square" numCol="1" anchor="t" anchorCtr="0" compatLnSpc="1">
            <a:prstTxWarp prst="textNoShape">
              <a:avLst/>
            </a:prstTxWarp>
          </a:bodyPr>
          <a:lstStyle/>
          <a:p>
            <a:pPr marL="0" lvl="1" indent="0" eaLnBrk="1" hangingPunct="1">
              <a:buNone/>
            </a:pPr>
            <a:endParaRPr lang="en-US" altLang="x-none" dirty="0">
              <a:latin typeface="Arial" charset="0"/>
              <a:ea typeface="ＭＳ Ｐゴシック" charset="-128"/>
            </a:endParaRPr>
          </a:p>
          <a:p>
            <a:pPr marL="596646" indent="-514350">
              <a:buFont typeface="+mj-lt"/>
              <a:buAutoNum type="arabicPeriod"/>
            </a:pPr>
            <a:r>
              <a:rPr lang="tr-TR" dirty="0">
                <a:solidFill>
                  <a:schemeClr val="tx1">
                    <a:lumMod val="65000"/>
                    <a:lumOff val="35000"/>
                  </a:schemeClr>
                </a:solidFill>
              </a:rPr>
              <a:t>Dil ve Konuşma Güçlüğü Olan Bireyler</a:t>
            </a:r>
          </a:p>
          <a:p>
            <a:pPr marL="596646" indent="-514350">
              <a:buFont typeface="+mj-lt"/>
              <a:buAutoNum type="arabicPeriod"/>
            </a:pPr>
            <a:r>
              <a:rPr lang="tr-TR" dirty="0">
                <a:solidFill>
                  <a:schemeClr val="tx1">
                    <a:lumMod val="65000"/>
                    <a:lumOff val="35000"/>
                  </a:schemeClr>
                </a:solidFill>
              </a:rPr>
              <a:t>Özel Öğrenme Güçlüğü Olan Bireyler</a:t>
            </a:r>
          </a:p>
          <a:p>
            <a:pPr marL="596646" indent="-514350">
              <a:buFont typeface="+mj-lt"/>
              <a:buAutoNum type="arabicPeriod"/>
            </a:pPr>
            <a:r>
              <a:rPr lang="tr-TR" dirty="0">
                <a:solidFill>
                  <a:schemeClr val="tx1">
                    <a:lumMod val="65000"/>
                    <a:lumOff val="35000"/>
                  </a:schemeClr>
                </a:solidFill>
              </a:rPr>
              <a:t>Duygusal, Davranışsal ve Sosyal Uyum Güçlüğü Olan Bireyler</a:t>
            </a:r>
          </a:p>
          <a:p>
            <a:pPr marL="596646" indent="-514350">
              <a:buFont typeface="+mj-lt"/>
              <a:buAutoNum type="arabicPeriod"/>
            </a:pPr>
            <a:r>
              <a:rPr lang="tr-TR" dirty="0">
                <a:solidFill>
                  <a:schemeClr val="tx1">
                    <a:lumMod val="65000"/>
                    <a:lumOff val="35000"/>
                  </a:schemeClr>
                </a:solidFill>
              </a:rPr>
              <a:t>Otistik Özellikler Gösteren Bireyler</a:t>
            </a:r>
          </a:p>
          <a:p>
            <a:pPr marL="596646" indent="-514350">
              <a:buFont typeface="+mj-lt"/>
              <a:buAutoNum type="arabicPeriod"/>
            </a:pPr>
            <a:r>
              <a:rPr lang="tr-TR" dirty="0">
                <a:solidFill>
                  <a:schemeClr val="tx1">
                    <a:lumMod val="65000"/>
                    <a:lumOff val="35000"/>
                  </a:schemeClr>
                </a:solidFill>
              </a:rPr>
              <a:t>Üstün Zeka ve Üstün Yeteneği Olan Bireyler</a:t>
            </a:r>
          </a:p>
          <a:p>
            <a:pPr lvl="1" eaLnBrk="1" hangingPunct="1"/>
            <a:endParaRPr lang="en-US" altLang="x-none" dirty="0">
              <a:latin typeface="Arial" charset="0"/>
              <a:ea typeface="ＭＳ Ｐゴシック" charset="-128"/>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803C09-9058-4283-BD4B-76B53FC5D4AD}"/>
              </a:ext>
            </a:extLst>
          </p:cNvPr>
          <p:cNvSpPr>
            <a:spLocks noGrp="1"/>
          </p:cNvSpPr>
          <p:nvPr>
            <p:ph type="title"/>
          </p:nvPr>
        </p:nvSpPr>
        <p:spPr/>
        <p:txBody>
          <a:bodyPr/>
          <a:lstStyle/>
          <a:p>
            <a:r>
              <a:rPr lang="tr-TR" dirty="0"/>
              <a:t>Üstün Zeka ve Üstün Yeteneği Olan Bireylerin Eğitimleri</a:t>
            </a:r>
          </a:p>
        </p:txBody>
      </p:sp>
      <p:sp>
        <p:nvSpPr>
          <p:cNvPr id="3" name="İçerik Yer Tutucusu 2">
            <a:extLst>
              <a:ext uri="{FF2B5EF4-FFF2-40B4-BE49-F238E27FC236}">
                <a16:creationId xmlns:a16="http://schemas.microsoft.com/office/drawing/2014/main" id="{1735F911-710A-4F56-B04A-FEC19B53C750}"/>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Erken çocukluk döneminin bireyin hayatında hızlı gelişim ve değişimlerinin olması açısından önemli bir yeri vardır. Bu dönemde değişim ve gelişimin yönünün belirlenmesinde eğitimin rolü büyüktür.</a:t>
            </a:r>
          </a:p>
          <a:p>
            <a:pPr>
              <a:buFont typeface="Wingdings" panose="05000000000000000000" pitchFamily="2" charset="2"/>
              <a:buChar char="§"/>
            </a:pPr>
            <a:r>
              <a:rPr lang="tr-TR" dirty="0">
                <a:solidFill>
                  <a:schemeClr val="tx1">
                    <a:lumMod val="65000"/>
                    <a:lumOff val="35000"/>
                  </a:schemeClr>
                </a:solidFill>
              </a:rPr>
              <a:t>Erken çocukluk döneminde çocukların ilgi, yetenek ve becerilerinin belirlenmesi, eğitimlerine yön verir. </a:t>
            </a:r>
          </a:p>
          <a:p>
            <a:pPr>
              <a:buFont typeface="Wingdings" panose="05000000000000000000" pitchFamily="2" charset="2"/>
              <a:buChar char="§"/>
            </a:pPr>
            <a:r>
              <a:rPr lang="tr-TR" dirty="0">
                <a:solidFill>
                  <a:schemeClr val="tx1">
                    <a:lumMod val="65000"/>
                    <a:lumOff val="35000"/>
                  </a:schemeClr>
                </a:solidFill>
              </a:rPr>
              <a:t>Bu anlamda üstün yetenekli çocukların erken yıllarda belirlenmesi; ev ortamlarının düzenlenmesini, eğitim programlarının hazırlanmasını, anne babanın ve öğretmenlerin erken yıllarda bilgilendirilmesini ve bilinçlendirilmesini sağlar.</a:t>
            </a:r>
          </a:p>
          <a:p>
            <a:pPr>
              <a:buFont typeface="Wingdings" panose="05000000000000000000" pitchFamily="2" charset="2"/>
              <a:buChar char="§"/>
            </a:pPr>
            <a:r>
              <a:rPr lang="tr-TR" dirty="0">
                <a:solidFill>
                  <a:schemeClr val="tx1">
                    <a:lumMod val="65000"/>
                    <a:lumOff val="35000"/>
                  </a:schemeClr>
                </a:solidFill>
              </a:rPr>
              <a:t>Özel yetenekli çocukların erken yıllarda uygun eğitimleri, yaşamının ilerleyen yıllarında beceri ve yeteneklerini daha erken geliştirmelerini ve sergileyebilmelerini sağlayacaktır.</a:t>
            </a:r>
          </a:p>
          <a:p>
            <a:endParaRPr lang="tr-TR" dirty="0"/>
          </a:p>
        </p:txBody>
      </p:sp>
    </p:spTree>
    <p:extLst>
      <p:ext uri="{BB962C8B-B14F-4D97-AF65-F5344CB8AC3E}">
        <p14:creationId xmlns:p14="http://schemas.microsoft.com/office/powerpoint/2010/main" val="115734606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257B5D-7B49-4E38-9464-F76CED1A1DE9}"/>
              </a:ext>
            </a:extLst>
          </p:cNvPr>
          <p:cNvSpPr>
            <a:spLocks noGrp="1"/>
          </p:cNvSpPr>
          <p:nvPr>
            <p:ph type="title"/>
          </p:nvPr>
        </p:nvSpPr>
        <p:spPr/>
        <p:txBody>
          <a:bodyPr/>
          <a:lstStyle/>
          <a:p>
            <a:r>
              <a:rPr lang="tr-TR" dirty="0"/>
              <a:t>Üstün Zeka ve Üstün Yeteneği Olan Bireylerin Eğitimleri</a:t>
            </a:r>
          </a:p>
        </p:txBody>
      </p:sp>
      <p:sp>
        <p:nvSpPr>
          <p:cNvPr id="3" name="İçerik Yer Tutucusu 2">
            <a:extLst>
              <a:ext uri="{FF2B5EF4-FFF2-40B4-BE49-F238E27FC236}">
                <a16:creationId xmlns:a16="http://schemas.microsoft.com/office/drawing/2014/main" id="{1A7D7FD9-7316-442A-BEA3-E62CF3EB86E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Üstün yetenekli çocukların gelişimsel özellikleri göz önünde bulundurulduğunda ihtiyaçları olan uyaranlar sağlanmadığı takdirde duygusal anlamda olumsuz yönde etkilendikleri görülmektedir. </a:t>
            </a:r>
          </a:p>
          <a:p>
            <a:pPr>
              <a:buFont typeface="Wingdings" panose="05000000000000000000" pitchFamily="2" charset="2"/>
              <a:buChar char="§"/>
            </a:pPr>
            <a:r>
              <a:rPr lang="tr-TR" dirty="0">
                <a:solidFill>
                  <a:schemeClr val="tx1">
                    <a:lumMod val="65000"/>
                    <a:lumOff val="35000"/>
                  </a:schemeClr>
                </a:solidFill>
              </a:rPr>
              <a:t>Bu nedenle üstün yetenekli çocukların eğitimine başlamadan önce anne baba ve öğretmen eğitiminin planlanması yapılmalıdır. </a:t>
            </a:r>
          </a:p>
          <a:p>
            <a:pPr>
              <a:buFont typeface="Arial" panose="020B0604020202020204" pitchFamily="34" charset="0"/>
              <a:buChar char="•"/>
            </a:pPr>
            <a:r>
              <a:rPr lang="tr-TR" dirty="0">
                <a:solidFill>
                  <a:schemeClr val="tx1">
                    <a:lumMod val="65000"/>
                    <a:lumOff val="35000"/>
                  </a:schemeClr>
                </a:solidFill>
              </a:rPr>
              <a:t>Üstün yetenekli çocukların gelişimsel özelliklerine göre hazırlanan eğitim programlarının yaşa göre uygunluk göstermesi ve bireysel uygunluk sağlaması önemli görülmektedir. </a:t>
            </a:r>
          </a:p>
          <a:p>
            <a:pPr>
              <a:buFont typeface="Arial" panose="020B0604020202020204" pitchFamily="34" charset="0"/>
              <a:buChar char="•"/>
            </a:pPr>
            <a:r>
              <a:rPr lang="tr-TR" dirty="0">
                <a:solidFill>
                  <a:schemeClr val="tx1">
                    <a:lumMod val="65000"/>
                    <a:lumOff val="35000"/>
                  </a:schemeClr>
                </a:solidFill>
              </a:rPr>
              <a:t>Günümüzde üstün yetenekli çocukların eğitim ihtiyaçları; </a:t>
            </a:r>
          </a:p>
          <a:p>
            <a:pPr>
              <a:buFont typeface="Arial" panose="020B0604020202020204" pitchFamily="34" charset="0"/>
              <a:buChar char="•"/>
            </a:pPr>
            <a:r>
              <a:rPr lang="tr-TR" dirty="0">
                <a:solidFill>
                  <a:schemeClr val="tx1">
                    <a:lumMod val="65000"/>
                    <a:lumOff val="35000"/>
                  </a:schemeClr>
                </a:solidFill>
              </a:rPr>
              <a:t>hızlandırma, </a:t>
            </a:r>
          </a:p>
          <a:p>
            <a:pPr>
              <a:buFont typeface="Arial" panose="020B0604020202020204" pitchFamily="34" charset="0"/>
              <a:buChar char="•"/>
            </a:pPr>
            <a:r>
              <a:rPr lang="tr-TR" dirty="0">
                <a:solidFill>
                  <a:schemeClr val="tx1">
                    <a:lumMod val="65000"/>
                    <a:lumOff val="35000"/>
                  </a:schemeClr>
                </a:solidFill>
              </a:rPr>
              <a:t>gruplama ve </a:t>
            </a:r>
          </a:p>
          <a:p>
            <a:pPr>
              <a:buFont typeface="Arial" panose="020B0604020202020204" pitchFamily="34" charset="0"/>
              <a:buChar char="•"/>
            </a:pPr>
            <a:r>
              <a:rPr lang="tr-TR" dirty="0">
                <a:solidFill>
                  <a:schemeClr val="tx1">
                    <a:lumMod val="65000"/>
                    <a:lumOff val="35000"/>
                  </a:schemeClr>
                </a:solidFill>
              </a:rPr>
              <a:t>zenginleştirme yöntemleriyle desteklenmektedir.</a:t>
            </a:r>
          </a:p>
          <a:p>
            <a:endParaRPr lang="tr-TR" dirty="0"/>
          </a:p>
        </p:txBody>
      </p:sp>
    </p:spTree>
    <p:extLst>
      <p:ext uri="{BB962C8B-B14F-4D97-AF65-F5344CB8AC3E}">
        <p14:creationId xmlns:p14="http://schemas.microsoft.com/office/powerpoint/2010/main" val="64983624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B0EE56-7730-4F48-96AD-02FBDB1E0410}"/>
              </a:ext>
            </a:extLst>
          </p:cNvPr>
          <p:cNvSpPr>
            <a:spLocks noGrp="1"/>
          </p:cNvSpPr>
          <p:nvPr>
            <p:ph type="title"/>
          </p:nvPr>
        </p:nvSpPr>
        <p:spPr/>
        <p:txBody>
          <a:bodyPr/>
          <a:lstStyle/>
          <a:p>
            <a:r>
              <a:rPr lang="tr-TR" dirty="0"/>
              <a:t>Dil ve Konuşma Güçlüğü Olan Bireyler</a:t>
            </a:r>
          </a:p>
        </p:txBody>
      </p:sp>
      <p:sp>
        <p:nvSpPr>
          <p:cNvPr id="3" name="İçerik Yer Tutucusu 2">
            <a:extLst>
              <a:ext uri="{FF2B5EF4-FFF2-40B4-BE49-F238E27FC236}">
                <a16:creationId xmlns:a16="http://schemas.microsoft.com/office/drawing/2014/main" id="{634483D9-AF63-4E18-A406-D0F999D78F2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Sözel iletişimde farklı seviye ve biçimlerde ortaya çıkan aksaklıklar ve düzensizlikler nedeniyle dili kullanma, konuşmayı edinme ve iletişimdeki güçlüklerin, bireyin eğitim performansı ve sosyal uyumunu olumsuz yönde etkilemesi durumudur.</a:t>
            </a:r>
          </a:p>
          <a:p>
            <a:pPr marL="0" indent="0"/>
            <a:r>
              <a:rPr lang="tr-TR" dirty="0">
                <a:solidFill>
                  <a:schemeClr val="tx1">
                    <a:lumMod val="65000"/>
                    <a:lumOff val="35000"/>
                  </a:schemeClr>
                </a:solidFill>
              </a:rPr>
              <a:t>     </a:t>
            </a:r>
            <a:r>
              <a:rPr lang="tr-TR" b="1" dirty="0">
                <a:solidFill>
                  <a:schemeClr val="tx1">
                    <a:lumMod val="65000"/>
                    <a:lumOff val="35000"/>
                  </a:schemeClr>
                </a:solidFill>
              </a:rPr>
              <a:t>Sınıflandırılması:</a:t>
            </a:r>
          </a:p>
          <a:p>
            <a:pPr>
              <a:buFont typeface="Wingdings" panose="05000000000000000000" pitchFamily="2" charset="2"/>
              <a:buChar char="§"/>
            </a:pPr>
            <a:r>
              <a:rPr lang="tr-TR" dirty="0">
                <a:solidFill>
                  <a:schemeClr val="tx1">
                    <a:lumMod val="65000"/>
                    <a:lumOff val="35000"/>
                  </a:schemeClr>
                </a:solidFill>
              </a:rPr>
              <a:t>Konuşma engelinin çeşitli türleri vardır. </a:t>
            </a:r>
            <a:br>
              <a:rPr lang="tr-TR" dirty="0">
                <a:solidFill>
                  <a:schemeClr val="tx1">
                    <a:lumMod val="65000"/>
                    <a:lumOff val="35000"/>
                  </a:schemeClr>
                </a:solidFill>
              </a:rPr>
            </a:br>
            <a:r>
              <a:rPr lang="tr-TR" dirty="0">
                <a:solidFill>
                  <a:schemeClr val="tx1">
                    <a:lumMod val="65000"/>
                    <a:lumOff val="35000"/>
                  </a:schemeClr>
                </a:solidFill>
              </a:rPr>
              <a:t>Bunlar; ses bozukluğu, konuşmanın gecikmesi, eklemleme (artikülasyon-söyleyiş) bozukluğu, ritim bozukluğu (kekemelik), konuşmayla ilgili organlarda yapı işlev bozukluğu sonucu ortaya çıkan konuşma engeli ve diğer nedenlere bağlı konuşma bozukluklarıdır.</a:t>
            </a:r>
          </a:p>
          <a:p>
            <a:endParaRPr lang="tr-TR" dirty="0"/>
          </a:p>
        </p:txBody>
      </p:sp>
    </p:spTree>
    <p:extLst>
      <p:ext uri="{BB962C8B-B14F-4D97-AF65-F5344CB8AC3E}">
        <p14:creationId xmlns:p14="http://schemas.microsoft.com/office/powerpoint/2010/main" val="78195925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F25DFF-A4EC-4AB8-9FB0-069D71F2C86C}"/>
              </a:ext>
            </a:extLst>
          </p:cNvPr>
          <p:cNvSpPr>
            <a:spLocks noGrp="1"/>
          </p:cNvSpPr>
          <p:nvPr>
            <p:ph sz="quarter" idx="10"/>
          </p:nvPr>
        </p:nvSpPr>
        <p:spPr/>
        <p:txBody>
          <a:bodyPr>
            <a:normAutofit lnSpcReduction="10000"/>
          </a:bodyPr>
          <a:lstStyle/>
          <a:p>
            <a:r>
              <a:rPr lang="tr-TR" b="1" dirty="0">
                <a:solidFill>
                  <a:schemeClr val="tx1">
                    <a:lumMod val="65000"/>
                    <a:lumOff val="35000"/>
                  </a:schemeClr>
                </a:solidFill>
              </a:rPr>
              <a:t>Özellikleri:</a:t>
            </a:r>
          </a:p>
          <a:p>
            <a:pPr marL="596646" indent="-514350">
              <a:buFont typeface="+mj-lt"/>
              <a:buAutoNum type="arabicPeriod"/>
            </a:pPr>
            <a:r>
              <a:rPr lang="tr-TR" dirty="0">
                <a:solidFill>
                  <a:schemeClr val="tx1">
                    <a:lumMod val="65000"/>
                    <a:lumOff val="35000"/>
                  </a:schemeClr>
                </a:solidFill>
              </a:rPr>
              <a:t>Gecikmiş konuşma: Çocuğun konuşması kendi yaşından beklenenden çok geri veya konuşma gelişimi yaşıtlarından çok daha yavaşsa bu konuşma gecikmiş konuşma olarak adlandırılır.</a:t>
            </a:r>
          </a:p>
          <a:p>
            <a:pPr marL="596646" indent="-514350">
              <a:buFont typeface="+mj-lt"/>
              <a:buAutoNum type="arabicPeriod"/>
            </a:pPr>
            <a:r>
              <a:rPr lang="tr-TR" dirty="0">
                <a:solidFill>
                  <a:schemeClr val="tx1">
                    <a:lumMod val="65000"/>
                    <a:lumOff val="35000"/>
                  </a:schemeClr>
                </a:solidFill>
              </a:rPr>
              <a:t>Kekemelik: Seslerin, hecelerin, sözcüklerin söylenmesinde işitilebilir veya sessiz tekrar ve uzatmalar biçiminde sözlü anlatım akıcılığındaki bozukluk olarak tanımlanabilir.</a:t>
            </a:r>
          </a:p>
          <a:p>
            <a:pPr marL="596646" indent="-514350">
              <a:lnSpc>
                <a:spcPct val="110000"/>
              </a:lnSpc>
              <a:buFont typeface="+mj-lt"/>
              <a:buAutoNum type="arabicPeriod" startAt="3"/>
            </a:pPr>
            <a:r>
              <a:rPr lang="tr-TR" dirty="0">
                <a:solidFill>
                  <a:schemeClr val="tx1">
                    <a:lumMod val="65000"/>
                    <a:lumOff val="35000"/>
                  </a:schemeClr>
                </a:solidFill>
              </a:rPr>
              <a:t>Artikülasyon-söyleyiş bozukluğu: çocuğun konuşma esnasında sesi değiştirme (kamyon-</a:t>
            </a:r>
            <a:r>
              <a:rPr lang="tr-TR" dirty="0" err="1">
                <a:solidFill>
                  <a:schemeClr val="tx1">
                    <a:lumMod val="65000"/>
                    <a:lumOff val="35000"/>
                  </a:schemeClr>
                </a:solidFill>
              </a:rPr>
              <a:t>kaymon</a:t>
            </a:r>
            <a:r>
              <a:rPr lang="tr-TR" dirty="0">
                <a:solidFill>
                  <a:schemeClr val="tx1">
                    <a:lumMod val="65000"/>
                    <a:lumOff val="35000"/>
                  </a:schemeClr>
                </a:solidFill>
              </a:rPr>
              <a:t>), sesin bozulması (Karagöz – </a:t>
            </a:r>
            <a:r>
              <a:rPr lang="tr-TR" dirty="0" err="1">
                <a:solidFill>
                  <a:schemeClr val="tx1">
                    <a:lumMod val="65000"/>
                    <a:lumOff val="35000"/>
                  </a:schemeClr>
                </a:solidFill>
              </a:rPr>
              <a:t>kağagöz</a:t>
            </a:r>
            <a:r>
              <a:rPr lang="tr-TR" dirty="0">
                <a:solidFill>
                  <a:schemeClr val="tx1">
                    <a:lumMod val="65000"/>
                    <a:lumOff val="35000"/>
                  </a:schemeClr>
                </a:solidFill>
              </a:rPr>
              <a:t>), ses eklemesi (plan - </a:t>
            </a:r>
            <a:r>
              <a:rPr lang="tr-TR" dirty="0" err="1">
                <a:solidFill>
                  <a:schemeClr val="tx1">
                    <a:lumMod val="65000"/>
                    <a:lumOff val="35000"/>
                  </a:schemeClr>
                </a:solidFill>
              </a:rPr>
              <a:t>pilan</a:t>
            </a:r>
            <a:r>
              <a:rPr lang="tr-TR" dirty="0">
                <a:solidFill>
                  <a:schemeClr val="tx1">
                    <a:lumMod val="65000"/>
                    <a:lumOff val="35000"/>
                  </a:schemeClr>
                </a:solidFill>
              </a:rPr>
              <a:t>), sesin düşürülmesi (saat-sat) şeklinde ortaya çıkan bir konuşma problemidir.</a:t>
            </a:r>
          </a:p>
          <a:p>
            <a:pPr marL="596646" indent="-514350">
              <a:lnSpc>
                <a:spcPct val="110000"/>
              </a:lnSpc>
              <a:buNone/>
            </a:pPr>
            <a:r>
              <a:rPr lang="tr-TR" dirty="0">
                <a:solidFill>
                  <a:schemeClr val="tx1">
                    <a:lumMod val="65000"/>
                    <a:lumOff val="35000"/>
                  </a:schemeClr>
                </a:solidFill>
              </a:rPr>
              <a:t>        Bu durumlarda çocuk konuşmaya teşvik edilmeli, duygularını sözel olarak ifade edilmesi için fırsatlar yaratılmalıdır. </a:t>
            </a:r>
          </a:p>
          <a:p>
            <a:endParaRPr lang="tr-TR" dirty="0"/>
          </a:p>
        </p:txBody>
      </p:sp>
    </p:spTree>
    <p:extLst>
      <p:ext uri="{BB962C8B-B14F-4D97-AF65-F5344CB8AC3E}">
        <p14:creationId xmlns:p14="http://schemas.microsoft.com/office/powerpoint/2010/main" val="205166349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33EE49-6464-4254-95AD-BF14F30DB366}"/>
              </a:ext>
            </a:extLst>
          </p:cNvPr>
          <p:cNvSpPr>
            <a:spLocks noGrp="1"/>
          </p:cNvSpPr>
          <p:nvPr>
            <p:ph type="title"/>
          </p:nvPr>
        </p:nvSpPr>
        <p:spPr/>
        <p:txBody>
          <a:bodyPr/>
          <a:lstStyle/>
          <a:p>
            <a:r>
              <a:rPr lang="tr-TR" dirty="0"/>
              <a:t>Özel Öğrenme Güçlüğü Olan Bireyler </a:t>
            </a:r>
          </a:p>
        </p:txBody>
      </p:sp>
      <p:sp>
        <p:nvSpPr>
          <p:cNvPr id="3" name="İçerik Yer Tutucusu 2">
            <a:extLst>
              <a:ext uri="{FF2B5EF4-FFF2-40B4-BE49-F238E27FC236}">
                <a16:creationId xmlns:a16="http://schemas.microsoft.com/office/drawing/2014/main" id="{FC19B754-80CA-42EE-8BCB-43A5DBB6D8CB}"/>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Öğrenme güçlüğü gösteren çocuklar dinleme, düşünme, okuma, yazma yada matematik problemlerini çözme, anlama yada yazılı ve sözlü dili kullanmadaki psikolojik süreçlerden birinde yada birkaçında yetersizliğin ortaya çıktığı çocuklardır.</a:t>
            </a:r>
          </a:p>
          <a:p>
            <a:pPr>
              <a:buFont typeface="Wingdings" panose="05000000000000000000" pitchFamily="2" charset="2"/>
              <a:buChar char="§"/>
            </a:pPr>
            <a:r>
              <a:rPr lang="tr-TR" dirty="0">
                <a:solidFill>
                  <a:schemeClr val="tx1">
                    <a:lumMod val="65000"/>
                    <a:lumOff val="35000"/>
                  </a:schemeClr>
                </a:solidFill>
              </a:rPr>
              <a:t>Öğrenme güçlüğü </a:t>
            </a:r>
            <a:r>
              <a:rPr lang="tr-TR" dirty="0" err="1">
                <a:solidFill>
                  <a:schemeClr val="tx1">
                    <a:lumMod val="65000"/>
                    <a:lumOff val="35000"/>
                  </a:schemeClr>
                </a:solidFill>
              </a:rPr>
              <a:t>disleksi</a:t>
            </a:r>
            <a:r>
              <a:rPr lang="tr-TR" dirty="0">
                <a:solidFill>
                  <a:schemeClr val="tx1">
                    <a:lumMod val="65000"/>
                    <a:lumOff val="35000"/>
                  </a:schemeClr>
                </a:solidFill>
              </a:rPr>
              <a:t>(okuma güçlüğü), </a:t>
            </a:r>
            <a:r>
              <a:rPr lang="tr-TR" dirty="0" err="1">
                <a:solidFill>
                  <a:schemeClr val="tx1">
                    <a:lumMod val="65000"/>
                    <a:lumOff val="35000"/>
                  </a:schemeClr>
                </a:solidFill>
              </a:rPr>
              <a:t>disgrafi</a:t>
            </a:r>
            <a:r>
              <a:rPr lang="tr-TR" dirty="0">
                <a:solidFill>
                  <a:schemeClr val="tx1">
                    <a:lumMod val="65000"/>
                    <a:lumOff val="35000"/>
                  </a:schemeClr>
                </a:solidFill>
              </a:rPr>
              <a:t> (yazma güçlüğü), </a:t>
            </a:r>
            <a:r>
              <a:rPr lang="tr-TR" dirty="0" err="1">
                <a:solidFill>
                  <a:schemeClr val="tx1">
                    <a:lumMod val="65000"/>
                    <a:lumOff val="35000"/>
                  </a:schemeClr>
                </a:solidFill>
              </a:rPr>
              <a:t>diskalkuli</a:t>
            </a:r>
            <a:r>
              <a:rPr lang="tr-TR" dirty="0">
                <a:solidFill>
                  <a:schemeClr val="tx1">
                    <a:lumMod val="65000"/>
                    <a:lumOff val="35000"/>
                  </a:schemeClr>
                </a:solidFill>
              </a:rPr>
              <a:t> (matematik güçlüğü) şeklinde ortaya çıkmaktadır.</a:t>
            </a:r>
          </a:p>
          <a:p>
            <a:endParaRPr lang="tr-TR" dirty="0"/>
          </a:p>
        </p:txBody>
      </p:sp>
    </p:spTree>
    <p:extLst>
      <p:ext uri="{BB962C8B-B14F-4D97-AF65-F5344CB8AC3E}">
        <p14:creationId xmlns:p14="http://schemas.microsoft.com/office/powerpoint/2010/main" val="133825008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6C14075-610B-48A7-8C44-942F6E24A607}"/>
              </a:ext>
            </a:extLst>
          </p:cNvPr>
          <p:cNvSpPr>
            <a:spLocks noGrp="1"/>
          </p:cNvSpPr>
          <p:nvPr>
            <p:ph sz="quarter" idx="10"/>
          </p:nvPr>
        </p:nvSpPr>
        <p:spPr/>
        <p:txBody>
          <a:bodyPr/>
          <a:lstStyle/>
          <a:p>
            <a:pPr marL="0" indent="0"/>
            <a:r>
              <a:rPr lang="tr-TR" b="1" dirty="0">
                <a:solidFill>
                  <a:schemeClr val="tx1">
                    <a:lumMod val="65000"/>
                    <a:lumOff val="35000"/>
                  </a:schemeClr>
                </a:solidFill>
              </a:rPr>
              <a:t>     Özellikleri:</a:t>
            </a:r>
          </a:p>
          <a:p>
            <a:pPr>
              <a:buFont typeface="Wingdings" panose="05000000000000000000" pitchFamily="2" charset="2"/>
              <a:buChar char="§"/>
            </a:pPr>
            <a:r>
              <a:rPr lang="tr-TR" dirty="0">
                <a:solidFill>
                  <a:schemeClr val="tx1">
                    <a:lumMod val="65000"/>
                    <a:lumOff val="35000"/>
                  </a:schemeClr>
                </a:solidFill>
              </a:rPr>
              <a:t>Doğuştandır.</a:t>
            </a:r>
          </a:p>
          <a:p>
            <a:pPr>
              <a:buFont typeface="Wingdings" panose="05000000000000000000" pitchFamily="2" charset="2"/>
              <a:buChar char="§"/>
            </a:pPr>
            <a:r>
              <a:rPr lang="tr-TR" dirty="0">
                <a:solidFill>
                  <a:schemeClr val="tx1">
                    <a:lumMod val="65000"/>
                    <a:lumOff val="35000"/>
                  </a:schemeClr>
                </a:solidFill>
              </a:rPr>
              <a:t>Görme işitme sorununa bağlı değildir.</a:t>
            </a:r>
          </a:p>
          <a:p>
            <a:pPr>
              <a:buFont typeface="Wingdings" panose="05000000000000000000" pitchFamily="2" charset="2"/>
              <a:buChar char="§"/>
            </a:pPr>
            <a:r>
              <a:rPr lang="tr-TR" dirty="0">
                <a:solidFill>
                  <a:schemeClr val="tx1">
                    <a:lumMod val="65000"/>
                    <a:lumOff val="35000"/>
                  </a:schemeClr>
                </a:solidFill>
              </a:rPr>
              <a:t>Zeka sorununa bağlı değildir.</a:t>
            </a:r>
          </a:p>
          <a:p>
            <a:pPr>
              <a:buFont typeface="Wingdings" panose="05000000000000000000" pitchFamily="2" charset="2"/>
              <a:buChar char="§"/>
            </a:pPr>
            <a:r>
              <a:rPr lang="tr-TR" dirty="0">
                <a:solidFill>
                  <a:schemeClr val="tx1">
                    <a:lumMod val="65000"/>
                    <a:lumOff val="35000"/>
                  </a:schemeClr>
                </a:solidFill>
              </a:rPr>
              <a:t>Eğitimdeki aksamalar, sık okul değişikliği gibi nedenlere bağlı değildir.</a:t>
            </a:r>
          </a:p>
          <a:p>
            <a:pPr>
              <a:buFont typeface="Wingdings" panose="05000000000000000000" pitchFamily="2" charset="2"/>
              <a:buChar char="§"/>
            </a:pPr>
            <a:r>
              <a:rPr lang="tr-TR" dirty="0">
                <a:solidFill>
                  <a:schemeClr val="tx1">
                    <a:lumMod val="65000"/>
                    <a:lumOff val="35000"/>
                  </a:schemeClr>
                </a:solidFill>
              </a:rPr>
              <a:t>Beyindeki bazı farklılıklar nedeniyle öğrenme süreçlerinden bir ya da birkaçında aksama olur.</a:t>
            </a:r>
          </a:p>
          <a:p>
            <a:pPr>
              <a:buFont typeface="Wingdings" panose="05000000000000000000" pitchFamily="2" charset="2"/>
              <a:buChar char="§"/>
            </a:pPr>
            <a:r>
              <a:rPr lang="tr-TR" dirty="0">
                <a:solidFill>
                  <a:schemeClr val="tx1">
                    <a:lumMod val="65000"/>
                    <a:lumOff val="35000"/>
                  </a:schemeClr>
                </a:solidFill>
              </a:rPr>
              <a:t>Her çocuğun iyi olduğu ya da zorlandığı alanlar farklıdır.</a:t>
            </a:r>
          </a:p>
          <a:p>
            <a:pPr>
              <a:buFont typeface="Wingdings" panose="05000000000000000000" pitchFamily="2" charset="2"/>
              <a:buChar char="§"/>
            </a:pPr>
            <a:r>
              <a:rPr lang="tr-TR" dirty="0">
                <a:solidFill>
                  <a:schemeClr val="tx1">
                    <a:lumMod val="65000"/>
                    <a:lumOff val="35000"/>
                  </a:schemeClr>
                </a:solidFill>
              </a:rPr>
              <a:t>Her çocuk kendine özgüdür.</a:t>
            </a:r>
          </a:p>
          <a:p>
            <a:endParaRPr lang="tr-TR" dirty="0"/>
          </a:p>
        </p:txBody>
      </p:sp>
    </p:spTree>
    <p:extLst>
      <p:ext uri="{BB962C8B-B14F-4D97-AF65-F5344CB8AC3E}">
        <p14:creationId xmlns:p14="http://schemas.microsoft.com/office/powerpoint/2010/main" val="290540227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850C2D-5F2F-4D42-804D-619A2AB17F4E}"/>
              </a:ext>
            </a:extLst>
          </p:cNvPr>
          <p:cNvSpPr>
            <a:spLocks noGrp="1"/>
          </p:cNvSpPr>
          <p:nvPr>
            <p:ph type="title"/>
          </p:nvPr>
        </p:nvSpPr>
        <p:spPr/>
        <p:txBody>
          <a:bodyPr/>
          <a:lstStyle/>
          <a:p>
            <a:r>
              <a:rPr lang="tr-TR" dirty="0" err="1"/>
              <a:t>Disleksi</a:t>
            </a:r>
            <a:r>
              <a:rPr lang="tr-TR" dirty="0"/>
              <a:t> (Okuma Güçlüğü)</a:t>
            </a:r>
          </a:p>
        </p:txBody>
      </p:sp>
      <p:sp>
        <p:nvSpPr>
          <p:cNvPr id="3" name="İçerik Yer Tutucusu 2">
            <a:extLst>
              <a:ext uri="{FF2B5EF4-FFF2-40B4-BE49-F238E27FC236}">
                <a16:creationId xmlns:a16="http://schemas.microsoft.com/office/drawing/2014/main" id="{860399C7-EE1C-47C7-87AC-1F7839C1879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Yazıdaki kelimeleri doğru ve akıcı olarak okuyamaz.</a:t>
            </a:r>
          </a:p>
          <a:p>
            <a:pPr>
              <a:buFont typeface="Wingdings" panose="05000000000000000000" pitchFamily="2" charset="2"/>
              <a:buChar char="§"/>
            </a:pPr>
            <a:r>
              <a:rPr lang="tr-TR" dirty="0">
                <a:solidFill>
                  <a:schemeClr val="tx1">
                    <a:lumMod val="65000"/>
                    <a:lumOff val="35000"/>
                  </a:schemeClr>
                </a:solidFill>
              </a:rPr>
              <a:t>Kelimeleri seslendiremez ya da seslerin şifresini, özellikle harf sırasını çözümleyemez.</a:t>
            </a:r>
          </a:p>
          <a:p>
            <a:pPr>
              <a:buFont typeface="Wingdings" panose="05000000000000000000" pitchFamily="2" charset="2"/>
              <a:buChar char="§"/>
            </a:pPr>
            <a:r>
              <a:rPr lang="tr-TR" dirty="0">
                <a:solidFill>
                  <a:schemeClr val="tx1">
                    <a:lumMod val="65000"/>
                    <a:lumOff val="35000"/>
                  </a:schemeClr>
                </a:solidFill>
              </a:rPr>
              <a:t>Aşina olmadığı kelimeleri konuşurken kullanmasına karşın yazılı haliyle çözümlemekte zorlanır.</a:t>
            </a:r>
          </a:p>
          <a:p>
            <a:pPr>
              <a:buFont typeface="Wingdings" panose="05000000000000000000" pitchFamily="2" charset="2"/>
              <a:buChar char="§"/>
            </a:pPr>
            <a:r>
              <a:rPr lang="tr-TR" dirty="0">
                <a:solidFill>
                  <a:schemeClr val="tx1">
                    <a:lumMod val="65000"/>
                    <a:lumOff val="35000"/>
                  </a:schemeClr>
                </a:solidFill>
              </a:rPr>
              <a:t>Seslerin farkındalığı ve ayırt edilmesi etkilenmiştir.</a:t>
            </a:r>
          </a:p>
          <a:p>
            <a:pPr>
              <a:buFont typeface="Wingdings" panose="05000000000000000000" pitchFamily="2" charset="2"/>
              <a:buChar char="§"/>
            </a:pPr>
            <a:r>
              <a:rPr lang="tr-TR" dirty="0">
                <a:solidFill>
                  <a:schemeClr val="tx1">
                    <a:lumMod val="65000"/>
                    <a:lumOff val="35000"/>
                  </a:schemeClr>
                </a:solidFill>
              </a:rPr>
              <a:t>Okuduğu metni anlaması ile dinlediğini anlaması arasında büyük bir fark vardır</a:t>
            </a:r>
          </a:p>
          <a:p>
            <a:pPr>
              <a:buFont typeface="Wingdings" panose="05000000000000000000" pitchFamily="2" charset="2"/>
              <a:buChar char="§"/>
            </a:pPr>
            <a:r>
              <a:rPr lang="tr-TR" dirty="0">
                <a:solidFill>
                  <a:schemeClr val="tx1">
                    <a:lumMod val="65000"/>
                    <a:lumOff val="35000"/>
                  </a:schemeClr>
                </a:solidFill>
              </a:rPr>
              <a:t>Bildiği kelimeleri hatırlamakta zorluk çeker</a:t>
            </a:r>
          </a:p>
          <a:p>
            <a:pPr>
              <a:buFont typeface="Wingdings" panose="05000000000000000000" pitchFamily="2" charset="2"/>
              <a:buChar char="§"/>
            </a:pPr>
            <a:r>
              <a:rPr lang="tr-TR" dirty="0">
                <a:solidFill>
                  <a:schemeClr val="tx1">
                    <a:lumMod val="65000"/>
                    <a:lumOff val="35000"/>
                  </a:schemeClr>
                </a:solidFill>
              </a:rPr>
              <a:t>Kısa süreli bellek, matematik, faaliyete yoğunlaşma, kişisel organizasyon ve sıralama alanlarında zorluklar da olabilir.</a:t>
            </a:r>
          </a:p>
          <a:p>
            <a:endParaRPr lang="tr-TR" dirty="0"/>
          </a:p>
        </p:txBody>
      </p:sp>
    </p:spTree>
    <p:extLst>
      <p:ext uri="{BB962C8B-B14F-4D97-AF65-F5344CB8AC3E}">
        <p14:creationId xmlns:p14="http://schemas.microsoft.com/office/powerpoint/2010/main" val="46537350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8817DA-37DF-4989-B206-BE70EB399E7C}"/>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Okuma güçlüğü tamamen biyolojik kaynaklı bir sorun olup motivasyon eksikliği, duygusal bozukluklar, olanakların kısıtlı olması gibi nedenlerden kaynaklanmaz. </a:t>
            </a:r>
          </a:p>
          <a:p>
            <a:endParaRPr lang="tr-TR" dirty="0"/>
          </a:p>
        </p:txBody>
      </p:sp>
    </p:spTree>
    <p:extLst>
      <p:ext uri="{BB962C8B-B14F-4D97-AF65-F5344CB8AC3E}">
        <p14:creationId xmlns:p14="http://schemas.microsoft.com/office/powerpoint/2010/main" val="52135833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C5CBB6-9F55-4C81-9D54-7C59A6BE7AC1}"/>
              </a:ext>
            </a:extLst>
          </p:cNvPr>
          <p:cNvSpPr>
            <a:spLocks noGrp="1"/>
          </p:cNvSpPr>
          <p:nvPr>
            <p:ph type="title"/>
          </p:nvPr>
        </p:nvSpPr>
        <p:spPr/>
        <p:txBody>
          <a:bodyPr/>
          <a:lstStyle/>
          <a:p>
            <a:r>
              <a:rPr lang="tr-TR" dirty="0" err="1"/>
              <a:t>Disgrafi</a:t>
            </a:r>
            <a:r>
              <a:rPr lang="tr-TR" dirty="0"/>
              <a:t> (Yazma Güçlüğü) </a:t>
            </a:r>
          </a:p>
        </p:txBody>
      </p:sp>
      <p:sp>
        <p:nvSpPr>
          <p:cNvPr id="3" name="İçerik Yer Tutucusu 2">
            <a:extLst>
              <a:ext uri="{FF2B5EF4-FFF2-40B4-BE49-F238E27FC236}">
                <a16:creationId xmlns:a16="http://schemas.microsoft.com/office/drawing/2014/main" id="{CAD0CB2D-A3B7-422A-BEEF-7E332674A076}"/>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Yazma bozukluğu sıklıkla okuma bozukluğu ile birlikte görülür. Yazı yazarken belirgin harf, noktalama ve gramer hataları gözlemlenir. Bu çocuklarda aynı zamanda dili algılama ve anlatım bozukluklarına da rastlanır.</a:t>
            </a:r>
          </a:p>
          <a:p>
            <a:r>
              <a:rPr lang="tr-TR" b="1" dirty="0">
                <a:solidFill>
                  <a:schemeClr val="tx1">
                    <a:lumMod val="65000"/>
                    <a:lumOff val="35000"/>
                  </a:schemeClr>
                </a:solidFill>
              </a:rPr>
              <a:t>Yazma güçlüğünde görülebilecek yazma hataları:</a:t>
            </a:r>
            <a:endParaRPr lang="tr-TR" dirty="0">
              <a:solidFill>
                <a:schemeClr val="tx1">
                  <a:lumMod val="65000"/>
                  <a:lumOff val="35000"/>
                </a:schemeClr>
              </a:solidFill>
            </a:endParaRPr>
          </a:p>
          <a:p>
            <a:pPr>
              <a:buFont typeface="Wingdings" panose="05000000000000000000" pitchFamily="2" charset="2"/>
              <a:buChar char="§"/>
            </a:pPr>
            <a:r>
              <a:rPr lang="tr-TR" dirty="0">
                <a:solidFill>
                  <a:schemeClr val="tx1">
                    <a:lumMod val="65000"/>
                    <a:lumOff val="35000"/>
                  </a:schemeClr>
                </a:solidFill>
              </a:rPr>
              <a:t>Harf hataları yapma, birbirine benzeyen b-d, p-q, c-ç gibi harfleri ya da 6-9, 12-21 gibi sayıları karıştırma ve birini diğerinin yerine yazma</a:t>
            </a:r>
          </a:p>
          <a:p>
            <a:pPr>
              <a:buFont typeface="Wingdings" panose="05000000000000000000" pitchFamily="2" charset="2"/>
              <a:buChar char="§"/>
            </a:pPr>
            <a:r>
              <a:rPr lang="tr-TR" dirty="0">
                <a:solidFill>
                  <a:schemeClr val="tx1">
                    <a:lumMod val="65000"/>
                    <a:lumOff val="35000"/>
                  </a:schemeClr>
                </a:solidFill>
              </a:rPr>
              <a:t>Noktalı ve noktasız harfleri karıştırma (o-ö, u-ü)</a:t>
            </a:r>
          </a:p>
          <a:p>
            <a:pPr>
              <a:buFont typeface="Wingdings" panose="05000000000000000000" pitchFamily="2" charset="2"/>
              <a:buChar char="§"/>
            </a:pPr>
            <a:r>
              <a:rPr lang="tr-TR" dirty="0">
                <a:solidFill>
                  <a:schemeClr val="tx1">
                    <a:lumMod val="65000"/>
                    <a:lumOff val="35000"/>
                  </a:schemeClr>
                </a:solidFill>
              </a:rPr>
              <a:t>Heceleme hataları ve bir kelimeyi bölerek yazma</a:t>
            </a:r>
          </a:p>
          <a:p>
            <a:pPr>
              <a:buFont typeface="Wingdings" panose="05000000000000000000" pitchFamily="2" charset="2"/>
              <a:buChar char="§"/>
            </a:pPr>
            <a:r>
              <a:rPr lang="tr-TR" dirty="0">
                <a:solidFill>
                  <a:schemeClr val="tx1">
                    <a:lumMod val="65000"/>
                    <a:lumOff val="35000"/>
                  </a:schemeClr>
                </a:solidFill>
              </a:rPr>
              <a:t>Noktalama işaretlerini kullanmama</a:t>
            </a:r>
          </a:p>
          <a:p>
            <a:pPr>
              <a:buFont typeface="Wingdings" panose="05000000000000000000" pitchFamily="2" charset="2"/>
              <a:buChar char="§"/>
            </a:pPr>
            <a:r>
              <a:rPr lang="tr-TR" dirty="0">
                <a:solidFill>
                  <a:schemeClr val="tx1">
                    <a:lumMod val="65000"/>
                    <a:lumOff val="35000"/>
                  </a:schemeClr>
                </a:solidFill>
              </a:rPr>
              <a:t>Çok karışık ve kötü yazma</a:t>
            </a:r>
          </a:p>
          <a:p>
            <a:endParaRPr lang="tr-TR" dirty="0"/>
          </a:p>
        </p:txBody>
      </p:sp>
    </p:spTree>
    <p:extLst>
      <p:ext uri="{BB962C8B-B14F-4D97-AF65-F5344CB8AC3E}">
        <p14:creationId xmlns:p14="http://schemas.microsoft.com/office/powerpoint/2010/main" val="925468763"/>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266</TotalTime>
  <Words>1494</Words>
  <Application>Microsoft Office PowerPoint</Application>
  <PresentationFormat>Ekran Gösterisi (16:9)</PresentationFormat>
  <Paragraphs>111</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Calibri</vt:lpstr>
      <vt:lpstr>Source Sans Pro</vt:lpstr>
      <vt:lpstr>Source Sans Pro Semibold</vt:lpstr>
      <vt:lpstr>Wingdings</vt:lpstr>
      <vt:lpstr>SU_Preso_16x9_v6</vt:lpstr>
      <vt:lpstr>11.HAFTA</vt:lpstr>
      <vt:lpstr>Özel Gereksinimli Bireylerin Sınıflandırılması  </vt:lpstr>
      <vt:lpstr>Dil ve Konuşma Güçlüğü Olan Bireyler</vt:lpstr>
      <vt:lpstr>PowerPoint Sunusu</vt:lpstr>
      <vt:lpstr>Özel Öğrenme Güçlüğü Olan Bireyler </vt:lpstr>
      <vt:lpstr>PowerPoint Sunusu</vt:lpstr>
      <vt:lpstr>Disleksi (Okuma Güçlüğü)</vt:lpstr>
      <vt:lpstr>PowerPoint Sunusu</vt:lpstr>
      <vt:lpstr>Disgrafi (Yazma Güçlüğü) </vt:lpstr>
      <vt:lpstr>Diskalkuli (Matematik Güçlüğü)</vt:lpstr>
      <vt:lpstr>PowerPoint Sunusu</vt:lpstr>
      <vt:lpstr>Duygusal, Davranışsal ve Sosyal Uyum Güçlüğü Olan Bireyler </vt:lpstr>
      <vt:lpstr>Duygusal, Davranışsal ve Sosyal Uyum Güçlüğü Olan Bireyler </vt:lpstr>
      <vt:lpstr>PowerPoint Sunusu</vt:lpstr>
      <vt:lpstr>Otizm Spektrum Bozukluğu Olan Bireyler </vt:lpstr>
      <vt:lpstr>A. Sosyal İletişim ve Sosyal Etkileşim:</vt:lpstr>
      <vt:lpstr>B. Tekrarlanan/Takıntılı Davranışlar ve Sınırlı İlgiler ya da Etkinlikler </vt:lpstr>
      <vt:lpstr>Otizm Spektrum Bozukluğu Olan Bireylerin Eğitimleri</vt:lpstr>
      <vt:lpstr>Üstün Zeka ve Üstün Yeteneği Olan Bireyler</vt:lpstr>
      <vt:lpstr>Üstün Zeka ve Üstün Yeteneği Olan Bireylerin Eğitimleri</vt:lpstr>
      <vt:lpstr>Üstün Zeka ve Üstün Yeteneği Olan Bireylerin Eğitimleri</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25</cp:revision>
  <dcterms:created xsi:type="dcterms:W3CDTF">2017-05-23T22:51:30Z</dcterms:created>
  <dcterms:modified xsi:type="dcterms:W3CDTF">2020-04-09T17:35:13Z</dcterms:modified>
</cp:coreProperties>
</file>