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2"/>
  </p:notesMasterIdLst>
  <p:handoutMasterIdLst>
    <p:handoutMasterId r:id="rId23"/>
  </p:handoutMasterIdLst>
  <p:sldIdLst>
    <p:sldId id="304" r:id="rId2"/>
    <p:sldId id="310" r:id="rId3"/>
    <p:sldId id="313" r:id="rId4"/>
    <p:sldId id="315" r:id="rId5"/>
    <p:sldId id="316" r:id="rId6"/>
    <p:sldId id="317" r:id="rId7"/>
    <p:sldId id="318" r:id="rId8"/>
    <p:sldId id="319" r:id="rId9"/>
    <p:sldId id="320" r:id="rId10"/>
    <p:sldId id="321" r:id="rId11"/>
    <p:sldId id="322" r:id="rId12"/>
    <p:sldId id="323" r:id="rId13"/>
    <p:sldId id="324" r:id="rId14"/>
    <p:sldId id="325" r:id="rId15"/>
    <p:sldId id="326" r:id="rId16"/>
    <p:sldId id="327" r:id="rId17"/>
    <p:sldId id="328" r:id="rId18"/>
    <p:sldId id="329" r:id="rId19"/>
    <p:sldId id="330" r:id="rId20"/>
    <p:sldId id="312" r:id="rId21"/>
  </p:sldIdLst>
  <p:sldSz cx="9144000" cy="5143500" type="screen16x9"/>
  <p:notesSz cx="6858000" cy="9144000"/>
  <p:defaultTextStyle>
    <a:defPPr>
      <a:defRPr lang="en-US"/>
    </a:defPPr>
    <a:lvl1pPr algn="l" defTabSz="457200" rtl="0" fontAlgn="base">
      <a:spcBef>
        <a:spcPct val="0"/>
      </a:spcBef>
      <a:spcAft>
        <a:spcPct val="0"/>
      </a:spcAft>
      <a:defRPr kern="1200">
        <a:solidFill>
          <a:schemeClr val="tx1"/>
        </a:solidFill>
        <a:latin typeface="Source Sans Pro" charset="0"/>
        <a:ea typeface="ＭＳ Ｐゴシック" charset="-128"/>
        <a:cs typeface="+mn-cs"/>
      </a:defRPr>
    </a:lvl1pPr>
    <a:lvl2pPr marL="457200" algn="l" defTabSz="457200" rtl="0" fontAlgn="base">
      <a:spcBef>
        <a:spcPct val="0"/>
      </a:spcBef>
      <a:spcAft>
        <a:spcPct val="0"/>
      </a:spcAft>
      <a:defRPr kern="1200">
        <a:solidFill>
          <a:schemeClr val="tx1"/>
        </a:solidFill>
        <a:latin typeface="Source Sans Pro" charset="0"/>
        <a:ea typeface="ＭＳ Ｐゴシック" charset="-128"/>
        <a:cs typeface="+mn-cs"/>
      </a:defRPr>
    </a:lvl2pPr>
    <a:lvl3pPr marL="914400" algn="l" defTabSz="457200" rtl="0" fontAlgn="base">
      <a:spcBef>
        <a:spcPct val="0"/>
      </a:spcBef>
      <a:spcAft>
        <a:spcPct val="0"/>
      </a:spcAft>
      <a:defRPr kern="1200">
        <a:solidFill>
          <a:schemeClr val="tx1"/>
        </a:solidFill>
        <a:latin typeface="Source Sans Pro" charset="0"/>
        <a:ea typeface="ＭＳ Ｐゴシック" charset="-128"/>
        <a:cs typeface="+mn-cs"/>
      </a:defRPr>
    </a:lvl3pPr>
    <a:lvl4pPr marL="1371600" algn="l" defTabSz="457200" rtl="0" fontAlgn="base">
      <a:spcBef>
        <a:spcPct val="0"/>
      </a:spcBef>
      <a:spcAft>
        <a:spcPct val="0"/>
      </a:spcAft>
      <a:defRPr kern="1200">
        <a:solidFill>
          <a:schemeClr val="tx1"/>
        </a:solidFill>
        <a:latin typeface="Source Sans Pro" charset="0"/>
        <a:ea typeface="ＭＳ Ｐゴシック" charset="-128"/>
        <a:cs typeface="+mn-cs"/>
      </a:defRPr>
    </a:lvl4pPr>
    <a:lvl5pPr marL="1828800" algn="l" defTabSz="457200" rtl="0" fontAlgn="base">
      <a:spcBef>
        <a:spcPct val="0"/>
      </a:spcBef>
      <a:spcAft>
        <a:spcPct val="0"/>
      </a:spcAft>
      <a:defRPr kern="1200">
        <a:solidFill>
          <a:schemeClr val="tx1"/>
        </a:solidFill>
        <a:latin typeface="Source Sans Pro" charset="0"/>
        <a:ea typeface="ＭＳ Ｐゴシック" charset="-128"/>
        <a:cs typeface="+mn-cs"/>
      </a:defRPr>
    </a:lvl5pPr>
    <a:lvl6pPr marL="2286000" algn="l" defTabSz="914400" rtl="0" eaLnBrk="1" latinLnBrk="0" hangingPunct="1">
      <a:defRPr kern="1200">
        <a:solidFill>
          <a:schemeClr val="tx1"/>
        </a:solidFill>
        <a:latin typeface="Source Sans Pro" charset="0"/>
        <a:ea typeface="ＭＳ Ｐゴシック" charset="-128"/>
        <a:cs typeface="+mn-cs"/>
      </a:defRPr>
    </a:lvl6pPr>
    <a:lvl7pPr marL="2743200" algn="l" defTabSz="914400" rtl="0" eaLnBrk="1" latinLnBrk="0" hangingPunct="1">
      <a:defRPr kern="1200">
        <a:solidFill>
          <a:schemeClr val="tx1"/>
        </a:solidFill>
        <a:latin typeface="Source Sans Pro" charset="0"/>
        <a:ea typeface="ＭＳ Ｐゴシック" charset="-128"/>
        <a:cs typeface="+mn-cs"/>
      </a:defRPr>
    </a:lvl7pPr>
    <a:lvl8pPr marL="3200400" algn="l" defTabSz="914400" rtl="0" eaLnBrk="1" latinLnBrk="0" hangingPunct="1">
      <a:defRPr kern="1200">
        <a:solidFill>
          <a:schemeClr val="tx1"/>
        </a:solidFill>
        <a:latin typeface="Source Sans Pro" charset="0"/>
        <a:ea typeface="ＭＳ Ｐゴシック" charset="-128"/>
        <a:cs typeface="+mn-cs"/>
      </a:defRPr>
    </a:lvl8pPr>
    <a:lvl9pPr marL="3657600" algn="l" defTabSz="914400" rtl="0" eaLnBrk="1" latinLnBrk="0" hangingPunct="1">
      <a:defRPr kern="1200">
        <a:solidFill>
          <a:schemeClr val="tx1"/>
        </a:solidFill>
        <a:latin typeface="Source Sans Pro" charset="0"/>
        <a:ea typeface="ＭＳ Ｐゴシック"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8F2A46"/>
    <a:srgbClr val="7A0000"/>
    <a:srgbClr val="8C1515"/>
    <a:srgbClr val="D6DDD3"/>
    <a:srgbClr val="EDE8DD"/>
    <a:srgbClr val="C2B7A1"/>
    <a:srgbClr val="918873"/>
    <a:srgbClr val="3C3623"/>
    <a:srgbClr val="D0A760"/>
    <a:srgbClr val="434A4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99" autoAdjust="0"/>
    <p:restoredTop sz="94291" autoAdjust="0"/>
  </p:normalViewPr>
  <p:slideViewPr>
    <p:cSldViewPr snapToGrid="0" snapToObjects="1">
      <p:cViewPr varScale="1">
        <p:scale>
          <a:sx n="84" d="100"/>
          <a:sy n="84" d="100"/>
        </p:scale>
        <p:origin x="198" y="7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55" d="100"/>
          <a:sy n="55" d="100"/>
        </p:scale>
        <p:origin x="2862"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fld id="{6FC954EB-C3B3-9B4D-BC09-1649471D2A12}" type="datetimeFigureOut">
              <a:rPr lang="en-US" altLang="x-none"/>
              <a:pPr/>
              <a:t>4/9/2020</a:t>
            </a:fld>
            <a:endParaRPr lang="en-US" altLang="x-none"/>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4966C1E9-C4E2-BB4F-8732-1F0A2DB7CC00}" type="slidenum">
              <a:rPr lang="en-US" altLang="x-none"/>
              <a:pPr/>
              <a:t>‹#›</a:t>
            </a:fld>
            <a:endParaRPr lang="en-US" altLang="x-non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fld id="{3513A3EB-E21B-2B4A-96AF-0CD37090352B}" type="datetimeFigureOut">
              <a:rPr lang="en-US" altLang="x-none"/>
              <a:pPr/>
              <a:t>4/9/2020</a:t>
            </a:fld>
            <a:endParaRPr lang="en-US" altLang="x-none"/>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B2328D7F-DAAF-5A42-B0FB-64620ACAC992}" type="slidenum">
              <a:rPr lang="en-US" altLang="x-none"/>
              <a:pPr/>
              <a:t>‹#›</a:t>
            </a:fld>
            <a:endParaRPr lang="en-US" altLang="x-none"/>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591797"/>
            <a:ext cx="8229600" cy="618473"/>
          </a:xfrm>
          <a:prstGeom prst="rect">
            <a:avLst/>
          </a:prstGeom>
        </p:spPr>
        <p:txBody>
          <a:bodyPr>
            <a:noAutofit/>
          </a:bodyPr>
          <a:lstStyle>
            <a:lvl1pPr algn="ctr">
              <a:defRPr sz="3600">
                <a:solidFill>
                  <a:schemeClr val="tx1"/>
                </a:solidFill>
              </a:defRPr>
            </a:lvl1pPr>
          </a:lstStyle>
          <a:p>
            <a:r>
              <a:rPr lang="en-US" dirty="0"/>
              <a:t>Click to edit Master title style</a:t>
            </a:r>
          </a:p>
        </p:txBody>
      </p:sp>
      <p:sp>
        <p:nvSpPr>
          <p:cNvPr id="12" name="Text Placeholder 33"/>
          <p:cNvSpPr>
            <a:spLocks noGrp="1"/>
          </p:cNvSpPr>
          <p:nvPr>
            <p:ph type="body" sz="quarter" idx="18"/>
          </p:nvPr>
        </p:nvSpPr>
        <p:spPr>
          <a:xfrm>
            <a:off x="1603375" y="3398302"/>
            <a:ext cx="6059488" cy="205740"/>
          </a:xfrm>
          <a:prstGeom prst="rect">
            <a:avLst/>
          </a:prstGeom>
        </p:spPr>
        <p:txBody>
          <a:bodyPr wrap="none" anchor="ctr" anchorCtr="1">
            <a:noAutofit/>
          </a:bodyPr>
          <a:lstStyle>
            <a:lvl1pPr algn="ctr">
              <a:buNone/>
              <a:defRPr sz="1800" cap="none" spc="0" baseline="0">
                <a:solidFill>
                  <a:schemeClr val="tx1">
                    <a:lumMod val="65000"/>
                    <a:lumOff val="35000"/>
                  </a:schemeClr>
                </a:solidFill>
              </a:defRPr>
            </a:lvl1pPr>
            <a:lvl2pPr>
              <a:buNone/>
              <a:defRPr/>
            </a:lvl2pPr>
            <a:lvl3pPr>
              <a:buNone/>
              <a:defRPr/>
            </a:lvl3pPr>
            <a:lvl4pPr>
              <a:buNone/>
              <a:defRPr/>
            </a:lvl4pPr>
            <a:lvl5pPr>
              <a:buNone/>
              <a:defRPr/>
            </a:lvl5pPr>
          </a:lstStyle>
          <a:p>
            <a:pPr lvl="0"/>
            <a:r>
              <a:rPr lang="en-US"/>
              <a:t>Click to edit Master text styles</a:t>
            </a:r>
          </a:p>
        </p:txBody>
      </p:sp>
      <p:sp>
        <p:nvSpPr>
          <p:cNvPr id="13" name="Subtitle 2"/>
          <p:cNvSpPr>
            <a:spLocks noGrp="1"/>
          </p:cNvSpPr>
          <p:nvPr>
            <p:ph type="subTitle" idx="1"/>
          </p:nvPr>
        </p:nvSpPr>
        <p:spPr>
          <a:xfrm>
            <a:off x="457200" y="2210270"/>
            <a:ext cx="8229600" cy="461897"/>
          </a:xfrm>
          <a:prstGeom prst="rect">
            <a:avLst/>
          </a:prstGeom>
        </p:spPr>
        <p:txBody>
          <a:bodyPr>
            <a:noAutofit/>
          </a:bodyPr>
          <a:lstStyle>
            <a:lvl1pPr marL="0" indent="0" algn="ctr">
              <a:buNone/>
              <a:defRPr sz="2100" cap="small" spc="300">
                <a:solidFill>
                  <a:srgbClr val="8F2A4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17" name="Picture 3">
            <a:extLst>
              <a:ext uri="{FF2B5EF4-FFF2-40B4-BE49-F238E27FC236}">
                <a16:creationId xmlns:a16="http://schemas.microsoft.com/office/drawing/2014/main" id="{FAB08F98-F61E-40AF-8314-06F44BDF63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5261" y="4772026"/>
            <a:ext cx="841072" cy="299873"/>
          </a:xfrm>
          <a:prstGeom prst="rect">
            <a:avLst/>
          </a:prstGeom>
        </p:spPr>
      </p:pic>
      <p:sp>
        <p:nvSpPr>
          <p:cNvPr id="20" name="Rectangle 9">
            <a:extLst>
              <a:ext uri="{FF2B5EF4-FFF2-40B4-BE49-F238E27FC236}">
                <a16:creationId xmlns:a16="http://schemas.microsoft.com/office/drawing/2014/main" id="{6200EDCF-FC5F-4B19-ADA1-CABE8278545D}"/>
              </a:ext>
            </a:extLst>
          </p:cNvPr>
          <p:cNvSpPr/>
          <p:nvPr userDrawn="1"/>
        </p:nvSpPr>
        <p:spPr>
          <a:xfrm>
            <a:off x="0" y="0"/>
            <a:ext cx="457200" cy="5149850"/>
          </a:xfrm>
          <a:prstGeom prst="rect">
            <a:avLst/>
          </a:prstGeom>
          <a:solidFill>
            <a:srgbClr val="8F2A46"/>
          </a:solidFill>
          <a:ln>
            <a:solidFill>
              <a:srgbClr val="8C1515"/>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latin typeface="Arial"/>
            </a:endParaRPr>
          </a:p>
        </p:txBody>
      </p:sp>
      <p:grpSp>
        <p:nvGrpSpPr>
          <p:cNvPr id="19" name="Grup 18">
            <a:extLst>
              <a:ext uri="{FF2B5EF4-FFF2-40B4-BE49-F238E27FC236}">
                <a16:creationId xmlns:a16="http://schemas.microsoft.com/office/drawing/2014/main" id="{9A46D32B-A235-45EC-9AE8-5FCFD3D34BFB}"/>
              </a:ext>
            </a:extLst>
          </p:cNvPr>
          <p:cNvGrpSpPr/>
          <p:nvPr userDrawn="1"/>
        </p:nvGrpSpPr>
        <p:grpSpPr>
          <a:xfrm>
            <a:off x="7159042" y="4721106"/>
            <a:ext cx="1856787" cy="364390"/>
            <a:chOff x="6939878" y="4721106"/>
            <a:chExt cx="2003494" cy="364390"/>
          </a:xfrm>
        </p:grpSpPr>
        <p:pic>
          <p:nvPicPr>
            <p:cNvPr id="21" name="Resim 20">
              <a:extLst>
                <a:ext uri="{FF2B5EF4-FFF2-40B4-BE49-F238E27FC236}">
                  <a16:creationId xmlns:a16="http://schemas.microsoft.com/office/drawing/2014/main" id="{F7AD87F5-2B69-4684-89E7-501874DBBCA4}"/>
                </a:ext>
              </a:extLst>
            </p:cNvPr>
            <p:cNvPicPr>
              <a:picLocks noChangeAspect="1"/>
            </p:cNvPicPr>
            <p:nvPr userDrawn="1"/>
          </p:nvPicPr>
          <p:blipFill>
            <a:blip r:embed="rId3"/>
            <a:stretch>
              <a:fillRect/>
            </a:stretch>
          </p:blipFill>
          <p:spPr>
            <a:xfrm>
              <a:off x="6939878" y="4772026"/>
              <a:ext cx="312127" cy="299873"/>
            </a:xfrm>
            <a:prstGeom prst="rect">
              <a:avLst/>
            </a:prstGeom>
          </p:spPr>
        </p:pic>
        <p:sp>
          <p:nvSpPr>
            <p:cNvPr id="22" name="Subtitle 2">
              <a:extLst>
                <a:ext uri="{FF2B5EF4-FFF2-40B4-BE49-F238E27FC236}">
                  <a16:creationId xmlns:a16="http://schemas.microsoft.com/office/drawing/2014/main" id="{707B1B62-DABF-4FC2-9097-4336394C6182}"/>
                </a:ext>
              </a:extLst>
            </p:cNvPr>
            <p:cNvSpPr txBox="1">
              <a:spLocks/>
            </p:cNvSpPr>
            <p:nvPr userDrawn="1"/>
          </p:nvSpPr>
          <p:spPr>
            <a:xfrm>
              <a:off x="7279540" y="4721106"/>
              <a:ext cx="1663832" cy="364390"/>
            </a:xfrm>
            <a:prstGeom prst="rect">
              <a:avLst/>
            </a:prstGeom>
          </p:spPr>
          <p:txBody>
            <a:bodyPr vert="horz" lIns="0" tIns="45720" rIns="0" bIns="45720" rtlCol="0">
              <a:noAutofit/>
            </a:bodyPr>
            <a:lstStyle>
              <a:lvl1pPr marL="0" indent="0" algn="ctr" defTabSz="457200" rtl="0" eaLnBrk="1" fontAlgn="base" hangingPunct="1">
                <a:spcBef>
                  <a:spcPct val="20000"/>
                </a:spcBef>
                <a:spcAft>
                  <a:spcPct val="0"/>
                </a:spcAft>
                <a:buClr>
                  <a:schemeClr val="bg2"/>
                </a:buClr>
                <a:buFont typeface="Wingdings" charset="2"/>
                <a:buNone/>
                <a:defRPr sz="2100" kern="1200" cap="small" spc="300">
                  <a:solidFill>
                    <a:srgbClr val="8F2A46"/>
                  </a:solidFill>
                  <a:latin typeface="Arial"/>
                  <a:ea typeface="ＭＳ Ｐゴシック" charset="0"/>
                  <a:cs typeface="ＭＳ Ｐゴシック" charset="0"/>
                </a:defRPr>
              </a:lvl1pPr>
              <a:lvl2pPr marL="457200" indent="0" algn="ctr" defTabSz="457200" rtl="0" eaLnBrk="1" fontAlgn="base" hangingPunct="1">
                <a:spcBef>
                  <a:spcPct val="20000"/>
                </a:spcBef>
                <a:spcAft>
                  <a:spcPct val="0"/>
                </a:spcAft>
                <a:buClr>
                  <a:schemeClr val="bg2"/>
                </a:buClr>
                <a:buFont typeface="Wingdings" charset="2"/>
                <a:buNone/>
                <a:defRPr kern="1200">
                  <a:solidFill>
                    <a:schemeClr val="tx1">
                      <a:tint val="75000"/>
                    </a:schemeClr>
                  </a:solidFill>
                  <a:latin typeface="Arial"/>
                  <a:ea typeface="ＭＳ Ｐゴシック" charset="0"/>
                  <a:cs typeface="+mn-cs"/>
                </a:defRPr>
              </a:lvl2pPr>
              <a:lvl3pPr marL="914400" indent="0" algn="ctr" defTabSz="457200" rtl="0" eaLnBrk="1" fontAlgn="base" hangingPunct="1">
                <a:spcBef>
                  <a:spcPct val="20000"/>
                </a:spcBef>
                <a:spcAft>
                  <a:spcPct val="0"/>
                </a:spcAft>
                <a:buClr>
                  <a:schemeClr val="bg2"/>
                </a:buClr>
                <a:buSzPct val="102000"/>
                <a:buFont typeface="Source Sans Pro" charset="0"/>
                <a:buNone/>
                <a:defRPr kern="1200">
                  <a:solidFill>
                    <a:schemeClr val="tx1">
                      <a:tint val="75000"/>
                    </a:schemeClr>
                  </a:solidFill>
                  <a:latin typeface="Arial"/>
                  <a:ea typeface="ＭＳ Ｐゴシック" charset="0"/>
                  <a:cs typeface="+mn-cs"/>
                </a:defRPr>
              </a:lvl3pPr>
              <a:lvl4pPr marL="1371600" indent="0" algn="ctr" defTabSz="457200" rtl="0" eaLnBrk="1" fontAlgn="base" hangingPunct="1">
                <a:spcBef>
                  <a:spcPct val="20000"/>
                </a:spcBef>
                <a:spcAft>
                  <a:spcPct val="0"/>
                </a:spcAft>
                <a:buClr>
                  <a:schemeClr val="bg2"/>
                </a:buClr>
                <a:buFont typeface="Arial" charset="0"/>
                <a:buNone/>
                <a:defRPr kern="1200">
                  <a:solidFill>
                    <a:schemeClr val="tx1">
                      <a:tint val="75000"/>
                    </a:schemeClr>
                  </a:solidFill>
                  <a:latin typeface="Arial"/>
                  <a:ea typeface="ＭＳ Ｐゴシック" charset="0"/>
                  <a:cs typeface="+mn-cs"/>
                </a:defRPr>
              </a:lvl4pPr>
              <a:lvl5pPr marL="1828800" indent="0" algn="ctr" defTabSz="457200" rtl="0" eaLnBrk="1" fontAlgn="base" hangingPunct="1">
                <a:spcBef>
                  <a:spcPct val="20000"/>
                </a:spcBef>
                <a:spcAft>
                  <a:spcPct val="0"/>
                </a:spcAft>
                <a:buClr>
                  <a:schemeClr val="bg2"/>
                </a:buClr>
                <a:buFont typeface="Source Sans Pro" charset="0"/>
                <a:buNone/>
                <a:defRPr kern="1200">
                  <a:solidFill>
                    <a:schemeClr val="tx1">
                      <a:tint val="75000"/>
                    </a:schemeClr>
                  </a:solidFill>
                  <a:latin typeface="Arial"/>
                  <a:ea typeface="ＭＳ Ｐゴシック" charset="0"/>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spcBef>
                  <a:spcPts val="0"/>
                </a:spcBef>
                <a:spcAft>
                  <a:spcPts val="0"/>
                </a:spcAft>
              </a:pPr>
              <a:r>
                <a:rPr lang="en-US" sz="1000" b="0" kern="400" spc="0" baseline="0" dirty="0">
                  <a:solidFill>
                    <a:srgbClr val="8F2A46"/>
                  </a:solidFill>
                  <a:effectLst>
                    <a:outerShdw blurRad="38100" dist="38100" dir="2700000" algn="tl">
                      <a:srgbClr val="000000">
                        <a:alpha val="43137"/>
                      </a:srgbClr>
                    </a:outerShdw>
                  </a:effectLst>
                </a:rPr>
                <a:t>NEAR EAST UNIVERSITY</a:t>
              </a:r>
            </a:p>
            <a:p>
              <a:pPr algn="l">
                <a:spcBef>
                  <a:spcPts val="0"/>
                </a:spcBef>
                <a:spcAft>
                  <a:spcPts val="0"/>
                </a:spcAft>
              </a:pPr>
              <a:r>
                <a:rPr lang="en-US" sz="990" b="0" kern="400" spc="0" baseline="0" dirty="0">
                  <a:solidFill>
                    <a:srgbClr val="8F2A46"/>
                  </a:solidFill>
                  <a:effectLst>
                    <a:outerShdw blurRad="38100" dist="38100" dir="2700000" algn="tl">
                      <a:srgbClr val="000000">
                        <a:alpha val="43137"/>
                      </a:srgbClr>
                    </a:outerShdw>
                  </a:effectLst>
                </a:rPr>
                <a:t>Open-Courses.neu.edu.tr</a:t>
              </a:r>
            </a:p>
          </p:txBody>
        </p:sp>
      </p:grpSp>
    </p:spTree>
    <p:extLst>
      <p:ext uri="{BB962C8B-B14F-4D97-AF65-F5344CB8AC3E}">
        <p14:creationId xmlns:p14="http://schemas.microsoft.com/office/powerpoint/2010/main" val="984193144"/>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dirty="0"/>
              <a:t>Click to edit Master title style</a:t>
            </a:r>
          </a:p>
        </p:txBody>
      </p:sp>
      <p:sp>
        <p:nvSpPr>
          <p:cNvPr id="7" name="Content Placeholder 6"/>
          <p:cNvSpPr>
            <a:spLocks noGrp="1"/>
          </p:cNvSpPr>
          <p:nvPr>
            <p:ph sz="quarter" idx="10" hasCustomPrompt="1"/>
          </p:nvPr>
        </p:nvSpPr>
        <p:spPr>
          <a:xfrm>
            <a:off x="955677" y="908685"/>
            <a:ext cx="7700963" cy="375904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74298773"/>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a:t>Click to edit Master title style</a:t>
            </a:r>
            <a:endParaRPr lang="en-US" dirty="0"/>
          </a:p>
        </p:txBody>
      </p:sp>
      <p:sp>
        <p:nvSpPr>
          <p:cNvPr id="7" name="Content Placeholder 6"/>
          <p:cNvSpPr>
            <a:spLocks noGrp="1"/>
          </p:cNvSpPr>
          <p:nvPr>
            <p:ph sz="quarter" idx="10"/>
          </p:nvPr>
        </p:nvSpPr>
        <p:spPr>
          <a:xfrm>
            <a:off x="955677" y="908685"/>
            <a:ext cx="7700963" cy="3759042"/>
          </a:xfrm>
        </p:spPr>
        <p:txBody>
          <a:bodyPr/>
          <a:lstStyle>
            <a:lvl2pPr marL="0" indent="0">
              <a:buFont typeface="Arial"/>
              <a:buNone/>
              <a:defRPr baseline="0"/>
            </a:lvl2pPr>
            <a:lvl3pPr marL="344488" indent="0">
              <a:buNone/>
              <a:defRPr/>
            </a:lvl3pPr>
            <a:lvl4pPr marL="687387" indent="0">
              <a:buNone/>
              <a:defRPr/>
            </a:lvl4pPr>
            <a:lvl5pPr marL="1031875" indent="0">
              <a:buNone/>
              <a:defRPr/>
            </a:lvl5pPr>
          </a:lstStyle>
          <a:p>
            <a:pPr lvl="0"/>
            <a:r>
              <a:rPr lang="en-US"/>
              <a:t>Click to edit Master text styles</a:t>
            </a:r>
          </a:p>
        </p:txBody>
      </p:sp>
    </p:spTree>
    <p:extLst>
      <p:ext uri="{BB962C8B-B14F-4D97-AF65-F5344CB8AC3E}">
        <p14:creationId xmlns:p14="http://schemas.microsoft.com/office/powerpoint/2010/main" val="1447968193"/>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7"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a:t>Click to edit Master title style</a:t>
            </a:r>
            <a:endParaRPr lang="en-US" dirty="0"/>
          </a:p>
        </p:txBody>
      </p:sp>
      <p:sp>
        <p:nvSpPr>
          <p:cNvPr id="14" name="Content Placeholder 13"/>
          <p:cNvSpPr>
            <a:spLocks noGrp="1"/>
          </p:cNvSpPr>
          <p:nvPr>
            <p:ph sz="quarter" idx="10"/>
          </p:nvPr>
        </p:nvSpPr>
        <p:spPr>
          <a:xfrm>
            <a:off x="949327" y="908685"/>
            <a:ext cx="3787775" cy="37590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15"/>
          <p:cNvSpPr>
            <a:spLocks noGrp="1"/>
          </p:cNvSpPr>
          <p:nvPr>
            <p:ph sz="quarter" idx="11"/>
          </p:nvPr>
        </p:nvSpPr>
        <p:spPr>
          <a:xfrm>
            <a:off x="4876800" y="908685"/>
            <a:ext cx="3779838" cy="37590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16731947"/>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Horizontal">
    <p:spTree>
      <p:nvGrpSpPr>
        <p:cNvPr id="1" name=""/>
        <p:cNvGrpSpPr/>
        <p:nvPr/>
      </p:nvGrpSpPr>
      <p:grpSpPr>
        <a:xfrm>
          <a:off x="0" y="0"/>
          <a:ext cx="0" cy="0"/>
          <a:chOff x="0" y="0"/>
          <a:chExt cx="0" cy="0"/>
        </a:xfrm>
      </p:grpSpPr>
      <p:sp>
        <p:nvSpPr>
          <p:cNvPr id="7"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a:t>Click to edit Master title style</a:t>
            </a:r>
            <a:endParaRPr lang="en-US" dirty="0"/>
          </a:p>
        </p:txBody>
      </p:sp>
      <p:sp>
        <p:nvSpPr>
          <p:cNvPr id="12" name="Content Placeholder 11"/>
          <p:cNvSpPr>
            <a:spLocks noGrp="1"/>
          </p:cNvSpPr>
          <p:nvPr>
            <p:ph sz="quarter" idx="10"/>
          </p:nvPr>
        </p:nvSpPr>
        <p:spPr>
          <a:xfrm>
            <a:off x="948777" y="908685"/>
            <a:ext cx="7707862" cy="18166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13"/>
          <p:cNvSpPr>
            <a:spLocks noGrp="1"/>
          </p:cNvSpPr>
          <p:nvPr>
            <p:ph sz="quarter" idx="11"/>
          </p:nvPr>
        </p:nvSpPr>
        <p:spPr>
          <a:xfrm>
            <a:off x="949327" y="2841313"/>
            <a:ext cx="7707313" cy="18166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78057206"/>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7"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a:t>Click to edit Master title style</a:t>
            </a:r>
            <a:endParaRPr lang="en-US" dirty="0"/>
          </a:p>
        </p:txBody>
      </p:sp>
      <p:sp>
        <p:nvSpPr>
          <p:cNvPr id="3" name="Content Placeholder 2"/>
          <p:cNvSpPr>
            <a:spLocks noGrp="1"/>
          </p:cNvSpPr>
          <p:nvPr>
            <p:ph sz="quarter" idx="10"/>
          </p:nvPr>
        </p:nvSpPr>
        <p:spPr>
          <a:xfrm>
            <a:off x="949327" y="908685"/>
            <a:ext cx="3787775" cy="37590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11"/>
          </p:nvPr>
        </p:nvSpPr>
        <p:spPr>
          <a:xfrm>
            <a:off x="4876800" y="908686"/>
            <a:ext cx="3779838" cy="18230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p:cNvSpPr>
            <a:spLocks noGrp="1"/>
          </p:cNvSpPr>
          <p:nvPr>
            <p:ph sz="quarter" idx="12"/>
          </p:nvPr>
        </p:nvSpPr>
        <p:spPr>
          <a:xfrm>
            <a:off x="4876800" y="2837497"/>
            <a:ext cx="3779838" cy="18302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47322705"/>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7"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a:t>Click to edit Master title style</a:t>
            </a:r>
            <a:endParaRPr lang="en-US" dirty="0"/>
          </a:p>
        </p:txBody>
      </p:sp>
      <p:sp>
        <p:nvSpPr>
          <p:cNvPr id="4" name="Content Placeholder 3"/>
          <p:cNvSpPr>
            <a:spLocks noGrp="1"/>
          </p:cNvSpPr>
          <p:nvPr>
            <p:ph sz="quarter" idx="10"/>
          </p:nvPr>
        </p:nvSpPr>
        <p:spPr>
          <a:xfrm>
            <a:off x="949327" y="908686"/>
            <a:ext cx="3787775" cy="18230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1"/>
          </p:nvPr>
        </p:nvSpPr>
        <p:spPr>
          <a:xfrm>
            <a:off x="955677" y="2840613"/>
            <a:ext cx="3781425" cy="18271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12"/>
          </p:nvPr>
        </p:nvSpPr>
        <p:spPr>
          <a:xfrm>
            <a:off x="4876800" y="908686"/>
            <a:ext cx="3779838" cy="18230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14"/>
          <p:cNvSpPr>
            <a:spLocks noGrp="1"/>
          </p:cNvSpPr>
          <p:nvPr>
            <p:ph sz="quarter" idx="13"/>
          </p:nvPr>
        </p:nvSpPr>
        <p:spPr>
          <a:xfrm>
            <a:off x="4876800" y="2840613"/>
            <a:ext cx="3779838" cy="18271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90015100"/>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
          <p:cNvSpPr>
            <a:spLocks noGrp="1"/>
          </p:cNvSpPr>
          <p:nvPr>
            <p:ph type="title"/>
          </p:nvPr>
        </p:nvSpPr>
        <p:spPr bwMode="auto">
          <a:xfrm>
            <a:off x="949325" y="358775"/>
            <a:ext cx="7707313"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45720" rIns="91440" bIns="45720" numCol="1" anchor="b" anchorCtr="0" compatLnSpc="1">
            <a:prstTxWarp prst="textNoShape">
              <a:avLst/>
            </a:prstTxWarp>
          </a:bodyPr>
          <a:lstStyle/>
          <a:p>
            <a:pPr lvl="0"/>
            <a:r>
              <a:rPr lang="en-US" altLang="x-none" dirty="0"/>
              <a:t>Click to edit Master title style</a:t>
            </a:r>
          </a:p>
        </p:txBody>
      </p:sp>
      <p:sp>
        <p:nvSpPr>
          <p:cNvPr id="4" name="Text Placeholder 3"/>
          <p:cNvSpPr>
            <a:spLocks noGrp="1"/>
          </p:cNvSpPr>
          <p:nvPr>
            <p:ph type="body" idx="1"/>
          </p:nvPr>
        </p:nvSpPr>
        <p:spPr>
          <a:xfrm>
            <a:off x="949325" y="903288"/>
            <a:ext cx="7707313" cy="3763962"/>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4"/>
          <p:cNvSpPr>
            <a:spLocks noGrp="1"/>
          </p:cNvSpPr>
          <p:nvPr>
            <p:ph type="sldNum" sz="quarter" idx="4"/>
          </p:nvPr>
        </p:nvSpPr>
        <p:spPr>
          <a:xfrm>
            <a:off x="109538" y="4811713"/>
            <a:ext cx="846137" cy="271462"/>
          </a:xfrm>
          <a:prstGeom prst="rect">
            <a:avLst/>
          </a:prstGeom>
        </p:spPr>
        <p:txBody>
          <a:bodyPr vert="horz" wrap="square" lIns="91440" tIns="45720" rIns="91440" bIns="45720" numCol="1" anchor="ctr" anchorCtr="0" compatLnSpc="1">
            <a:prstTxWarp prst="textNoShape">
              <a:avLst/>
            </a:prstTxWarp>
          </a:bodyPr>
          <a:lstStyle>
            <a:lvl1pPr>
              <a:defRPr sz="1000">
                <a:solidFill>
                  <a:srgbClr val="898989"/>
                </a:solidFill>
                <a:latin typeface="Arial" charset="0"/>
              </a:defRPr>
            </a:lvl1pPr>
          </a:lstStyle>
          <a:p>
            <a:fld id="{55F788F5-986A-0649-AD29-17C9730CDBEC}" type="slidenum">
              <a:rPr lang="en-US" altLang="x-none"/>
              <a:pPr/>
              <a:t>‹#›</a:t>
            </a:fld>
            <a:endParaRPr lang="en-US" altLang="x-none"/>
          </a:p>
        </p:txBody>
      </p:sp>
      <p:sp>
        <p:nvSpPr>
          <p:cNvPr id="10" name="Rectangle 9"/>
          <p:cNvSpPr/>
          <p:nvPr/>
        </p:nvSpPr>
        <p:spPr>
          <a:xfrm>
            <a:off x="0" y="0"/>
            <a:ext cx="457200" cy="5149850"/>
          </a:xfrm>
          <a:prstGeom prst="rect">
            <a:avLst/>
          </a:prstGeom>
          <a:solidFill>
            <a:srgbClr val="8F2A46"/>
          </a:solidFill>
          <a:ln>
            <a:solidFill>
              <a:srgbClr val="8C1515"/>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latin typeface="Arial"/>
            </a:endParaRPr>
          </a:p>
        </p:txBody>
      </p:sp>
      <p:grpSp>
        <p:nvGrpSpPr>
          <p:cNvPr id="16" name="Grup 15">
            <a:extLst>
              <a:ext uri="{FF2B5EF4-FFF2-40B4-BE49-F238E27FC236}">
                <a16:creationId xmlns:a16="http://schemas.microsoft.com/office/drawing/2014/main" id="{5CDC8E6F-C32D-45BB-B6AC-CEF9453EA9ED}"/>
              </a:ext>
            </a:extLst>
          </p:cNvPr>
          <p:cNvGrpSpPr/>
          <p:nvPr userDrawn="1"/>
        </p:nvGrpSpPr>
        <p:grpSpPr>
          <a:xfrm>
            <a:off x="7159042" y="4721106"/>
            <a:ext cx="1856787" cy="364390"/>
            <a:chOff x="6939878" y="4721106"/>
            <a:chExt cx="2003494" cy="364390"/>
          </a:xfrm>
        </p:grpSpPr>
        <p:pic>
          <p:nvPicPr>
            <p:cNvPr id="17" name="Resim 16">
              <a:extLst>
                <a:ext uri="{FF2B5EF4-FFF2-40B4-BE49-F238E27FC236}">
                  <a16:creationId xmlns:a16="http://schemas.microsoft.com/office/drawing/2014/main" id="{B8A1C9FE-0BA3-4BDD-AB41-1E039FF3997A}"/>
                </a:ext>
              </a:extLst>
            </p:cNvPr>
            <p:cNvPicPr>
              <a:picLocks noChangeAspect="1"/>
            </p:cNvPicPr>
            <p:nvPr userDrawn="1"/>
          </p:nvPicPr>
          <p:blipFill>
            <a:blip r:embed="rId9"/>
            <a:stretch>
              <a:fillRect/>
            </a:stretch>
          </p:blipFill>
          <p:spPr>
            <a:xfrm>
              <a:off x="6939878" y="4772026"/>
              <a:ext cx="312127" cy="299873"/>
            </a:xfrm>
            <a:prstGeom prst="rect">
              <a:avLst/>
            </a:prstGeom>
          </p:spPr>
        </p:pic>
        <p:sp>
          <p:nvSpPr>
            <p:cNvPr id="21" name="Subtitle 2">
              <a:extLst>
                <a:ext uri="{FF2B5EF4-FFF2-40B4-BE49-F238E27FC236}">
                  <a16:creationId xmlns:a16="http://schemas.microsoft.com/office/drawing/2014/main" id="{13C53163-E91D-4984-9463-997D864E622C}"/>
                </a:ext>
              </a:extLst>
            </p:cNvPr>
            <p:cNvSpPr txBox="1">
              <a:spLocks/>
            </p:cNvSpPr>
            <p:nvPr userDrawn="1"/>
          </p:nvSpPr>
          <p:spPr>
            <a:xfrm>
              <a:off x="7279540" y="4721106"/>
              <a:ext cx="1663832" cy="364390"/>
            </a:xfrm>
            <a:prstGeom prst="rect">
              <a:avLst/>
            </a:prstGeom>
          </p:spPr>
          <p:txBody>
            <a:bodyPr vert="horz" lIns="0" tIns="45720" rIns="0" bIns="45720" rtlCol="0">
              <a:noAutofit/>
            </a:bodyPr>
            <a:lstStyle>
              <a:lvl1pPr marL="0" indent="0" algn="ctr" defTabSz="457200" rtl="0" eaLnBrk="1" fontAlgn="base" hangingPunct="1">
                <a:spcBef>
                  <a:spcPct val="20000"/>
                </a:spcBef>
                <a:spcAft>
                  <a:spcPct val="0"/>
                </a:spcAft>
                <a:buClr>
                  <a:schemeClr val="bg2"/>
                </a:buClr>
                <a:buFont typeface="Wingdings" charset="2"/>
                <a:buNone/>
                <a:defRPr sz="2100" kern="1200" cap="small" spc="300">
                  <a:solidFill>
                    <a:srgbClr val="8F2A46"/>
                  </a:solidFill>
                  <a:latin typeface="Arial"/>
                  <a:ea typeface="ＭＳ Ｐゴシック" charset="0"/>
                  <a:cs typeface="ＭＳ Ｐゴシック" charset="0"/>
                </a:defRPr>
              </a:lvl1pPr>
              <a:lvl2pPr marL="457200" indent="0" algn="ctr" defTabSz="457200" rtl="0" eaLnBrk="1" fontAlgn="base" hangingPunct="1">
                <a:spcBef>
                  <a:spcPct val="20000"/>
                </a:spcBef>
                <a:spcAft>
                  <a:spcPct val="0"/>
                </a:spcAft>
                <a:buClr>
                  <a:schemeClr val="bg2"/>
                </a:buClr>
                <a:buFont typeface="Wingdings" charset="2"/>
                <a:buNone/>
                <a:defRPr kern="1200">
                  <a:solidFill>
                    <a:schemeClr val="tx1">
                      <a:tint val="75000"/>
                    </a:schemeClr>
                  </a:solidFill>
                  <a:latin typeface="Arial"/>
                  <a:ea typeface="ＭＳ Ｐゴシック" charset="0"/>
                  <a:cs typeface="+mn-cs"/>
                </a:defRPr>
              </a:lvl2pPr>
              <a:lvl3pPr marL="914400" indent="0" algn="ctr" defTabSz="457200" rtl="0" eaLnBrk="1" fontAlgn="base" hangingPunct="1">
                <a:spcBef>
                  <a:spcPct val="20000"/>
                </a:spcBef>
                <a:spcAft>
                  <a:spcPct val="0"/>
                </a:spcAft>
                <a:buClr>
                  <a:schemeClr val="bg2"/>
                </a:buClr>
                <a:buSzPct val="102000"/>
                <a:buFont typeface="Source Sans Pro" charset="0"/>
                <a:buNone/>
                <a:defRPr kern="1200">
                  <a:solidFill>
                    <a:schemeClr val="tx1">
                      <a:tint val="75000"/>
                    </a:schemeClr>
                  </a:solidFill>
                  <a:latin typeface="Arial"/>
                  <a:ea typeface="ＭＳ Ｐゴシック" charset="0"/>
                  <a:cs typeface="+mn-cs"/>
                </a:defRPr>
              </a:lvl3pPr>
              <a:lvl4pPr marL="1371600" indent="0" algn="ctr" defTabSz="457200" rtl="0" eaLnBrk="1" fontAlgn="base" hangingPunct="1">
                <a:spcBef>
                  <a:spcPct val="20000"/>
                </a:spcBef>
                <a:spcAft>
                  <a:spcPct val="0"/>
                </a:spcAft>
                <a:buClr>
                  <a:schemeClr val="bg2"/>
                </a:buClr>
                <a:buFont typeface="Arial" charset="0"/>
                <a:buNone/>
                <a:defRPr kern="1200">
                  <a:solidFill>
                    <a:schemeClr val="tx1">
                      <a:tint val="75000"/>
                    </a:schemeClr>
                  </a:solidFill>
                  <a:latin typeface="Arial"/>
                  <a:ea typeface="ＭＳ Ｐゴシック" charset="0"/>
                  <a:cs typeface="+mn-cs"/>
                </a:defRPr>
              </a:lvl4pPr>
              <a:lvl5pPr marL="1828800" indent="0" algn="ctr" defTabSz="457200" rtl="0" eaLnBrk="1" fontAlgn="base" hangingPunct="1">
                <a:spcBef>
                  <a:spcPct val="20000"/>
                </a:spcBef>
                <a:spcAft>
                  <a:spcPct val="0"/>
                </a:spcAft>
                <a:buClr>
                  <a:schemeClr val="bg2"/>
                </a:buClr>
                <a:buFont typeface="Source Sans Pro" charset="0"/>
                <a:buNone/>
                <a:defRPr kern="1200">
                  <a:solidFill>
                    <a:schemeClr val="tx1">
                      <a:tint val="75000"/>
                    </a:schemeClr>
                  </a:solidFill>
                  <a:latin typeface="Arial"/>
                  <a:ea typeface="ＭＳ Ｐゴシック" charset="0"/>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spcBef>
                  <a:spcPts val="0"/>
                </a:spcBef>
                <a:spcAft>
                  <a:spcPts val="0"/>
                </a:spcAft>
              </a:pPr>
              <a:r>
                <a:rPr lang="en-US" sz="1000" b="0" kern="400" spc="0" baseline="0" dirty="0">
                  <a:solidFill>
                    <a:srgbClr val="8F2A46"/>
                  </a:solidFill>
                  <a:effectLst>
                    <a:outerShdw blurRad="38100" dist="38100" dir="2700000" algn="tl">
                      <a:srgbClr val="000000">
                        <a:alpha val="43137"/>
                      </a:srgbClr>
                    </a:outerShdw>
                  </a:effectLst>
                </a:rPr>
                <a:t>NEAR EAST UNIVERSITY</a:t>
              </a:r>
            </a:p>
            <a:p>
              <a:pPr algn="l">
                <a:spcBef>
                  <a:spcPts val="0"/>
                </a:spcBef>
                <a:spcAft>
                  <a:spcPts val="0"/>
                </a:spcAft>
              </a:pPr>
              <a:r>
                <a:rPr lang="en-US" sz="990" b="0" kern="400" spc="0" baseline="0" dirty="0">
                  <a:solidFill>
                    <a:srgbClr val="8F2A46"/>
                  </a:solidFill>
                  <a:effectLst>
                    <a:outerShdw blurRad="38100" dist="38100" dir="2700000" algn="tl">
                      <a:srgbClr val="000000">
                        <a:alpha val="43137"/>
                      </a:srgbClr>
                    </a:outerShdw>
                  </a:effectLst>
                </a:rPr>
                <a:t>Open-Courses.neu.edu.tr</a:t>
              </a:r>
            </a:p>
          </p:txBody>
        </p:sp>
      </p:grpSp>
    </p:spTree>
  </p:cSld>
  <p:clrMap bg1="lt1" tx1="dk1" bg2="lt2" tx2="dk2" accent1="accent1" accent2="accent2" accent3="accent3" accent4="accent4" accent5="accent5" accent6="accent6" hlink="hlink" folHlink="folHlink"/>
  <p:sldLayoutIdLst>
    <p:sldLayoutId id="2147484084" r:id="rId1"/>
    <p:sldLayoutId id="2147484086" r:id="rId2"/>
    <p:sldLayoutId id="2147484087" r:id="rId3"/>
    <p:sldLayoutId id="2147484088" r:id="rId4"/>
    <p:sldLayoutId id="2147484089" r:id="rId5"/>
    <p:sldLayoutId id="2147484090" r:id="rId6"/>
    <p:sldLayoutId id="2147484091" r:id="rId7"/>
  </p:sldLayoutIdLst>
  <p:transition spd="slow">
    <p:fade/>
  </p:transition>
  <p:hf hdr="0" ftr="0" dt="0"/>
  <p:txStyles>
    <p:titleStyle>
      <a:lvl1pPr algn="l" defTabSz="457200" rtl="0" eaLnBrk="1" fontAlgn="base" hangingPunct="1">
        <a:lnSpc>
          <a:spcPct val="85000"/>
        </a:lnSpc>
        <a:spcBef>
          <a:spcPct val="0"/>
        </a:spcBef>
        <a:spcAft>
          <a:spcPct val="0"/>
        </a:spcAft>
        <a:defRPr sz="2400" kern="1200">
          <a:solidFill>
            <a:schemeClr val="bg2"/>
          </a:solidFill>
          <a:latin typeface="Arial"/>
          <a:ea typeface="ＭＳ Ｐゴシック" charset="0"/>
          <a:cs typeface="ＭＳ Ｐゴシック" charset="0"/>
        </a:defRPr>
      </a:lvl1pPr>
      <a:lvl2pPr algn="l" defTabSz="457200" rtl="0" eaLnBrk="1" fontAlgn="base" hangingPunct="1">
        <a:lnSpc>
          <a:spcPct val="85000"/>
        </a:lnSpc>
        <a:spcBef>
          <a:spcPct val="0"/>
        </a:spcBef>
        <a:spcAft>
          <a:spcPct val="0"/>
        </a:spcAft>
        <a:defRPr sz="2400">
          <a:solidFill>
            <a:schemeClr val="bg2"/>
          </a:solidFill>
          <a:latin typeface="Arial" charset="0"/>
          <a:ea typeface="ＭＳ Ｐゴシック" charset="0"/>
          <a:cs typeface="ＭＳ Ｐゴシック" charset="0"/>
        </a:defRPr>
      </a:lvl2pPr>
      <a:lvl3pPr algn="l" defTabSz="457200" rtl="0" eaLnBrk="1" fontAlgn="base" hangingPunct="1">
        <a:lnSpc>
          <a:spcPct val="85000"/>
        </a:lnSpc>
        <a:spcBef>
          <a:spcPct val="0"/>
        </a:spcBef>
        <a:spcAft>
          <a:spcPct val="0"/>
        </a:spcAft>
        <a:defRPr sz="2400">
          <a:solidFill>
            <a:schemeClr val="bg2"/>
          </a:solidFill>
          <a:latin typeface="Arial" charset="0"/>
          <a:ea typeface="ＭＳ Ｐゴシック" charset="0"/>
          <a:cs typeface="ＭＳ Ｐゴシック" charset="0"/>
        </a:defRPr>
      </a:lvl3pPr>
      <a:lvl4pPr algn="l" defTabSz="457200" rtl="0" eaLnBrk="1" fontAlgn="base" hangingPunct="1">
        <a:lnSpc>
          <a:spcPct val="85000"/>
        </a:lnSpc>
        <a:spcBef>
          <a:spcPct val="0"/>
        </a:spcBef>
        <a:spcAft>
          <a:spcPct val="0"/>
        </a:spcAft>
        <a:defRPr sz="2400">
          <a:solidFill>
            <a:schemeClr val="bg2"/>
          </a:solidFill>
          <a:latin typeface="Arial" charset="0"/>
          <a:ea typeface="ＭＳ Ｐゴシック" charset="0"/>
          <a:cs typeface="ＭＳ Ｐゴシック" charset="0"/>
        </a:defRPr>
      </a:lvl4pPr>
      <a:lvl5pPr algn="l" defTabSz="457200" rtl="0" eaLnBrk="1" fontAlgn="base" hangingPunct="1">
        <a:lnSpc>
          <a:spcPct val="85000"/>
        </a:lnSpc>
        <a:spcBef>
          <a:spcPct val="0"/>
        </a:spcBef>
        <a:spcAft>
          <a:spcPct val="0"/>
        </a:spcAft>
        <a:defRPr sz="2400">
          <a:solidFill>
            <a:schemeClr val="bg2"/>
          </a:solidFill>
          <a:latin typeface="Arial" charset="0"/>
          <a:ea typeface="ＭＳ Ｐゴシック" charset="0"/>
          <a:cs typeface="ＭＳ Ｐゴシック" charset="0"/>
        </a:defRPr>
      </a:lvl5pPr>
      <a:lvl6pPr marL="457200" algn="l" defTabSz="457200" rtl="0" eaLnBrk="1" fontAlgn="base" hangingPunct="1">
        <a:lnSpc>
          <a:spcPct val="85000"/>
        </a:lnSpc>
        <a:spcBef>
          <a:spcPct val="0"/>
        </a:spcBef>
        <a:spcAft>
          <a:spcPct val="0"/>
        </a:spcAft>
        <a:defRPr sz="2400">
          <a:solidFill>
            <a:schemeClr val="bg2"/>
          </a:solidFill>
          <a:latin typeface="Source Sans Pro Semibold" charset="0"/>
          <a:ea typeface="ＭＳ Ｐゴシック" charset="0"/>
          <a:cs typeface="ＭＳ Ｐゴシック" charset="0"/>
        </a:defRPr>
      </a:lvl6pPr>
      <a:lvl7pPr marL="914400" algn="l" defTabSz="457200" rtl="0" eaLnBrk="1" fontAlgn="base" hangingPunct="1">
        <a:lnSpc>
          <a:spcPct val="85000"/>
        </a:lnSpc>
        <a:spcBef>
          <a:spcPct val="0"/>
        </a:spcBef>
        <a:spcAft>
          <a:spcPct val="0"/>
        </a:spcAft>
        <a:defRPr sz="2400">
          <a:solidFill>
            <a:schemeClr val="bg2"/>
          </a:solidFill>
          <a:latin typeface="Source Sans Pro Semibold" charset="0"/>
          <a:ea typeface="ＭＳ Ｐゴシック" charset="0"/>
          <a:cs typeface="ＭＳ Ｐゴシック" charset="0"/>
        </a:defRPr>
      </a:lvl7pPr>
      <a:lvl8pPr marL="1371600" algn="l" defTabSz="457200" rtl="0" eaLnBrk="1" fontAlgn="base" hangingPunct="1">
        <a:lnSpc>
          <a:spcPct val="85000"/>
        </a:lnSpc>
        <a:spcBef>
          <a:spcPct val="0"/>
        </a:spcBef>
        <a:spcAft>
          <a:spcPct val="0"/>
        </a:spcAft>
        <a:defRPr sz="2400">
          <a:solidFill>
            <a:schemeClr val="bg2"/>
          </a:solidFill>
          <a:latin typeface="Source Sans Pro Semibold" charset="0"/>
          <a:ea typeface="ＭＳ Ｐゴシック" charset="0"/>
          <a:cs typeface="ＭＳ Ｐゴシック" charset="0"/>
        </a:defRPr>
      </a:lvl8pPr>
      <a:lvl9pPr marL="1828800" algn="l" defTabSz="457200" rtl="0" eaLnBrk="1" fontAlgn="base" hangingPunct="1">
        <a:lnSpc>
          <a:spcPct val="85000"/>
        </a:lnSpc>
        <a:spcBef>
          <a:spcPct val="0"/>
        </a:spcBef>
        <a:spcAft>
          <a:spcPct val="0"/>
        </a:spcAft>
        <a:defRPr sz="2400">
          <a:solidFill>
            <a:schemeClr val="bg2"/>
          </a:solidFill>
          <a:latin typeface="Source Sans Pro Semibold"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Clr>
          <a:schemeClr val="bg2"/>
        </a:buClr>
        <a:buFont typeface="Wingdings" charset="2"/>
        <a:defRPr kern="1200" spc="20">
          <a:solidFill>
            <a:schemeClr val="tx1"/>
          </a:solidFill>
          <a:latin typeface="Arial"/>
          <a:ea typeface="ＭＳ Ｐゴシック" charset="0"/>
          <a:cs typeface="ＭＳ Ｐゴシック" charset="0"/>
        </a:defRPr>
      </a:lvl1pPr>
      <a:lvl2pPr marL="288925" indent="-288925" algn="l" defTabSz="457200" rtl="0" eaLnBrk="1" fontAlgn="base" hangingPunct="1">
        <a:spcBef>
          <a:spcPct val="20000"/>
        </a:spcBef>
        <a:spcAft>
          <a:spcPct val="0"/>
        </a:spcAft>
        <a:buClr>
          <a:schemeClr val="bg2"/>
        </a:buClr>
        <a:buFont typeface="Wingdings" charset="2"/>
        <a:buChar char="§"/>
        <a:defRPr kern="1200">
          <a:solidFill>
            <a:srgbClr val="595959"/>
          </a:solidFill>
          <a:latin typeface="Arial"/>
          <a:ea typeface="ＭＳ Ｐゴシック" charset="0"/>
          <a:cs typeface="+mn-cs"/>
        </a:defRPr>
      </a:lvl2pPr>
      <a:lvl3pPr marL="569913" indent="-225425" algn="l" defTabSz="457200" rtl="0" eaLnBrk="1" fontAlgn="base" hangingPunct="1">
        <a:spcBef>
          <a:spcPct val="20000"/>
        </a:spcBef>
        <a:spcAft>
          <a:spcPct val="0"/>
        </a:spcAft>
        <a:buClr>
          <a:schemeClr val="bg2"/>
        </a:buClr>
        <a:buSzPct val="102000"/>
        <a:buFont typeface="Source Sans Pro" charset="0"/>
        <a:buChar char="›"/>
        <a:defRPr kern="1200">
          <a:solidFill>
            <a:srgbClr val="595959"/>
          </a:solidFill>
          <a:latin typeface="Arial"/>
          <a:ea typeface="ＭＳ Ｐゴシック" charset="0"/>
          <a:cs typeface="+mn-cs"/>
        </a:defRPr>
      </a:lvl3pPr>
      <a:lvl4pPr marL="914400" indent="-227013" algn="l" defTabSz="457200" rtl="0" eaLnBrk="1" fontAlgn="base" hangingPunct="1">
        <a:spcBef>
          <a:spcPct val="20000"/>
        </a:spcBef>
        <a:spcAft>
          <a:spcPct val="0"/>
        </a:spcAft>
        <a:buClr>
          <a:schemeClr val="bg2"/>
        </a:buClr>
        <a:buFont typeface="Arial" charset="0"/>
        <a:buChar char="•"/>
        <a:defRPr kern="1200">
          <a:solidFill>
            <a:srgbClr val="595959"/>
          </a:solidFill>
          <a:latin typeface="Arial"/>
          <a:ea typeface="ＭＳ Ｐゴシック" charset="0"/>
          <a:cs typeface="+mn-cs"/>
        </a:defRPr>
      </a:lvl4pPr>
      <a:lvl5pPr marL="1258888" indent="-227013" algn="l" defTabSz="457200" rtl="0" eaLnBrk="1" fontAlgn="base" hangingPunct="1">
        <a:spcBef>
          <a:spcPct val="20000"/>
        </a:spcBef>
        <a:spcAft>
          <a:spcPct val="0"/>
        </a:spcAft>
        <a:buClr>
          <a:schemeClr val="bg2"/>
        </a:buClr>
        <a:buFont typeface="Source Sans Pro" charset="0"/>
        <a:buChar char="–"/>
        <a:defRPr kern="1200">
          <a:solidFill>
            <a:srgbClr val="595959"/>
          </a:solidFill>
          <a:latin typeface="Arial"/>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1"/>
          <p:cNvSpPr>
            <a:spLocks noGrp="1"/>
          </p:cNvSpPr>
          <p:nvPr>
            <p:ph type="ctrTitle"/>
          </p:nvPr>
        </p:nvSpPr>
        <p:spPr>
          <a:xfrm>
            <a:off x="457200" y="1540031"/>
            <a:ext cx="8229600" cy="619125"/>
          </a:xfrm>
        </p:spPr>
        <p:txBody>
          <a:bodyPr/>
          <a:lstStyle/>
          <a:p>
            <a:pPr eaLnBrk="1" hangingPunct="1"/>
            <a:r>
              <a:rPr lang="tr-TR" altLang="x-none" b="1" dirty="0">
                <a:latin typeface="Arial" charset="0"/>
                <a:ea typeface="Arial" charset="0"/>
                <a:cs typeface="Arial" charset="0"/>
              </a:rPr>
              <a:t>10.HAFTA</a:t>
            </a:r>
            <a:endParaRPr lang="en-US" altLang="x-none" b="1" dirty="0">
              <a:latin typeface="Arial" charset="0"/>
              <a:ea typeface="Arial" charset="0"/>
              <a:cs typeface="Arial" charset="0"/>
            </a:endParaRPr>
          </a:p>
        </p:txBody>
      </p:sp>
      <p:sp>
        <p:nvSpPr>
          <p:cNvPr id="11266" name="Text Placeholder 2"/>
          <p:cNvSpPr>
            <a:spLocks noGrp="1"/>
          </p:cNvSpPr>
          <p:nvPr>
            <p:ph type="body" sz="quarter" idx="18"/>
          </p:nvPr>
        </p:nvSpPr>
        <p:spPr bwMode="auto">
          <a:xfrm>
            <a:off x="1603375" y="3166190"/>
            <a:ext cx="6059488" cy="587375"/>
          </a:xfrm>
        </p:spPr>
        <p:txBody>
          <a:bodyPr numCol="1" compatLnSpc="1">
            <a:prstTxWarp prst="textNoShape">
              <a:avLst/>
            </a:prstTxWarp>
          </a:bodyPr>
          <a:lstStyle/>
          <a:p>
            <a:pPr marL="0" indent="0" eaLnBrk="1" hangingPunct="1"/>
            <a:r>
              <a:rPr lang="tr-TR" altLang="x-none" dirty="0">
                <a:solidFill>
                  <a:srgbClr val="595959"/>
                </a:solidFill>
                <a:latin typeface="Source Sans Pro" charset="0"/>
                <a:ea typeface="Source Sans Pro" charset="0"/>
                <a:cs typeface="Source Sans Pro" charset="0"/>
              </a:rPr>
              <a:t>OZO201-ERKEN ÇOCUKLUKTA ÖZEL EĞİTİM</a:t>
            </a:r>
            <a:endParaRPr lang="en-US" altLang="x-none" dirty="0">
              <a:solidFill>
                <a:srgbClr val="595959"/>
              </a:solidFill>
              <a:latin typeface="Source Sans Pro" charset="0"/>
              <a:ea typeface="Source Sans Pro" charset="0"/>
              <a:cs typeface="Source Sans Pro" charset="0"/>
            </a:endParaRPr>
          </a:p>
        </p:txBody>
      </p:sp>
      <p:sp>
        <p:nvSpPr>
          <p:cNvPr id="4" name="Subtitle 3"/>
          <p:cNvSpPr>
            <a:spLocks noGrp="1"/>
          </p:cNvSpPr>
          <p:nvPr>
            <p:ph type="subTitle" idx="1"/>
          </p:nvPr>
        </p:nvSpPr>
        <p:spPr>
          <a:xfrm>
            <a:off x="457200" y="2159156"/>
            <a:ext cx="8229600" cy="461963"/>
          </a:xfrm>
        </p:spPr>
        <p:txBody>
          <a:bodyPr/>
          <a:lstStyle/>
          <a:p>
            <a:pPr eaLnBrk="1" fontAlgn="auto" hangingPunct="1">
              <a:spcAft>
                <a:spcPts val="0"/>
              </a:spcAft>
              <a:buFont typeface="Wingdings" charset="0"/>
              <a:buNone/>
              <a:defRPr/>
            </a:pPr>
            <a:r>
              <a:rPr lang="tr-TR" dirty="0">
                <a:latin typeface="Source Sans Pro" charset="0"/>
                <a:ea typeface="Source Sans Pro" charset="0"/>
                <a:cs typeface="Source Sans Pro" charset="0"/>
              </a:rPr>
              <a:t>UZ. AYŞEGÜL AKÇAM</a:t>
            </a:r>
            <a:endParaRPr lang="en-US" dirty="0">
              <a:latin typeface="Source Sans Pro" charset="0"/>
              <a:ea typeface="Source Sans Pro" charset="0"/>
              <a:cs typeface="Source Sans Pro" charset="0"/>
            </a:endParaRPr>
          </a:p>
        </p:txBody>
      </p:sp>
      <p:sp>
        <p:nvSpPr>
          <p:cNvPr id="5" name="Text Placeholder 2">
            <a:extLst>
              <a:ext uri="{FF2B5EF4-FFF2-40B4-BE49-F238E27FC236}">
                <a16:creationId xmlns:a16="http://schemas.microsoft.com/office/drawing/2014/main" id="{0143C1C4-2B94-4799-A616-1C82CB756499}"/>
              </a:ext>
            </a:extLst>
          </p:cNvPr>
          <p:cNvSpPr txBox="1">
            <a:spLocks/>
          </p:cNvSpPr>
          <p:nvPr/>
        </p:nvSpPr>
        <p:spPr bwMode="auto">
          <a:xfrm>
            <a:off x="1534302" y="2516492"/>
            <a:ext cx="6059488" cy="587375"/>
          </a:xfrm>
          <a:prstGeom prst="rect">
            <a:avLst/>
          </a:prstGeom>
        </p:spPr>
        <p:txBody>
          <a:bodyPr vert="horz" wrap="none" lIns="0" tIns="45720" rIns="0" bIns="45720" numCol="1" rtlCol="0" anchor="ctr" anchorCtr="1" compatLnSpc="1">
            <a:prstTxWarp prst="textNoShape">
              <a:avLst/>
            </a:prstTxWarp>
            <a:noAutofit/>
          </a:bodyPr>
          <a:lstStyle>
            <a:lvl1pPr marL="342900" indent="-342900" algn="ctr" defTabSz="457200" rtl="0" eaLnBrk="1" fontAlgn="base" hangingPunct="1">
              <a:spcBef>
                <a:spcPct val="20000"/>
              </a:spcBef>
              <a:spcAft>
                <a:spcPct val="0"/>
              </a:spcAft>
              <a:buClr>
                <a:schemeClr val="bg2"/>
              </a:buClr>
              <a:buFont typeface="Wingdings" charset="2"/>
              <a:buNone/>
              <a:defRPr sz="1800" kern="1200" cap="none" spc="0" baseline="0">
                <a:solidFill>
                  <a:schemeClr val="tx1">
                    <a:lumMod val="65000"/>
                    <a:lumOff val="35000"/>
                  </a:schemeClr>
                </a:solidFill>
                <a:latin typeface="Arial"/>
                <a:ea typeface="ＭＳ Ｐゴシック" charset="0"/>
                <a:cs typeface="ＭＳ Ｐゴシック" charset="0"/>
              </a:defRPr>
            </a:lvl1pPr>
            <a:lvl2pPr marL="288925" indent="-288925" algn="l" defTabSz="457200" rtl="0" eaLnBrk="1" fontAlgn="base" hangingPunct="1">
              <a:spcBef>
                <a:spcPct val="20000"/>
              </a:spcBef>
              <a:spcAft>
                <a:spcPct val="0"/>
              </a:spcAft>
              <a:buClr>
                <a:schemeClr val="bg2"/>
              </a:buClr>
              <a:buFont typeface="Wingdings" charset="2"/>
              <a:buNone/>
              <a:defRPr kern="1200">
                <a:solidFill>
                  <a:srgbClr val="595959"/>
                </a:solidFill>
                <a:latin typeface="Arial"/>
                <a:ea typeface="ＭＳ Ｐゴシック" charset="0"/>
                <a:cs typeface="+mn-cs"/>
              </a:defRPr>
            </a:lvl2pPr>
            <a:lvl3pPr marL="569913" indent="-225425" algn="l" defTabSz="457200" rtl="0" eaLnBrk="1" fontAlgn="base" hangingPunct="1">
              <a:spcBef>
                <a:spcPct val="20000"/>
              </a:spcBef>
              <a:spcAft>
                <a:spcPct val="0"/>
              </a:spcAft>
              <a:buClr>
                <a:schemeClr val="bg2"/>
              </a:buClr>
              <a:buSzPct val="102000"/>
              <a:buFont typeface="Source Sans Pro" charset="0"/>
              <a:buNone/>
              <a:defRPr kern="1200">
                <a:solidFill>
                  <a:srgbClr val="595959"/>
                </a:solidFill>
                <a:latin typeface="Arial"/>
                <a:ea typeface="ＭＳ Ｐゴシック" charset="0"/>
                <a:cs typeface="+mn-cs"/>
              </a:defRPr>
            </a:lvl3pPr>
            <a:lvl4pPr marL="914400" indent="-227013" algn="l" defTabSz="457200" rtl="0" eaLnBrk="1" fontAlgn="base" hangingPunct="1">
              <a:spcBef>
                <a:spcPct val="20000"/>
              </a:spcBef>
              <a:spcAft>
                <a:spcPct val="0"/>
              </a:spcAft>
              <a:buClr>
                <a:schemeClr val="bg2"/>
              </a:buClr>
              <a:buFont typeface="Arial" charset="0"/>
              <a:buNone/>
              <a:defRPr kern="1200">
                <a:solidFill>
                  <a:srgbClr val="595959"/>
                </a:solidFill>
                <a:latin typeface="Arial"/>
                <a:ea typeface="ＭＳ Ｐゴシック" charset="0"/>
                <a:cs typeface="+mn-cs"/>
              </a:defRPr>
            </a:lvl4pPr>
            <a:lvl5pPr marL="1258888" indent="-227013" algn="l" defTabSz="457200" rtl="0" eaLnBrk="1" fontAlgn="base" hangingPunct="1">
              <a:spcBef>
                <a:spcPct val="20000"/>
              </a:spcBef>
              <a:spcAft>
                <a:spcPct val="0"/>
              </a:spcAft>
              <a:buClr>
                <a:schemeClr val="bg2"/>
              </a:buClr>
              <a:buFont typeface="Source Sans Pro" charset="0"/>
              <a:buNone/>
              <a:defRPr kern="1200">
                <a:solidFill>
                  <a:srgbClr val="595959"/>
                </a:solidFill>
                <a:latin typeface="Arial"/>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r>
              <a:rPr lang="tr-TR" altLang="x-none" dirty="0" err="1">
                <a:solidFill>
                  <a:srgbClr val="595959"/>
                </a:solidFill>
                <a:latin typeface="Source Sans Pro" charset="0"/>
                <a:ea typeface="Source Sans Pro" charset="0"/>
                <a:cs typeface="Source Sans Pro" charset="0"/>
              </a:rPr>
              <a:t>aysegul.akcam</a:t>
            </a:r>
            <a:r>
              <a:rPr lang="en-US" altLang="x-none" dirty="0">
                <a:solidFill>
                  <a:srgbClr val="595959"/>
                </a:solidFill>
                <a:latin typeface="Source Sans Pro" charset="0"/>
                <a:ea typeface="Source Sans Pro" charset="0"/>
                <a:cs typeface="Source Sans Pro" charset="0"/>
              </a:rPr>
              <a:t>@neu.edu.tr</a:t>
            </a: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F8586FA-35FC-4D84-8EF5-7B8BA308D8D0}"/>
              </a:ext>
            </a:extLst>
          </p:cNvPr>
          <p:cNvSpPr>
            <a:spLocks noGrp="1"/>
          </p:cNvSpPr>
          <p:nvPr>
            <p:ph sz="quarter" idx="10"/>
          </p:nvPr>
        </p:nvSpPr>
        <p:spPr/>
        <p:txBody>
          <a:bodyPr/>
          <a:lstStyle/>
          <a:p>
            <a:pPr marL="0" indent="0"/>
            <a:r>
              <a:rPr lang="tr-TR" b="1" dirty="0">
                <a:solidFill>
                  <a:schemeClr val="tx1">
                    <a:lumMod val="65000"/>
                    <a:lumOff val="35000"/>
                  </a:schemeClr>
                </a:solidFill>
              </a:rPr>
              <a:t>Orta Düzeyde Zihinsel Yetersizlik İçin Okul Öncesi Dönem: </a:t>
            </a:r>
          </a:p>
          <a:p>
            <a:pPr>
              <a:buFont typeface="Wingdings" panose="05000000000000000000" pitchFamily="2" charset="2"/>
              <a:buChar char="§"/>
            </a:pPr>
            <a:r>
              <a:rPr lang="tr-TR" dirty="0">
                <a:solidFill>
                  <a:schemeClr val="tx1">
                    <a:lumMod val="65000"/>
                    <a:lumOff val="35000"/>
                  </a:schemeClr>
                </a:solidFill>
              </a:rPr>
              <a:t>Orta derecede zihinsel engelli çocukların tanılanmalarının kolay olması nedeniyle, uyaran ve okul öncesi sınıflarına zihinsel engelli olarak tanılanmış çocuklar yerleştirilmektedir. </a:t>
            </a:r>
          </a:p>
          <a:p>
            <a:pPr>
              <a:buFont typeface="Wingdings" panose="05000000000000000000" pitchFamily="2" charset="2"/>
              <a:buChar char="§"/>
            </a:pPr>
            <a:r>
              <a:rPr lang="tr-TR" dirty="0">
                <a:solidFill>
                  <a:schemeClr val="tx1">
                    <a:lumMod val="65000"/>
                    <a:lumOff val="35000"/>
                  </a:schemeClr>
                </a:solidFill>
              </a:rPr>
              <a:t>Uyaran ve okul öncesi sınıflarda uygulanan programlarda aile eğitimi önemli olup ailenin eğitimde etkin rol oynaması sağlanmaktadır. </a:t>
            </a:r>
          </a:p>
          <a:p>
            <a:pPr>
              <a:buFont typeface="Wingdings" panose="05000000000000000000" pitchFamily="2" charset="2"/>
              <a:buChar char="§"/>
            </a:pPr>
            <a:r>
              <a:rPr lang="tr-TR" dirty="0">
                <a:solidFill>
                  <a:schemeClr val="tx1">
                    <a:lumMod val="65000"/>
                    <a:lumOff val="35000"/>
                  </a:schemeClr>
                </a:solidFill>
              </a:rPr>
              <a:t>Riskli çocuklarda okul öncesi eğitimin amacı geriliğin önlenmesi iken orta dereceli zihinsel engelli çocuklarda programın amacı, çocuğun bulunduğu en son başarı düzeyinin yükseltilmesi olmaktadır. </a:t>
            </a:r>
            <a:endParaRPr lang="tr-TR" b="1" dirty="0">
              <a:solidFill>
                <a:schemeClr val="tx1">
                  <a:lumMod val="65000"/>
                  <a:lumOff val="35000"/>
                </a:schemeClr>
              </a:solidFill>
            </a:endParaRPr>
          </a:p>
          <a:p>
            <a:endParaRPr lang="tr-TR" dirty="0"/>
          </a:p>
        </p:txBody>
      </p:sp>
    </p:spTree>
    <p:extLst>
      <p:ext uri="{BB962C8B-B14F-4D97-AF65-F5344CB8AC3E}">
        <p14:creationId xmlns:p14="http://schemas.microsoft.com/office/powerpoint/2010/main" val="959591436"/>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5193030-CD1A-44B2-8E89-B9E68595C5C3}"/>
              </a:ext>
            </a:extLst>
          </p:cNvPr>
          <p:cNvSpPr>
            <a:spLocks noGrp="1"/>
          </p:cNvSpPr>
          <p:nvPr>
            <p:ph sz="quarter" idx="10"/>
          </p:nvPr>
        </p:nvSpPr>
        <p:spPr/>
        <p:txBody>
          <a:bodyPr/>
          <a:lstStyle/>
          <a:p>
            <a:r>
              <a:rPr lang="tr-TR" b="1" dirty="0">
                <a:solidFill>
                  <a:schemeClr val="tx1">
                    <a:lumMod val="65000"/>
                    <a:lumOff val="35000"/>
                  </a:schemeClr>
                </a:solidFill>
              </a:rPr>
              <a:t>     Ağır ve Çok Ağır Düzeyde Zihinsel Yetersizlik İçin Okul Öncesi Dönem: </a:t>
            </a:r>
          </a:p>
          <a:p>
            <a:pPr>
              <a:buFont typeface="Wingdings" panose="05000000000000000000" pitchFamily="2" charset="2"/>
              <a:buChar char="§"/>
            </a:pPr>
            <a:r>
              <a:rPr lang="tr-TR" dirty="0">
                <a:solidFill>
                  <a:schemeClr val="tx1">
                    <a:lumMod val="65000"/>
                    <a:lumOff val="35000"/>
                  </a:schemeClr>
                </a:solidFill>
              </a:rPr>
              <a:t>Ağır ve çok ağır derecede zihinsel engelli çocukların eğitim amaçları temelde diğer zihinsel engelli çocukların eğitim amaçlarından farklı değildir. Ancak düşük düzeydeki işlevleri nedeniyle eğitim programlarında öz bakım, dil ve hareket becerilerine daha fazla önem verilmektedir.</a:t>
            </a:r>
          </a:p>
          <a:p>
            <a:r>
              <a:rPr lang="tr-TR" dirty="0"/>
              <a:t> </a:t>
            </a:r>
          </a:p>
        </p:txBody>
      </p:sp>
    </p:spTree>
    <p:extLst>
      <p:ext uri="{BB962C8B-B14F-4D97-AF65-F5344CB8AC3E}">
        <p14:creationId xmlns:p14="http://schemas.microsoft.com/office/powerpoint/2010/main" val="1198001994"/>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8C59B13-8358-40AC-8988-BF628A158544}"/>
              </a:ext>
            </a:extLst>
          </p:cNvPr>
          <p:cNvSpPr>
            <a:spLocks noGrp="1"/>
          </p:cNvSpPr>
          <p:nvPr>
            <p:ph type="title"/>
          </p:nvPr>
        </p:nvSpPr>
        <p:spPr/>
        <p:txBody>
          <a:bodyPr/>
          <a:lstStyle/>
          <a:p>
            <a:r>
              <a:rPr lang="tr-TR" dirty="0"/>
              <a:t>İşitme Yetersizliği Olan Bireyler </a:t>
            </a:r>
          </a:p>
        </p:txBody>
      </p:sp>
      <p:sp>
        <p:nvSpPr>
          <p:cNvPr id="3" name="İçerik Yer Tutucusu 2">
            <a:extLst>
              <a:ext uri="{FF2B5EF4-FFF2-40B4-BE49-F238E27FC236}">
                <a16:creationId xmlns:a16="http://schemas.microsoft.com/office/drawing/2014/main" id="{EA046AF5-5B5F-4BA0-95AB-CC29270D312B}"/>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İşitme Yetersizliği: İşitme duyarlılığının kısmen veya tamamen yetersizliğinden dolayı konuşmayı edinmede, dili kullanmada ve iletişimde güçlük nedeniyle bireyin eğitim performansının ve sosyal uyumunun olumsuz yönde etkilenmesi durumudur.</a:t>
            </a:r>
          </a:p>
          <a:p>
            <a:endParaRPr lang="tr-TR" dirty="0"/>
          </a:p>
        </p:txBody>
      </p:sp>
    </p:spTree>
    <p:extLst>
      <p:ext uri="{BB962C8B-B14F-4D97-AF65-F5344CB8AC3E}">
        <p14:creationId xmlns:p14="http://schemas.microsoft.com/office/powerpoint/2010/main" val="2348992191"/>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F92B6F3-3CE2-4B69-A34E-6EDA3393DF5B}"/>
              </a:ext>
            </a:extLst>
          </p:cNvPr>
          <p:cNvSpPr>
            <a:spLocks noGrp="1"/>
          </p:cNvSpPr>
          <p:nvPr>
            <p:ph sz="quarter" idx="10"/>
          </p:nvPr>
        </p:nvSpPr>
        <p:spPr/>
        <p:txBody>
          <a:bodyPr/>
          <a:lstStyle/>
          <a:p>
            <a:pPr>
              <a:buFont typeface="Wingdings" panose="05000000000000000000" pitchFamily="2" charset="2"/>
              <a:buChar char="§"/>
            </a:pPr>
            <a:r>
              <a:rPr lang="tr-TR" b="1" dirty="0">
                <a:solidFill>
                  <a:schemeClr val="tx1">
                    <a:lumMod val="65000"/>
                    <a:lumOff val="35000"/>
                  </a:schemeClr>
                </a:solidFill>
              </a:rPr>
              <a:t>Nedenler:</a:t>
            </a:r>
          </a:p>
          <a:p>
            <a:pPr>
              <a:buFont typeface="Wingdings" panose="05000000000000000000" pitchFamily="2" charset="2"/>
              <a:buChar char="§"/>
            </a:pPr>
            <a:r>
              <a:rPr lang="tr-TR" dirty="0">
                <a:solidFill>
                  <a:schemeClr val="tx1">
                    <a:lumMod val="65000"/>
                    <a:lumOff val="35000"/>
                  </a:schemeClr>
                </a:solidFill>
              </a:rPr>
              <a:t>İşitme engelinin engelliliğin genel nedenlerinde olduğu gibi çok ve değişik nedenleri vardır. Hatta bu nedenlerden bazıları ülkeden ülkeye ve coğrafi bölgelere göre de değişiklik gösterebilmektedir. Yaygın olarak doğum öncesi, doğum anı ve doğum sonrası nedenler olarak sınıflandırılmaktadır.</a:t>
            </a:r>
          </a:p>
          <a:p>
            <a:pPr>
              <a:buFont typeface="Wingdings" panose="05000000000000000000" pitchFamily="2" charset="2"/>
              <a:buChar char="§"/>
            </a:pPr>
            <a:r>
              <a:rPr lang="tr-TR" b="1" dirty="0">
                <a:solidFill>
                  <a:schemeClr val="tx1">
                    <a:lumMod val="65000"/>
                    <a:lumOff val="35000"/>
                  </a:schemeClr>
                </a:solidFill>
              </a:rPr>
              <a:t>Doğum öncesi nedenler: </a:t>
            </a:r>
            <a:r>
              <a:rPr lang="tr-TR" dirty="0">
                <a:solidFill>
                  <a:schemeClr val="tx1">
                    <a:lumMod val="65000"/>
                    <a:lumOff val="35000"/>
                  </a:schemeClr>
                </a:solidFill>
              </a:rPr>
              <a:t>Hamilelik döneminde annenin geçirdiği enfeksiyon veya hastalık (özellikle kızamıkçık, kabakulak, sarılık…), hamilelik döneminde annenin röntgen çektirmesi, hamilelik döneminde annenin </a:t>
            </a:r>
            <a:r>
              <a:rPr lang="tr-TR" dirty="0" err="1">
                <a:solidFill>
                  <a:schemeClr val="tx1">
                    <a:lumMod val="65000"/>
                    <a:lumOff val="35000"/>
                  </a:schemeClr>
                </a:solidFill>
              </a:rPr>
              <a:t>ototoksik</a:t>
            </a:r>
            <a:r>
              <a:rPr lang="tr-TR" dirty="0">
                <a:solidFill>
                  <a:schemeClr val="tx1">
                    <a:lumMod val="65000"/>
                    <a:lumOff val="35000"/>
                  </a:schemeClr>
                </a:solidFill>
              </a:rPr>
              <a:t> ilaç ve alkol kullanımı, hamilelik döneminde geçirilen kazalar, anne ve babanın kan uyuşmazlığı, işitme engeli olan diğer aile fertlerinin bulunması(akraba evliliği)</a:t>
            </a:r>
          </a:p>
          <a:p>
            <a:endParaRPr lang="tr-TR" dirty="0"/>
          </a:p>
        </p:txBody>
      </p:sp>
    </p:spTree>
    <p:extLst>
      <p:ext uri="{BB962C8B-B14F-4D97-AF65-F5344CB8AC3E}">
        <p14:creationId xmlns:p14="http://schemas.microsoft.com/office/powerpoint/2010/main" val="1459287194"/>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D00DB89-AA5E-4DCA-B8E6-CA57F04C35DC}"/>
              </a:ext>
            </a:extLst>
          </p:cNvPr>
          <p:cNvSpPr>
            <a:spLocks noGrp="1"/>
          </p:cNvSpPr>
          <p:nvPr>
            <p:ph sz="quarter" idx="10"/>
          </p:nvPr>
        </p:nvSpPr>
        <p:spPr/>
        <p:txBody>
          <a:bodyPr/>
          <a:lstStyle/>
          <a:p>
            <a:pPr>
              <a:buFont typeface="Wingdings" panose="05000000000000000000" pitchFamily="2" charset="2"/>
              <a:buChar char="§"/>
            </a:pPr>
            <a:r>
              <a:rPr lang="tr-TR" b="1" dirty="0">
                <a:solidFill>
                  <a:schemeClr val="tx1">
                    <a:lumMod val="65000"/>
                    <a:lumOff val="35000"/>
                  </a:schemeClr>
                </a:solidFill>
              </a:rPr>
              <a:t>Doğum anı nedenler: </a:t>
            </a:r>
            <a:r>
              <a:rPr lang="tr-TR" dirty="0">
                <a:solidFill>
                  <a:schemeClr val="tx1">
                    <a:lumMod val="65000"/>
                    <a:lumOff val="35000"/>
                  </a:schemeClr>
                </a:solidFill>
              </a:rPr>
              <a:t>Doğum sırasında meydana gelen komplikasyonlar (bebeğin ağlamaması, kordon dolanması, oksijensiz kalma…), düşük doğum ağırlığı, erken doğum ve 5 günden fazla yeni doğan bakım ünitesinde kalma), bebekte kan değişimini gerektiren sarılık, doğum sırasında baş,  boyun ve kulakta görülebilir zedelenme.</a:t>
            </a:r>
          </a:p>
          <a:p>
            <a:pPr>
              <a:buFont typeface="Wingdings" panose="05000000000000000000" pitchFamily="2" charset="2"/>
              <a:buChar char="§"/>
            </a:pPr>
            <a:r>
              <a:rPr lang="tr-TR" b="1" dirty="0">
                <a:solidFill>
                  <a:schemeClr val="tx1">
                    <a:lumMod val="65000"/>
                    <a:lumOff val="35000"/>
                  </a:schemeClr>
                </a:solidFill>
              </a:rPr>
              <a:t>Doğum sonrası nedenler:  </a:t>
            </a:r>
            <a:r>
              <a:rPr lang="tr-TR" dirty="0">
                <a:solidFill>
                  <a:schemeClr val="tx1">
                    <a:lumMod val="65000"/>
                    <a:lumOff val="35000"/>
                  </a:schemeClr>
                </a:solidFill>
              </a:rPr>
              <a:t>Orta veya iç kulak yapılarında zedelenme, çocukluk hastalıkları(havale, menenjit, </a:t>
            </a:r>
            <a:r>
              <a:rPr lang="tr-TR" dirty="0" err="1">
                <a:solidFill>
                  <a:schemeClr val="tx1">
                    <a:lumMod val="65000"/>
                    <a:lumOff val="35000"/>
                  </a:schemeClr>
                </a:solidFill>
              </a:rPr>
              <a:t>kızamıkçık,kızıl</a:t>
            </a:r>
            <a:r>
              <a:rPr lang="tr-TR" dirty="0">
                <a:solidFill>
                  <a:schemeClr val="tx1">
                    <a:lumMod val="65000"/>
                    <a:lumOff val="35000"/>
                  </a:schemeClr>
                </a:solidFill>
              </a:rPr>
              <a:t>..), 3 aydan fazla süren kronik orta kulak iltihabı (</a:t>
            </a:r>
            <a:r>
              <a:rPr lang="tr-TR" dirty="0" err="1">
                <a:solidFill>
                  <a:schemeClr val="tx1">
                    <a:lumMod val="65000"/>
                    <a:lumOff val="35000"/>
                  </a:schemeClr>
                </a:solidFill>
              </a:rPr>
              <a:t>otit</a:t>
            </a:r>
            <a:r>
              <a:rPr lang="tr-TR" dirty="0">
                <a:solidFill>
                  <a:schemeClr val="tx1">
                    <a:lumMod val="65000"/>
                    <a:lumOff val="35000"/>
                  </a:schemeClr>
                </a:solidFill>
              </a:rPr>
              <a:t>), çocukluk yaralanmaları (kafatası kırıkları, çatlakları, baş veya kulaklara şiddetli darbe, çok yüksek sese maruz kalma ve zarar verecek şekilde kulağa sokulan cisimler)</a:t>
            </a:r>
          </a:p>
          <a:p>
            <a:endParaRPr lang="tr-TR" dirty="0"/>
          </a:p>
        </p:txBody>
      </p:sp>
    </p:spTree>
    <p:extLst>
      <p:ext uri="{BB962C8B-B14F-4D97-AF65-F5344CB8AC3E}">
        <p14:creationId xmlns:p14="http://schemas.microsoft.com/office/powerpoint/2010/main" val="517596769"/>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3991983-D10A-43AB-A973-A080FAC998F6}"/>
              </a:ext>
            </a:extLst>
          </p:cNvPr>
          <p:cNvSpPr>
            <a:spLocks noGrp="1"/>
          </p:cNvSpPr>
          <p:nvPr>
            <p:ph sz="quarter" idx="10"/>
          </p:nvPr>
        </p:nvSpPr>
        <p:spPr/>
        <p:txBody>
          <a:bodyPr/>
          <a:lstStyle/>
          <a:p>
            <a:pPr>
              <a:buFont typeface="Wingdings" panose="05000000000000000000" pitchFamily="2" charset="2"/>
              <a:buChar char="§"/>
            </a:pPr>
            <a:r>
              <a:rPr lang="tr-TR" b="1" dirty="0">
                <a:solidFill>
                  <a:schemeClr val="tx1">
                    <a:lumMod val="65000"/>
                    <a:lumOff val="35000"/>
                  </a:schemeClr>
                </a:solidFill>
              </a:rPr>
              <a:t>Eğitimleri:</a:t>
            </a:r>
          </a:p>
          <a:p>
            <a:pPr>
              <a:buFont typeface="Wingdings" panose="05000000000000000000" pitchFamily="2" charset="2"/>
              <a:buChar char="§"/>
            </a:pPr>
            <a:r>
              <a:rPr lang="tr-TR" dirty="0">
                <a:solidFill>
                  <a:schemeClr val="tx1">
                    <a:lumMod val="65000"/>
                    <a:lumOff val="35000"/>
                  </a:schemeClr>
                </a:solidFill>
              </a:rPr>
              <a:t>İşitme engelli çocukların özel eğitim ihtiyacının belirlenmesinde işitme engelinin derecesi önemlidir. Eğitim ihtiyacı orta derecede işitme kaybı ile başlar. Çok hafif  ve hafif derecede işitme kaybı olan çocuklara ev ve sınıf ortamında gerekli düzenlemeler yapılarak (sınıfta ön sırada oturma, duvarların ve yerlerin sesi geçirici özellikler taşıması, sesin yankılanmasını en az düzeye getirme) eğitim verilmelidir.</a:t>
            </a:r>
          </a:p>
          <a:p>
            <a:endParaRPr lang="tr-TR" dirty="0"/>
          </a:p>
        </p:txBody>
      </p:sp>
    </p:spTree>
    <p:extLst>
      <p:ext uri="{BB962C8B-B14F-4D97-AF65-F5344CB8AC3E}">
        <p14:creationId xmlns:p14="http://schemas.microsoft.com/office/powerpoint/2010/main" val="3358901316"/>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32CE05F-98CC-4B50-A42D-60FEE07F8AD3}"/>
              </a:ext>
            </a:extLst>
          </p:cNvPr>
          <p:cNvSpPr>
            <a:spLocks noGrp="1"/>
          </p:cNvSpPr>
          <p:nvPr>
            <p:ph type="title"/>
          </p:nvPr>
        </p:nvSpPr>
        <p:spPr/>
        <p:txBody>
          <a:bodyPr/>
          <a:lstStyle/>
          <a:p>
            <a:r>
              <a:rPr lang="tr-TR" dirty="0"/>
              <a:t>Görme Yetersizliği Olan Bireyler </a:t>
            </a:r>
          </a:p>
        </p:txBody>
      </p:sp>
      <p:sp>
        <p:nvSpPr>
          <p:cNvPr id="3" name="İçerik Yer Tutucusu 2">
            <a:extLst>
              <a:ext uri="{FF2B5EF4-FFF2-40B4-BE49-F238E27FC236}">
                <a16:creationId xmlns:a16="http://schemas.microsoft.com/office/drawing/2014/main" id="{282BDFBD-08E6-447C-BEC3-D4F3A337AD42}"/>
              </a:ext>
            </a:extLst>
          </p:cNvPr>
          <p:cNvSpPr>
            <a:spLocks noGrp="1"/>
          </p:cNvSpPr>
          <p:nvPr>
            <p:ph sz="quarter" idx="10"/>
          </p:nvPr>
        </p:nvSpPr>
        <p:spPr/>
        <p:txBody>
          <a:bodyPr/>
          <a:lstStyle/>
          <a:p>
            <a:pPr>
              <a:buFont typeface="Wingdings" panose="05000000000000000000" pitchFamily="2" charset="2"/>
              <a:buChar char="§"/>
            </a:pPr>
            <a:r>
              <a:rPr lang="tr-TR" b="1" dirty="0">
                <a:solidFill>
                  <a:schemeClr val="tx1">
                    <a:lumMod val="65000"/>
                    <a:lumOff val="35000"/>
                  </a:schemeClr>
                </a:solidFill>
              </a:rPr>
              <a:t>Görme Yetersizliği:</a:t>
            </a:r>
            <a:r>
              <a:rPr lang="tr-TR" dirty="0">
                <a:solidFill>
                  <a:schemeClr val="tx1">
                    <a:lumMod val="65000"/>
                    <a:lumOff val="35000"/>
                  </a:schemeClr>
                </a:solidFill>
              </a:rPr>
              <a:t> Görme gücünün kısmen ya da tamamen yetersizliğinden dolayı, bireyin eğitim performansının ve sosyal uyumunun olumsuz yönde etkilenmesi durumudur.</a:t>
            </a:r>
          </a:p>
          <a:p>
            <a:pPr>
              <a:buFont typeface="Wingdings" panose="05000000000000000000" pitchFamily="2" charset="2"/>
              <a:buChar char="§"/>
            </a:pPr>
            <a:r>
              <a:rPr lang="tr-TR" b="1" dirty="0">
                <a:solidFill>
                  <a:schemeClr val="tx1">
                    <a:lumMod val="65000"/>
                    <a:lumOff val="35000"/>
                  </a:schemeClr>
                </a:solidFill>
              </a:rPr>
              <a:t>Nedenleri:</a:t>
            </a:r>
          </a:p>
          <a:p>
            <a:pPr>
              <a:buFont typeface="Wingdings" panose="05000000000000000000" pitchFamily="2" charset="2"/>
              <a:buChar char="§"/>
            </a:pPr>
            <a:r>
              <a:rPr lang="tr-TR" dirty="0">
                <a:solidFill>
                  <a:schemeClr val="tx1">
                    <a:lumMod val="65000"/>
                    <a:lumOff val="35000"/>
                  </a:schemeClr>
                </a:solidFill>
              </a:rPr>
              <a:t>   Çok sık rastlanmamakla birlikte genetik olabilir. Annenin hamileliği sırasında geçirdiği kızamıkçık gibi ateşli hastalıklar, aldığı bazı ilaçlar ya da röntgen ışınlarına maruz kalma görme engeline neden olabilmektedir. Doğumun güç olması da bir başka nedendir. Prematüre (erken) doğan bebeklere </a:t>
            </a:r>
            <a:r>
              <a:rPr lang="tr-TR" dirty="0" err="1">
                <a:solidFill>
                  <a:schemeClr val="tx1">
                    <a:lumMod val="65000"/>
                    <a:lumOff val="35000"/>
                  </a:schemeClr>
                </a:solidFill>
              </a:rPr>
              <a:t>küvezde</a:t>
            </a:r>
            <a:r>
              <a:rPr lang="tr-TR" dirty="0">
                <a:solidFill>
                  <a:schemeClr val="tx1">
                    <a:lumMod val="65000"/>
                    <a:lumOff val="35000"/>
                  </a:schemeClr>
                </a:solidFill>
              </a:rPr>
              <a:t> fazla oksijen verilmesi çocuğun kör olmasına neden olabilmektedir. Doğum sonrasında çocuğun geçirdiği ateşli hastalıklar, kazalar, zehirlenmeler görme engelinin nedenlerindendir.</a:t>
            </a:r>
          </a:p>
          <a:p>
            <a:endParaRPr lang="tr-TR" dirty="0"/>
          </a:p>
        </p:txBody>
      </p:sp>
    </p:spTree>
    <p:extLst>
      <p:ext uri="{BB962C8B-B14F-4D97-AF65-F5344CB8AC3E}">
        <p14:creationId xmlns:p14="http://schemas.microsoft.com/office/powerpoint/2010/main" val="391098302"/>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552E3B-8D68-43E6-BAC8-27AB4E1C4702}"/>
              </a:ext>
            </a:extLst>
          </p:cNvPr>
          <p:cNvSpPr>
            <a:spLocks noGrp="1"/>
          </p:cNvSpPr>
          <p:nvPr>
            <p:ph sz="quarter" idx="10"/>
          </p:nvPr>
        </p:nvSpPr>
        <p:spPr/>
        <p:txBody>
          <a:bodyPr/>
          <a:lstStyle/>
          <a:p>
            <a:pPr>
              <a:buFont typeface="Wingdings" panose="05000000000000000000" pitchFamily="2" charset="2"/>
              <a:buChar char="§"/>
            </a:pPr>
            <a:r>
              <a:rPr lang="tr-TR" b="1" dirty="0">
                <a:solidFill>
                  <a:schemeClr val="tx1">
                    <a:lumMod val="65000"/>
                    <a:lumOff val="35000"/>
                  </a:schemeClr>
                </a:solidFill>
              </a:rPr>
              <a:t>Eğitimleri:</a:t>
            </a:r>
            <a:endParaRPr lang="tr-TR" dirty="0">
              <a:solidFill>
                <a:schemeClr val="tx1">
                  <a:lumMod val="65000"/>
                  <a:lumOff val="35000"/>
                </a:schemeClr>
              </a:solidFill>
            </a:endParaRPr>
          </a:p>
          <a:p>
            <a:pPr>
              <a:buFont typeface="Wingdings" panose="05000000000000000000" pitchFamily="2" charset="2"/>
              <a:buChar char="§"/>
            </a:pPr>
            <a:r>
              <a:rPr lang="tr-TR" dirty="0">
                <a:solidFill>
                  <a:schemeClr val="tx1">
                    <a:lumMod val="65000"/>
                    <a:lumOff val="35000"/>
                  </a:schemeClr>
                </a:solidFill>
              </a:rPr>
              <a:t>Görme yetersizliği olan çocukların devam ettiği üç tür eğitim ortamı vardır. </a:t>
            </a:r>
          </a:p>
          <a:p>
            <a:pPr>
              <a:buFont typeface="Wingdings" panose="05000000000000000000" pitchFamily="2" charset="2"/>
              <a:buChar char="§"/>
            </a:pPr>
            <a:r>
              <a:rPr lang="tr-TR" dirty="0">
                <a:solidFill>
                  <a:schemeClr val="tx1">
                    <a:lumMod val="65000"/>
                    <a:lumOff val="35000"/>
                  </a:schemeClr>
                </a:solidFill>
              </a:rPr>
              <a:t>Bunlar; yatılı görme engelliler okulları, özel sınıflar ve birlikte eğitim ortamlarıdır. </a:t>
            </a:r>
          </a:p>
          <a:p>
            <a:pPr>
              <a:buFont typeface="Wingdings" panose="05000000000000000000" pitchFamily="2" charset="2"/>
              <a:buChar char="§"/>
            </a:pPr>
            <a:r>
              <a:rPr lang="tr-TR" b="1" dirty="0">
                <a:solidFill>
                  <a:schemeClr val="tx1">
                    <a:lumMod val="65000"/>
                    <a:lumOff val="35000"/>
                  </a:schemeClr>
                </a:solidFill>
              </a:rPr>
              <a:t>Yatılı görme engelliler okulu: </a:t>
            </a:r>
            <a:r>
              <a:rPr lang="tr-TR" dirty="0">
                <a:solidFill>
                  <a:schemeClr val="tx1">
                    <a:lumMod val="65000"/>
                    <a:lumOff val="35000"/>
                  </a:schemeClr>
                </a:solidFill>
              </a:rPr>
              <a:t>Göz hekimlerince kör tanısı konulan çocuklar alınmaktadır. Programda; Hayat bilgisi, matematik, </a:t>
            </a:r>
            <a:r>
              <a:rPr lang="tr-TR" dirty="0" err="1">
                <a:solidFill>
                  <a:schemeClr val="tx1">
                    <a:lumMod val="65000"/>
                    <a:lumOff val="35000"/>
                  </a:schemeClr>
                </a:solidFill>
              </a:rPr>
              <a:t>türkçe</a:t>
            </a:r>
            <a:r>
              <a:rPr lang="tr-TR" dirty="0">
                <a:solidFill>
                  <a:schemeClr val="tx1">
                    <a:lumMod val="65000"/>
                    <a:lumOff val="35000"/>
                  </a:schemeClr>
                </a:solidFill>
              </a:rPr>
              <a:t> derslerinin amaçları ve içeriği normal okul programına paraleldir. Normal okul programından farklı olarak, beden eğitimi ve bağımsız hareket, modelaj iş dersleri yer almaktadır. Dokunma ve işitsel ağırlıklı eğitim yapılmaktadır.</a:t>
            </a:r>
          </a:p>
          <a:p>
            <a:endParaRPr lang="tr-TR" dirty="0"/>
          </a:p>
        </p:txBody>
      </p:sp>
    </p:spTree>
    <p:extLst>
      <p:ext uri="{BB962C8B-B14F-4D97-AF65-F5344CB8AC3E}">
        <p14:creationId xmlns:p14="http://schemas.microsoft.com/office/powerpoint/2010/main" val="4265669322"/>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9EADA0F-C65E-49E1-BF4A-34FF01D039F6}"/>
              </a:ext>
            </a:extLst>
          </p:cNvPr>
          <p:cNvSpPr>
            <a:spLocks noGrp="1"/>
          </p:cNvSpPr>
          <p:nvPr>
            <p:ph sz="quarter" idx="10"/>
          </p:nvPr>
        </p:nvSpPr>
        <p:spPr/>
        <p:txBody>
          <a:bodyPr/>
          <a:lstStyle/>
          <a:p>
            <a:pPr>
              <a:buFont typeface="Wingdings" panose="05000000000000000000" pitchFamily="2" charset="2"/>
              <a:buChar char="§"/>
            </a:pPr>
            <a:r>
              <a:rPr lang="tr-TR" b="1" dirty="0">
                <a:solidFill>
                  <a:schemeClr val="tx1">
                    <a:lumMod val="65000"/>
                    <a:lumOff val="35000"/>
                  </a:schemeClr>
                </a:solidFill>
              </a:rPr>
              <a:t>Özel sınıf düzenlemeleri:  </a:t>
            </a:r>
            <a:r>
              <a:rPr lang="tr-TR" dirty="0">
                <a:solidFill>
                  <a:schemeClr val="tx1">
                    <a:lumMod val="65000"/>
                    <a:lumOff val="35000"/>
                  </a:schemeClr>
                </a:solidFill>
              </a:rPr>
              <a:t>Ülkemizde görme engelli çocuklar için iki tür özel sınıf düzenlemesi bulunmaktadır.  </a:t>
            </a:r>
          </a:p>
          <a:p>
            <a:pPr>
              <a:buFont typeface="Wingdings" panose="05000000000000000000" pitchFamily="2" charset="2"/>
              <a:buChar char="§"/>
            </a:pPr>
            <a:r>
              <a:rPr lang="tr-TR" dirty="0">
                <a:solidFill>
                  <a:schemeClr val="tx1">
                    <a:lumMod val="65000"/>
                    <a:lumOff val="35000"/>
                  </a:schemeClr>
                </a:solidFill>
              </a:rPr>
              <a:t>Birincisi: normal okul içinde görme engelli çocukların devam ettiği özel sınıf düzenlemesidir. </a:t>
            </a:r>
          </a:p>
          <a:p>
            <a:pPr>
              <a:buFont typeface="Wingdings" panose="05000000000000000000" pitchFamily="2" charset="2"/>
              <a:buChar char="§"/>
            </a:pPr>
            <a:r>
              <a:rPr lang="tr-TR" dirty="0">
                <a:solidFill>
                  <a:schemeClr val="tx1">
                    <a:lumMod val="65000"/>
                    <a:lumOff val="35000"/>
                  </a:schemeClr>
                </a:solidFill>
              </a:rPr>
              <a:t>İkincisi; Ankara </a:t>
            </a:r>
            <a:r>
              <a:rPr lang="tr-TR" dirty="0" err="1">
                <a:solidFill>
                  <a:schemeClr val="tx1">
                    <a:lumMod val="65000"/>
                    <a:lumOff val="35000"/>
                  </a:schemeClr>
                </a:solidFill>
              </a:rPr>
              <a:t>Mitat</a:t>
            </a:r>
            <a:r>
              <a:rPr lang="tr-TR" dirty="0">
                <a:solidFill>
                  <a:schemeClr val="tx1">
                    <a:lumMod val="65000"/>
                    <a:lumOff val="35000"/>
                  </a:schemeClr>
                </a:solidFill>
              </a:rPr>
              <a:t> </a:t>
            </a:r>
            <a:r>
              <a:rPr lang="tr-TR" dirty="0" err="1">
                <a:solidFill>
                  <a:schemeClr val="tx1">
                    <a:lumMod val="65000"/>
                    <a:lumOff val="35000"/>
                  </a:schemeClr>
                </a:solidFill>
              </a:rPr>
              <a:t>Enç</a:t>
            </a:r>
            <a:r>
              <a:rPr lang="tr-TR" dirty="0">
                <a:solidFill>
                  <a:schemeClr val="tx1">
                    <a:lumMod val="65000"/>
                    <a:lumOff val="35000"/>
                  </a:schemeClr>
                </a:solidFill>
              </a:rPr>
              <a:t> Görme engelliler ilköğretim okulu bünyesinde bulunan az gören sınıflarıdır.</a:t>
            </a:r>
          </a:p>
          <a:p>
            <a:pPr>
              <a:buFont typeface="Wingdings" panose="05000000000000000000" pitchFamily="2" charset="2"/>
              <a:buChar char="§"/>
            </a:pPr>
            <a:r>
              <a:rPr lang="tr-TR" b="1" dirty="0">
                <a:solidFill>
                  <a:schemeClr val="tx1">
                    <a:lumMod val="65000"/>
                    <a:lumOff val="35000"/>
                  </a:schemeClr>
                </a:solidFill>
              </a:rPr>
              <a:t>Birlikte eğitim ortamı: </a:t>
            </a:r>
            <a:r>
              <a:rPr lang="tr-TR" dirty="0">
                <a:solidFill>
                  <a:schemeClr val="tx1">
                    <a:lumMod val="65000"/>
                    <a:lumOff val="35000"/>
                  </a:schemeClr>
                </a:solidFill>
              </a:rPr>
              <a:t>Görme yetersizliğinde etkilenen öğrencilerin bir kısmının kendi semtlerindeki okullara devam ettikleri eğitim ortamıdır.</a:t>
            </a:r>
          </a:p>
          <a:p>
            <a:pPr>
              <a:buFont typeface="Wingdings" panose="05000000000000000000" pitchFamily="2" charset="2"/>
              <a:buChar char="§"/>
            </a:pPr>
            <a:endParaRPr lang="tr-TR" dirty="0">
              <a:solidFill>
                <a:schemeClr val="tx1">
                  <a:lumMod val="65000"/>
                  <a:lumOff val="35000"/>
                </a:schemeClr>
              </a:solidFill>
            </a:endParaRPr>
          </a:p>
        </p:txBody>
      </p:sp>
    </p:spTree>
    <p:extLst>
      <p:ext uri="{BB962C8B-B14F-4D97-AF65-F5344CB8AC3E}">
        <p14:creationId xmlns:p14="http://schemas.microsoft.com/office/powerpoint/2010/main" val="343086134"/>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0E3125C-0CD4-4B76-983F-2AD6DDB5E8CA}"/>
              </a:ext>
            </a:extLst>
          </p:cNvPr>
          <p:cNvSpPr>
            <a:spLocks noGrp="1"/>
          </p:cNvSpPr>
          <p:nvPr>
            <p:ph type="title"/>
          </p:nvPr>
        </p:nvSpPr>
        <p:spPr/>
        <p:txBody>
          <a:bodyPr/>
          <a:lstStyle/>
          <a:p>
            <a:r>
              <a:rPr lang="tr-TR" dirty="0"/>
              <a:t>Ortopedik Yetersizliği Olan Bireyler </a:t>
            </a:r>
          </a:p>
        </p:txBody>
      </p:sp>
      <p:sp>
        <p:nvSpPr>
          <p:cNvPr id="3" name="İçerik Yer Tutucusu 2">
            <a:extLst>
              <a:ext uri="{FF2B5EF4-FFF2-40B4-BE49-F238E27FC236}">
                <a16:creationId xmlns:a16="http://schemas.microsoft.com/office/drawing/2014/main" id="{92947461-D119-4705-B089-C762528D6465}"/>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2010 özel eğitim yönetmeliğine göre ; ortopedik yetersizliği olan birey: Hastalıklar, kazalar ve genetik problemlere bağlı olarak kas, iskelet ve eklemlerin işlevlerini yerine getirememesi sonucunda meydana gelen hareket ile ilgili yetersizlikler nedeniyle özel eğitim ve destek eğitim hizmetine ihtiyacı olan birey olarak tanımlanmıştır.</a:t>
            </a:r>
          </a:p>
          <a:p>
            <a:endParaRPr lang="tr-TR" dirty="0"/>
          </a:p>
        </p:txBody>
      </p:sp>
    </p:spTree>
    <p:extLst>
      <p:ext uri="{BB962C8B-B14F-4D97-AF65-F5344CB8AC3E}">
        <p14:creationId xmlns:p14="http://schemas.microsoft.com/office/powerpoint/2010/main" val="3105975517"/>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3"/>
          <p:cNvSpPr>
            <a:spLocks noGrp="1"/>
          </p:cNvSpPr>
          <p:nvPr>
            <p:ph type="title"/>
          </p:nvPr>
        </p:nvSpPr>
        <p:spPr>
          <a:xfrm>
            <a:off x="949325" y="713105"/>
            <a:ext cx="7707313" cy="488950"/>
          </a:xfrm>
        </p:spPr>
        <p:txBody>
          <a:bodyPr/>
          <a:lstStyle/>
          <a:p>
            <a:pPr eaLnBrk="1" hangingPunct="1"/>
            <a:r>
              <a:rPr lang="tr-TR" altLang="x-none" dirty="0">
                <a:latin typeface="Arial" charset="0"/>
                <a:ea typeface="ＭＳ Ｐゴシック" charset="-128"/>
              </a:rPr>
              <a:t>Özel Gereksinimli Bireyler </a:t>
            </a:r>
            <a:endParaRPr lang="en-US" altLang="x-none" dirty="0">
              <a:latin typeface="Arial" charset="0"/>
              <a:ea typeface="ＭＳ Ｐゴシック" charset="-128"/>
            </a:endParaRPr>
          </a:p>
        </p:txBody>
      </p:sp>
    </p:spTree>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3"/>
          <p:cNvSpPr>
            <a:spLocks noGrp="1"/>
          </p:cNvSpPr>
          <p:nvPr>
            <p:ph type="title"/>
          </p:nvPr>
        </p:nvSpPr>
        <p:spPr>
          <a:xfrm>
            <a:off x="949325" y="358775"/>
            <a:ext cx="7707313" cy="488950"/>
          </a:xfrm>
        </p:spPr>
        <p:txBody>
          <a:bodyPr/>
          <a:lstStyle/>
          <a:p>
            <a:pPr eaLnBrk="1" hangingPunct="1"/>
            <a:r>
              <a:rPr lang="en-US" altLang="x-none" dirty="0" err="1">
                <a:latin typeface="Arial" charset="0"/>
                <a:ea typeface="ＭＳ Ｐゴシック" charset="-128"/>
              </a:rPr>
              <a:t>Referanslar</a:t>
            </a:r>
            <a:endParaRPr lang="en-US" altLang="x-none" dirty="0">
              <a:latin typeface="Arial" charset="0"/>
              <a:ea typeface="ＭＳ Ｐゴシック" charset="-128"/>
            </a:endParaRPr>
          </a:p>
        </p:txBody>
      </p:sp>
      <p:sp>
        <p:nvSpPr>
          <p:cNvPr id="3" name="Content Placeholder 2"/>
          <p:cNvSpPr>
            <a:spLocks noGrp="1"/>
          </p:cNvSpPr>
          <p:nvPr>
            <p:ph sz="quarter" idx="4294967295"/>
          </p:nvPr>
        </p:nvSpPr>
        <p:spPr>
          <a:xfrm>
            <a:off x="955675" y="908050"/>
            <a:ext cx="7700963" cy="3759200"/>
          </a:xfrm>
        </p:spPr>
        <p:txBody>
          <a:bodyPr>
            <a:normAutofit/>
          </a:bodyPr>
          <a:lstStyle/>
          <a:p>
            <a:pPr marL="0" indent="0" fontAlgn="auto">
              <a:spcAft>
                <a:spcPts val="0"/>
              </a:spcAft>
              <a:defRPr/>
            </a:pPr>
            <a:r>
              <a:rPr lang="tr-TR" sz="1100" dirty="0"/>
              <a:t>DOĞRU YILDIRIM, S.S, ERKEN ÇOCUKLUKTA ÖZEL EĞİTİM, VİZE AKADEMİ,ANKARA,2019</a:t>
            </a:r>
          </a:p>
          <a:p>
            <a:pPr marL="0" indent="0" fontAlgn="auto">
              <a:spcAft>
                <a:spcPts val="0"/>
              </a:spcAft>
              <a:defRPr/>
            </a:pPr>
            <a:r>
              <a:rPr lang="tr-TR" sz="1100" dirty="0"/>
              <a:t>DİKEN, İ.H, ERKEN ÇOCUKLUK EĞİTİMİ, PEGEM AKADEMİ, ANKARA, 2010</a:t>
            </a:r>
          </a:p>
          <a:p>
            <a:pPr marL="0" indent="0" fontAlgn="auto">
              <a:spcAft>
                <a:spcPts val="0"/>
              </a:spcAft>
              <a:defRPr/>
            </a:pPr>
            <a:r>
              <a:rPr lang="tr-TR" sz="1100" dirty="0"/>
              <a:t>BAKKALOĞLU, H. ERKEN ÇOCUKLUK ÖZEL EĞİTİMİ EL KİTABI, ANI YAYINCILIK, ANKARA, 2018</a:t>
            </a:r>
          </a:p>
          <a:p>
            <a:pPr marL="0" indent="0" fontAlgn="auto">
              <a:spcAft>
                <a:spcPts val="0"/>
              </a:spcAft>
              <a:defRPr/>
            </a:pPr>
            <a:endParaRPr lang="tr-TR" sz="1100" dirty="0"/>
          </a:p>
          <a:p>
            <a:pPr marL="0" indent="0" fontAlgn="auto">
              <a:spcAft>
                <a:spcPts val="0"/>
              </a:spcAft>
              <a:defRPr/>
            </a:pPr>
            <a:endParaRPr lang="en-GB" sz="1100" dirty="0"/>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3"/>
          <p:cNvSpPr>
            <a:spLocks noGrp="1"/>
          </p:cNvSpPr>
          <p:nvPr>
            <p:ph type="title"/>
          </p:nvPr>
        </p:nvSpPr>
        <p:spPr>
          <a:xfrm>
            <a:off x="949325" y="358775"/>
            <a:ext cx="7707313" cy="488950"/>
          </a:xfrm>
        </p:spPr>
        <p:txBody>
          <a:bodyPr/>
          <a:lstStyle/>
          <a:p>
            <a:pPr eaLnBrk="1" hangingPunct="1"/>
            <a:r>
              <a:rPr lang="tr-TR" altLang="x-none" dirty="0">
                <a:latin typeface="Arial" charset="0"/>
                <a:ea typeface="ＭＳ Ｐゴシック" charset="-128"/>
              </a:rPr>
              <a:t>Özel Gereksinimli Bireylerin Sınıflandırılması </a:t>
            </a:r>
            <a:endParaRPr lang="en-US" altLang="x-none" dirty="0">
              <a:latin typeface="Arial" charset="0"/>
              <a:ea typeface="ＭＳ Ｐゴシック" charset="-128"/>
            </a:endParaRPr>
          </a:p>
        </p:txBody>
      </p:sp>
      <p:sp>
        <p:nvSpPr>
          <p:cNvPr id="3" name="Content Placeholder 2"/>
          <p:cNvSpPr>
            <a:spLocks noGrp="1"/>
          </p:cNvSpPr>
          <p:nvPr>
            <p:ph sz="quarter" idx="4294967295"/>
          </p:nvPr>
        </p:nvSpPr>
        <p:spPr>
          <a:xfrm>
            <a:off x="955675" y="908050"/>
            <a:ext cx="7700963" cy="3759200"/>
          </a:xfrm>
        </p:spPr>
        <p:txBody>
          <a:bodyPr/>
          <a:lstStyle/>
          <a:p>
            <a:pPr marL="596646" indent="-514350">
              <a:buFont typeface="+mj-lt"/>
              <a:buAutoNum type="arabicPeriod"/>
            </a:pPr>
            <a:r>
              <a:rPr lang="tr-TR" dirty="0">
                <a:solidFill>
                  <a:schemeClr val="tx1">
                    <a:lumMod val="65000"/>
                    <a:lumOff val="35000"/>
                  </a:schemeClr>
                </a:solidFill>
              </a:rPr>
              <a:t>Zihinsel yetersizliği olan Bireyler</a:t>
            </a:r>
          </a:p>
          <a:p>
            <a:pPr marL="596646" indent="-514350">
              <a:buFont typeface="+mj-lt"/>
              <a:buAutoNum type="arabicPeriod"/>
            </a:pPr>
            <a:r>
              <a:rPr lang="tr-TR" dirty="0">
                <a:solidFill>
                  <a:schemeClr val="tx1">
                    <a:lumMod val="65000"/>
                    <a:lumOff val="35000"/>
                  </a:schemeClr>
                </a:solidFill>
              </a:rPr>
              <a:t>İşitme Yetersizliği Olan Bireyler</a:t>
            </a:r>
          </a:p>
          <a:p>
            <a:pPr marL="596646" indent="-514350">
              <a:buFont typeface="+mj-lt"/>
              <a:buAutoNum type="arabicPeriod"/>
            </a:pPr>
            <a:r>
              <a:rPr lang="tr-TR" dirty="0">
                <a:solidFill>
                  <a:schemeClr val="tx1">
                    <a:lumMod val="65000"/>
                    <a:lumOff val="35000"/>
                  </a:schemeClr>
                </a:solidFill>
              </a:rPr>
              <a:t>Görme Yetersizliği Olan Bireyler</a:t>
            </a:r>
          </a:p>
          <a:p>
            <a:pPr marL="596646" indent="-514350">
              <a:buFont typeface="+mj-lt"/>
              <a:buAutoNum type="arabicPeriod"/>
            </a:pPr>
            <a:r>
              <a:rPr lang="tr-TR" dirty="0">
                <a:solidFill>
                  <a:schemeClr val="tx1">
                    <a:lumMod val="65000"/>
                    <a:lumOff val="35000"/>
                  </a:schemeClr>
                </a:solidFill>
              </a:rPr>
              <a:t>Ortopedik Yetersizliği Olan Bireyler</a:t>
            </a:r>
          </a:p>
          <a:p>
            <a:pPr marL="0" lvl="1" indent="0" eaLnBrk="1" fontAlgn="auto" hangingPunct="1">
              <a:spcAft>
                <a:spcPts val="0"/>
              </a:spcAft>
              <a:buNone/>
              <a:defRPr/>
            </a:pPr>
            <a:endParaRPr lang="en-US" dirty="0">
              <a:solidFill>
                <a:schemeClr val="tx1">
                  <a:lumMod val="65000"/>
                  <a:lumOff val="35000"/>
                </a:schemeClr>
              </a:solidFill>
              <a:ea typeface="+mn-ea"/>
            </a:endParaRPr>
          </a:p>
          <a:p>
            <a:pPr lvl="1" eaLnBrk="1" fontAlgn="auto" hangingPunct="1">
              <a:spcAft>
                <a:spcPts val="0"/>
              </a:spcAft>
              <a:buFont typeface="Wingdings" pitchFamily="2" charset="2"/>
              <a:buChar char="§"/>
              <a:defRPr/>
            </a:pPr>
            <a:endParaRPr lang="en-US" dirty="0">
              <a:solidFill>
                <a:schemeClr val="tx1">
                  <a:lumMod val="65000"/>
                  <a:lumOff val="35000"/>
                </a:schemeClr>
              </a:solidFill>
              <a:ea typeface="+mn-ea"/>
            </a:endParaRPr>
          </a:p>
        </p:txBody>
      </p:sp>
    </p:spTree>
    <p:extLst>
      <p:ext uri="{BB962C8B-B14F-4D97-AF65-F5344CB8AC3E}">
        <p14:creationId xmlns:p14="http://schemas.microsoft.com/office/powerpoint/2010/main" val="2589882704"/>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E2ACBE1-54CF-4864-9A1A-13AB3AB5F5F3}"/>
              </a:ext>
            </a:extLst>
          </p:cNvPr>
          <p:cNvSpPr>
            <a:spLocks noGrp="1"/>
          </p:cNvSpPr>
          <p:nvPr>
            <p:ph type="title"/>
          </p:nvPr>
        </p:nvSpPr>
        <p:spPr/>
        <p:txBody>
          <a:bodyPr/>
          <a:lstStyle/>
          <a:p>
            <a:r>
              <a:rPr lang="tr-TR" dirty="0"/>
              <a:t>Zihinsel Yetersizliği Olan Bireyler </a:t>
            </a:r>
          </a:p>
        </p:txBody>
      </p:sp>
      <p:sp>
        <p:nvSpPr>
          <p:cNvPr id="3" name="İçerik Yer Tutucusu 2">
            <a:extLst>
              <a:ext uri="{FF2B5EF4-FFF2-40B4-BE49-F238E27FC236}">
                <a16:creationId xmlns:a16="http://schemas.microsoft.com/office/drawing/2014/main" id="{BF6CEFDA-DDB7-4E69-A810-5F5A2FB8E811}"/>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Zihinsel Engellilik; doğum öncesi, doğum sırası ve doğum sonrasında çeşitli nedenlere bağlı, genel zihinsel işlevlerde normallerden önemli derecede gerilik ve bunun yanı sıra uyumsal davranışlarda da yetersizlik gösterme durumu olarak tanımlanmaktadır.</a:t>
            </a:r>
          </a:p>
          <a:p>
            <a:pPr>
              <a:buFont typeface="Wingdings" panose="05000000000000000000" pitchFamily="2" charset="2"/>
              <a:buChar char="§"/>
            </a:pPr>
            <a:r>
              <a:rPr lang="tr-TR" dirty="0">
                <a:solidFill>
                  <a:schemeClr val="tx1">
                    <a:lumMod val="65000"/>
                    <a:lumOff val="35000"/>
                  </a:schemeClr>
                </a:solidFill>
              </a:rPr>
              <a:t>Sınıflandırma: Türkiye’ de sıklıkla zihin engelli çocuklarda sınıflandırma ağırlık düzeyine göre yapılmaktadır.</a:t>
            </a:r>
          </a:p>
          <a:p>
            <a:pPr>
              <a:buFont typeface="Wingdings" panose="05000000000000000000" pitchFamily="2" charset="2"/>
              <a:buChar char="§"/>
            </a:pPr>
            <a:r>
              <a:rPr lang="tr-TR" b="1" dirty="0">
                <a:solidFill>
                  <a:schemeClr val="tx1">
                    <a:lumMod val="65000"/>
                    <a:lumOff val="35000"/>
                  </a:schemeClr>
                </a:solidFill>
              </a:rPr>
              <a:t>Hafif Düzeyde Zihinsel Yetersizlik:</a:t>
            </a:r>
            <a:r>
              <a:rPr lang="tr-TR" dirty="0">
                <a:solidFill>
                  <a:schemeClr val="tx1">
                    <a:lumMod val="65000"/>
                    <a:lumOff val="35000"/>
                  </a:schemeClr>
                </a:solidFill>
              </a:rPr>
              <a:t> Bireyin eğitim dönemi içinde, sınırlı seviyede destek eğitim hizmetleri ve özel düzenlemelere ihtiyacı olması durumudur.</a:t>
            </a:r>
          </a:p>
          <a:p>
            <a:pPr>
              <a:buFont typeface="Wingdings" panose="05000000000000000000" pitchFamily="2" charset="2"/>
              <a:buChar char="§"/>
            </a:pPr>
            <a:r>
              <a:rPr lang="tr-TR" b="1" dirty="0">
                <a:solidFill>
                  <a:schemeClr val="tx1">
                    <a:lumMod val="65000"/>
                    <a:lumOff val="35000"/>
                  </a:schemeClr>
                </a:solidFill>
              </a:rPr>
              <a:t>Orta Düzeyde Zihinsel Yetersizlik:</a:t>
            </a:r>
            <a:r>
              <a:rPr lang="tr-TR" dirty="0">
                <a:solidFill>
                  <a:schemeClr val="tx1">
                    <a:lumMod val="65000"/>
                    <a:lumOff val="35000"/>
                  </a:schemeClr>
                </a:solidFill>
              </a:rPr>
              <a:t> Bireyin temel akademik, günlük yaşam ve iş becerilerinin kazanılmasında yoğun özel eğitim ihtiyacı olması durumudur.</a:t>
            </a:r>
          </a:p>
          <a:p>
            <a:endParaRPr lang="tr-TR" dirty="0"/>
          </a:p>
        </p:txBody>
      </p:sp>
    </p:spTree>
    <p:extLst>
      <p:ext uri="{BB962C8B-B14F-4D97-AF65-F5344CB8AC3E}">
        <p14:creationId xmlns:p14="http://schemas.microsoft.com/office/powerpoint/2010/main" val="1856797221"/>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98EE36B-CD2E-4F59-9465-C8FD755A3372}"/>
              </a:ext>
            </a:extLst>
          </p:cNvPr>
          <p:cNvSpPr>
            <a:spLocks noGrp="1"/>
          </p:cNvSpPr>
          <p:nvPr>
            <p:ph sz="quarter" idx="10"/>
          </p:nvPr>
        </p:nvSpPr>
        <p:spPr/>
        <p:txBody>
          <a:bodyPr/>
          <a:lstStyle/>
          <a:p>
            <a:pPr>
              <a:buFont typeface="Wingdings" panose="05000000000000000000" pitchFamily="2" charset="2"/>
              <a:buChar char="§"/>
            </a:pPr>
            <a:r>
              <a:rPr lang="tr-TR" b="1" dirty="0">
                <a:solidFill>
                  <a:schemeClr val="tx1">
                    <a:lumMod val="65000"/>
                    <a:lumOff val="35000"/>
                  </a:schemeClr>
                </a:solidFill>
              </a:rPr>
              <a:t>Ağır Düzeyde Zihinsel Yetersizlik:</a:t>
            </a:r>
            <a:r>
              <a:rPr lang="tr-TR" dirty="0">
                <a:solidFill>
                  <a:schemeClr val="tx1">
                    <a:lumMod val="65000"/>
                    <a:lumOff val="35000"/>
                  </a:schemeClr>
                </a:solidFill>
              </a:rPr>
              <a:t> Bireyin öz bakım becerilerinin öğretimi de dahil olmak üzere yaşam boyu süren, yaşamın her alanında tutarlı ve daha yoğun özel eğitim ve destek hizmet ihtiyacı olması durumudur.</a:t>
            </a:r>
          </a:p>
          <a:p>
            <a:pPr>
              <a:buFont typeface="Wingdings" panose="05000000000000000000" pitchFamily="2" charset="2"/>
              <a:buChar char="§"/>
            </a:pPr>
            <a:r>
              <a:rPr lang="tr-TR" b="1" dirty="0">
                <a:solidFill>
                  <a:schemeClr val="tx1">
                    <a:lumMod val="65000"/>
                    <a:lumOff val="35000"/>
                  </a:schemeClr>
                </a:solidFill>
              </a:rPr>
              <a:t>Çok Ağır Düzeyde Zihinsel Yetersizlik:</a:t>
            </a:r>
            <a:r>
              <a:rPr lang="tr-TR" dirty="0">
                <a:solidFill>
                  <a:schemeClr val="tx1">
                    <a:lumMod val="65000"/>
                    <a:lumOff val="35000"/>
                  </a:schemeClr>
                </a:solidFill>
              </a:rPr>
              <a:t> Bireyin zihinsel yetersizliği yanında başka yetersizlikleri bulunması nedeniyle öz bakım, günlük yaşam ve temel akademik becerilere sahip olmamasından dolayı yaşamı boyunca bakım ve gözetim ihtiyacı olması durumudur.</a:t>
            </a:r>
          </a:p>
          <a:p>
            <a:endParaRPr lang="tr-TR" dirty="0"/>
          </a:p>
        </p:txBody>
      </p:sp>
    </p:spTree>
    <p:extLst>
      <p:ext uri="{BB962C8B-B14F-4D97-AF65-F5344CB8AC3E}">
        <p14:creationId xmlns:p14="http://schemas.microsoft.com/office/powerpoint/2010/main" val="2099481856"/>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99B111-7F56-490A-875F-45374157C020}"/>
              </a:ext>
            </a:extLst>
          </p:cNvPr>
          <p:cNvSpPr>
            <a:spLocks noGrp="1"/>
          </p:cNvSpPr>
          <p:nvPr>
            <p:ph sz="quarter" idx="10"/>
          </p:nvPr>
        </p:nvSpPr>
        <p:spPr/>
        <p:txBody>
          <a:bodyPr>
            <a:normAutofit lnSpcReduction="10000"/>
          </a:bodyPr>
          <a:lstStyle/>
          <a:p>
            <a:pPr>
              <a:buFont typeface="Wingdings" panose="05000000000000000000" pitchFamily="2" charset="2"/>
              <a:buChar char="§"/>
            </a:pPr>
            <a:r>
              <a:rPr lang="tr-TR" b="1" dirty="0">
                <a:solidFill>
                  <a:schemeClr val="tx1">
                    <a:lumMod val="65000"/>
                    <a:lumOff val="35000"/>
                  </a:schemeClr>
                </a:solidFill>
              </a:rPr>
              <a:t>Eğitimleri:</a:t>
            </a:r>
          </a:p>
          <a:p>
            <a:pPr marL="285750" indent="-285750">
              <a:buFont typeface="Wingdings" panose="05000000000000000000" pitchFamily="2" charset="2"/>
              <a:buChar char="§"/>
            </a:pPr>
            <a:r>
              <a:rPr lang="tr-TR" dirty="0">
                <a:solidFill>
                  <a:schemeClr val="tx1">
                    <a:lumMod val="65000"/>
                    <a:lumOff val="35000"/>
                  </a:schemeClr>
                </a:solidFill>
              </a:rPr>
              <a:t> Zihinsel engelli çocuklar homojen bir grup değildir. Bu çocukların   zihinsel engellilik derecelerine bağlı olarak kendi içlerinde önemli bireysel farklılıklar göstermeleri onların eğitim gereksinimlerine de yansımaktadır. Bundan dolayı zihinsel engelli çocuklara yönelik eğitim düzenlemeleri, psikolojik görüşe göre yapılan sınıflandırmaya göre ele alınacaktır. </a:t>
            </a:r>
          </a:p>
          <a:p>
            <a:pPr>
              <a:buFont typeface="Wingdings" panose="05000000000000000000" pitchFamily="2" charset="2"/>
              <a:buChar char="§"/>
            </a:pPr>
            <a:r>
              <a:rPr lang="tr-TR" dirty="0">
                <a:solidFill>
                  <a:schemeClr val="tx1">
                    <a:lumMod val="65000"/>
                    <a:lumOff val="35000"/>
                  </a:schemeClr>
                </a:solidFill>
              </a:rPr>
              <a:t>Bu çocuklara verilecek eğitimle öz bakımını sağlayacak becerileri öğretmek, evde ve yakın çevresinde sosyal uyum sağlayabileceği sosyal yaşantılar ve beceriler kazandırmak, iletişim becerileri kazandırarak geliştirmek, evde korumalı yada korumasız işyerlerinde ekonomik yararlılık sağlayacak beceriler kazandırmak amaçlanmaktadır.</a:t>
            </a:r>
          </a:p>
          <a:p>
            <a:endParaRPr lang="tr-TR" dirty="0"/>
          </a:p>
        </p:txBody>
      </p:sp>
    </p:spTree>
    <p:extLst>
      <p:ext uri="{BB962C8B-B14F-4D97-AF65-F5344CB8AC3E}">
        <p14:creationId xmlns:p14="http://schemas.microsoft.com/office/powerpoint/2010/main" val="1138736917"/>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28C47F0-868B-4A26-9F32-971A94E3B327}"/>
              </a:ext>
            </a:extLst>
          </p:cNvPr>
          <p:cNvSpPr>
            <a:spLocks noGrp="1"/>
          </p:cNvSpPr>
          <p:nvPr>
            <p:ph sz="quarter" idx="10"/>
          </p:nvPr>
        </p:nvSpPr>
        <p:spPr/>
        <p:txBody>
          <a:bodyPr/>
          <a:lstStyle/>
          <a:p>
            <a:pPr marL="0" indent="0"/>
            <a:r>
              <a:rPr lang="tr-TR" b="1" dirty="0">
                <a:solidFill>
                  <a:schemeClr val="tx1">
                    <a:lumMod val="65000"/>
                    <a:lumOff val="35000"/>
                  </a:schemeClr>
                </a:solidFill>
              </a:rPr>
              <a:t>Hafif Düzeyde Zihinsel Yetersizlik İçin Okul Öncesi Dönem: </a:t>
            </a:r>
          </a:p>
          <a:p>
            <a:pPr>
              <a:buFont typeface="Wingdings" panose="05000000000000000000" pitchFamily="2" charset="2"/>
              <a:buChar char="§"/>
            </a:pPr>
            <a:r>
              <a:rPr lang="tr-TR" dirty="0">
                <a:solidFill>
                  <a:schemeClr val="tx1">
                    <a:lumMod val="65000"/>
                    <a:lumOff val="35000"/>
                  </a:schemeClr>
                </a:solidFill>
              </a:rPr>
              <a:t>Hafif derecede zihinsel engelli çocukları ilkokul öncesinde belirleyebilmek çoğu kez güç olduğundan bu çocuklar için açılmış okul öncesi sınıflara yaygın olarak rastlanmamaktadır. Fakat normal çocukların gittiği okul öncesi sınıflarda zihinsel engelli olma riski taşıyan çocuklar için özel programlar uygulanmaktadır. </a:t>
            </a:r>
          </a:p>
          <a:p>
            <a:endParaRPr lang="tr-TR" dirty="0"/>
          </a:p>
        </p:txBody>
      </p:sp>
    </p:spTree>
    <p:extLst>
      <p:ext uri="{BB962C8B-B14F-4D97-AF65-F5344CB8AC3E}">
        <p14:creationId xmlns:p14="http://schemas.microsoft.com/office/powerpoint/2010/main" val="615858830"/>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27A063F-3EB7-47EB-91B4-A63F640A870F}"/>
              </a:ext>
            </a:extLst>
          </p:cNvPr>
          <p:cNvSpPr>
            <a:spLocks noGrp="1"/>
          </p:cNvSpPr>
          <p:nvPr>
            <p:ph sz="quarter" idx="10"/>
          </p:nvPr>
        </p:nvSpPr>
        <p:spPr/>
        <p:txBody>
          <a:bodyPr/>
          <a:lstStyle/>
          <a:p>
            <a:pPr marL="0" indent="0"/>
            <a:r>
              <a:rPr lang="tr-TR" dirty="0"/>
              <a:t> </a:t>
            </a:r>
            <a:r>
              <a:rPr lang="tr-TR" dirty="0">
                <a:solidFill>
                  <a:schemeClr val="tx1">
                    <a:lumMod val="65000"/>
                    <a:lumOff val="35000"/>
                  </a:schemeClr>
                </a:solidFill>
              </a:rPr>
              <a:t>Bu programlarla çocuğa ileride akademik öğrenmeler için gerekli olacak hazırlık becerileri kazandırılmaktadır. Bu becerilerin şunlardır:</a:t>
            </a:r>
          </a:p>
          <a:p>
            <a:pPr>
              <a:buFont typeface="Wingdings" panose="05000000000000000000" pitchFamily="2" charset="2"/>
              <a:buChar char="§"/>
            </a:pPr>
            <a:r>
              <a:rPr lang="tr-TR" dirty="0">
                <a:solidFill>
                  <a:schemeClr val="tx1">
                    <a:lumMod val="65000"/>
                    <a:lumOff val="35000"/>
                  </a:schemeClr>
                </a:solidFill>
              </a:rPr>
              <a:t>Sessiz bir biçimde oturma ve öğretmeni izleme becerisi, </a:t>
            </a:r>
          </a:p>
          <a:p>
            <a:pPr>
              <a:buFont typeface="Wingdings" panose="05000000000000000000" pitchFamily="2" charset="2"/>
              <a:buChar char="§"/>
            </a:pPr>
            <a:r>
              <a:rPr lang="tr-TR" dirty="0">
                <a:solidFill>
                  <a:schemeClr val="tx1">
                    <a:lumMod val="65000"/>
                    <a:lumOff val="35000"/>
                  </a:schemeClr>
                </a:solidFill>
              </a:rPr>
              <a:t>İşitsel ve görsel uyaranları </a:t>
            </a:r>
            <a:r>
              <a:rPr lang="tr-TR" dirty="0" err="1">
                <a:solidFill>
                  <a:schemeClr val="tx1">
                    <a:lumMod val="65000"/>
                    <a:lumOff val="35000"/>
                  </a:schemeClr>
                </a:solidFill>
              </a:rPr>
              <a:t>ayırdetme</a:t>
            </a:r>
            <a:r>
              <a:rPr lang="tr-TR" dirty="0">
                <a:solidFill>
                  <a:schemeClr val="tx1">
                    <a:lumMod val="65000"/>
                    <a:lumOff val="35000"/>
                  </a:schemeClr>
                </a:solidFill>
              </a:rPr>
              <a:t> becerisi, </a:t>
            </a:r>
          </a:p>
          <a:p>
            <a:pPr>
              <a:buFont typeface="Wingdings" panose="05000000000000000000" pitchFamily="2" charset="2"/>
              <a:buChar char="§"/>
            </a:pPr>
            <a:r>
              <a:rPr lang="tr-TR" dirty="0">
                <a:solidFill>
                  <a:schemeClr val="tx1">
                    <a:lumMod val="65000"/>
                    <a:lumOff val="35000"/>
                  </a:schemeClr>
                </a:solidFill>
              </a:rPr>
              <a:t>Verilen emirleri yerine getirme becerisi, </a:t>
            </a:r>
          </a:p>
          <a:p>
            <a:pPr>
              <a:buFont typeface="Wingdings" panose="05000000000000000000" pitchFamily="2" charset="2"/>
              <a:buChar char="§"/>
            </a:pPr>
            <a:r>
              <a:rPr lang="tr-TR" dirty="0">
                <a:solidFill>
                  <a:schemeClr val="tx1">
                    <a:lumMod val="65000"/>
                    <a:lumOff val="35000"/>
                  </a:schemeClr>
                </a:solidFill>
              </a:rPr>
              <a:t>Dili geliştirme becerisi, </a:t>
            </a:r>
          </a:p>
          <a:p>
            <a:pPr>
              <a:buFont typeface="Wingdings" panose="05000000000000000000" pitchFamily="2" charset="2"/>
              <a:buChar char="§"/>
            </a:pPr>
            <a:r>
              <a:rPr lang="tr-TR" dirty="0">
                <a:solidFill>
                  <a:schemeClr val="tx1">
                    <a:lumMod val="65000"/>
                    <a:lumOff val="35000"/>
                  </a:schemeClr>
                </a:solidFill>
              </a:rPr>
              <a:t>Kaba ve ufak kas devinimini geliştirme becerisi (kalemi tutma gibi), </a:t>
            </a:r>
          </a:p>
          <a:p>
            <a:pPr>
              <a:buFont typeface="Wingdings" panose="05000000000000000000" pitchFamily="2" charset="2"/>
              <a:buChar char="§"/>
            </a:pPr>
            <a:r>
              <a:rPr lang="tr-TR" dirty="0">
                <a:solidFill>
                  <a:schemeClr val="tx1">
                    <a:lumMod val="65000"/>
                    <a:lumOff val="35000"/>
                  </a:schemeClr>
                </a:solidFill>
              </a:rPr>
              <a:t>Öz bakım becerileri geliştirme becerisi (ayakkabı bağlama, fermuarını kullanma), </a:t>
            </a:r>
          </a:p>
          <a:p>
            <a:pPr>
              <a:buFont typeface="Wingdings" panose="05000000000000000000" pitchFamily="2" charset="2"/>
              <a:buChar char="§"/>
            </a:pPr>
            <a:r>
              <a:rPr lang="tr-TR" dirty="0">
                <a:solidFill>
                  <a:schemeClr val="tx1">
                    <a:lumMod val="65000"/>
                    <a:lumOff val="35000"/>
                  </a:schemeClr>
                </a:solidFill>
              </a:rPr>
              <a:t>Grup durumlarında yaşıtlarıyla karşılıklı ilişkilerde bulunma becerisi. </a:t>
            </a:r>
          </a:p>
        </p:txBody>
      </p:sp>
    </p:spTree>
    <p:extLst>
      <p:ext uri="{BB962C8B-B14F-4D97-AF65-F5344CB8AC3E}">
        <p14:creationId xmlns:p14="http://schemas.microsoft.com/office/powerpoint/2010/main" val="1599061452"/>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23F5637-65B5-4414-966E-D42C7059FD18}"/>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Okul öncesi dönem ailelerin çocuklarının eğitimlerine katılmaları için uygun bir zamandır. Araştırmalar ailenin özellikle annenin okul öncesi çocukların eğitimlerinde oldukça etkili olduğunu göstermiştir.</a:t>
            </a:r>
          </a:p>
          <a:p>
            <a:endParaRPr lang="tr-TR" dirty="0"/>
          </a:p>
        </p:txBody>
      </p:sp>
    </p:spTree>
    <p:extLst>
      <p:ext uri="{BB962C8B-B14F-4D97-AF65-F5344CB8AC3E}">
        <p14:creationId xmlns:p14="http://schemas.microsoft.com/office/powerpoint/2010/main" val="3521923385"/>
      </p:ext>
    </p:extLst>
  </p:cSld>
  <p:clrMapOvr>
    <a:masterClrMapping/>
  </p:clrMapOvr>
  <p:transition spd="slow">
    <p:fade/>
  </p:transition>
</p:sld>
</file>

<file path=ppt/theme/theme1.xml><?xml version="1.0" encoding="utf-8"?>
<a:theme xmlns:a="http://schemas.openxmlformats.org/drawingml/2006/main" name="SU_Preso_16x9_v6">
  <a:themeElements>
    <a:clrScheme name="Stanford2">
      <a:dk1>
        <a:srgbClr val="000000"/>
      </a:dk1>
      <a:lt1>
        <a:srgbClr val="FFFFFF"/>
      </a:lt1>
      <a:dk2>
        <a:srgbClr val="DAD7CB"/>
      </a:dk2>
      <a:lt2>
        <a:srgbClr val="8C1515"/>
      </a:lt2>
      <a:accent1>
        <a:srgbClr val="8D3C1E"/>
      </a:accent1>
      <a:accent2>
        <a:srgbClr val="00505C"/>
      </a:accent2>
      <a:accent3>
        <a:srgbClr val="53284F"/>
      </a:accent3>
      <a:accent4>
        <a:srgbClr val="175E54"/>
      </a:accent4>
      <a:accent5>
        <a:srgbClr val="4D4F53"/>
      </a:accent5>
      <a:accent6>
        <a:srgbClr val="D2C295"/>
      </a:accent6>
      <a:hlink>
        <a:srgbClr val="A4001D"/>
      </a:hlink>
      <a:folHlink>
        <a:srgbClr val="000000"/>
      </a:folHlink>
    </a:clrScheme>
    <a:fontScheme name="Stanford">
      <a:majorFont>
        <a:latin typeface="Source Sans Pro Semibold"/>
        <a:ea typeface=""/>
        <a:cs typeface=""/>
      </a:majorFont>
      <a:minorFont>
        <a:latin typeface="Source Sans Pro"/>
        <a:ea typeface=""/>
        <a:cs typeface=""/>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SU_Preso_16x9_v7</Template>
  <TotalTime>287</TotalTime>
  <Words>1231</Words>
  <Application>Microsoft Office PowerPoint</Application>
  <PresentationFormat>Ekran Gösterisi (16:9)</PresentationFormat>
  <Paragraphs>65</Paragraphs>
  <Slides>20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20</vt:i4>
      </vt:variant>
    </vt:vector>
  </HeadingPairs>
  <TitlesOfParts>
    <vt:vector size="26" baseType="lpstr">
      <vt:lpstr>Arial</vt:lpstr>
      <vt:lpstr>Calibri</vt:lpstr>
      <vt:lpstr>Source Sans Pro</vt:lpstr>
      <vt:lpstr>Source Sans Pro Semibold</vt:lpstr>
      <vt:lpstr>Wingdings</vt:lpstr>
      <vt:lpstr>SU_Preso_16x9_v6</vt:lpstr>
      <vt:lpstr>10.HAFTA</vt:lpstr>
      <vt:lpstr>Özel Gereksinimli Bireyler </vt:lpstr>
      <vt:lpstr>Özel Gereksinimli Bireylerin Sınıflandırılması </vt:lpstr>
      <vt:lpstr>Zihinsel Yetersizliği Olan Bireyler </vt:lpstr>
      <vt:lpstr>PowerPoint Sunusu</vt:lpstr>
      <vt:lpstr>PowerPoint Sunusu</vt:lpstr>
      <vt:lpstr>PowerPoint Sunusu</vt:lpstr>
      <vt:lpstr>PowerPoint Sunusu</vt:lpstr>
      <vt:lpstr>PowerPoint Sunusu</vt:lpstr>
      <vt:lpstr>PowerPoint Sunusu</vt:lpstr>
      <vt:lpstr>PowerPoint Sunusu</vt:lpstr>
      <vt:lpstr>İşitme Yetersizliği Olan Bireyler </vt:lpstr>
      <vt:lpstr>PowerPoint Sunusu</vt:lpstr>
      <vt:lpstr>PowerPoint Sunusu</vt:lpstr>
      <vt:lpstr>PowerPoint Sunusu</vt:lpstr>
      <vt:lpstr>Görme Yetersizliği Olan Bireyler </vt:lpstr>
      <vt:lpstr>PowerPoint Sunusu</vt:lpstr>
      <vt:lpstr>PowerPoint Sunusu</vt:lpstr>
      <vt:lpstr>Ortopedik Yetersizliği Olan Bireyler </vt:lpstr>
      <vt:lpstr>Referanslar</vt:lpstr>
    </vt:vector>
  </TitlesOfParts>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Guidelines</dc:title>
  <dc:creator>Microsoft Office User</dc:creator>
  <cp:lastModifiedBy>user</cp:lastModifiedBy>
  <cp:revision>25</cp:revision>
  <dcterms:created xsi:type="dcterms:W3CDTF">2017-05-23T22:51:30Z</dcterms:created>
  <dcterms:modified xsi:type="dcterms:W3CDTF">2020-04-09T17:10:30Z</dcterms:modified>
</cp:coreProperties>
</file>