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304" r:id="rId2"/>
    <p:sldId id="310" r:id="rId3"/>
    <p:sldId id="315" r:id="rId4"/>
    <p:sldId id="316" r:id="rId5"/>
    <p:sldId id="317" r:id="rId6"/>
    <p:sldId id="318" r:id="rId7"/>
    <p:sldId id="319" r:id="rId8"/>
    <p:sldId id="320" r:id="rId9"/>
    <p:sldId id="321" r:id="rId10"/>
    <p:sldId id="322" r:id="rId11"/>
    <p:sldId id="323" r:id="rId12"/>
    <p:sldId id="324" r:id="rId13"/>
    <p:sldId id="325" r:id="rId14"/>
    <p:sldId id="312" r:id="rId15"/>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99" autoAdjust="0"/>
    <p:restoredTop sz="94291" autoAdjust="0"/>
  </p:normalViewPr>
  <p:slideViewPr>
    <p:cSldViewPr snapToGrid="0" snapToObjects="1">
      <p:cViewPr varScale="1">
        <p:scale>
          <a:sx n="84" d="100"/>
          <a:sy n="84" d="100"/>
        </p:scale>
        <p:origin x="204"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4/7/2020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4/7/2020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2.HAFTA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6DA370-3651-47B1-9972-263622F334D1}"/>
              </a:ext>
            </a:extLst>
          </p:cNvPr>
          <p:cNvSpPr>
            <a:spLocks noGrp="1"/>
          </p:cNvSpPr>
          <p:nvPr>
            <p:ph type="title"/>
          </p:nvPr>
        </p:nvSpPr>
        <p:spPr/>
        <p:txBody>
          <a:bodyPr/>
          <a:lstStyle/>
          <a:p>
            <a:r>
              <a:rPr lang="tr-TR" dirty="0"/>
              <a:t>Çocuğun gelişimini etkileyen temel faktörler</a:t>
            </a:r>
          </a:p>
        </p:txBody>
      </p:sp>
      <p:sp>
        <p:nvSpPr>
          <p:cNvPr id="3" name="İçerik Yer Tutucusu 2">
            <a:extLst>
              <a:ext uri="{FF2B5EF4-FFF2-40B4-BE49-F238E27FC236}">
                <a16:creationId xmlns:a16="http://schemas.microsoft.com/office/drawing/2014/main" id="{FCF47C7B-E945-47F6-A891-9072F5851514}"/>
              </a:ext>
            </a:extLst>
          </p:cNvPr>
          <p:cNvSpPr>
            <a:spLocks noGrp="1"/>
          </p:cNvSpPr>
          <p:nvPr>
            <p:ph sz="quarter" idx="10"/>
          </p:nvPr>
        </p:nvSpPr>
        <p:spPr/>
        <p:txBody>
          <a:bodyPr/>
          <a:lstStyle/>
          <a:p>
            <a:pPr algn="just">
              <a:buFont typeface="Arial" panose="020B0604020202020204" pitchFamily="34" charset="0"/>
              <a:buChar char="•"/>
            </a:pPr>
            <a:r>
              <a:rPr lang="tr-TR" b="1" dirty="0">
                <a:solidFill>
                  <a:schemeClr val="tx1">
                    <a:lumMod val="65000"/>
                    <a:lumOff val="35000"/>
                  </a:schemeClr>
                </a:solidFill>
              </a:rPr>
              <a:t>Kalıtım: </a:t>
            </a:r>
            <a:r>
              <a:rPr lang="tr-TR" dirty="0">
                <a:solidFill>
                  <a:schemeClr val="tx1">
                    <a:lumMod val="65000"/>
                    <a:lumOff val="35000"/>
                  </a:schemeClr>
                </a:solidFill>
              </a:rPr>
              <a:t>gelişimi etkileyen en önemli faktörlerden biri olan kalıtım bireye anne babadan genler yoluyla geçen özelliklerdir. </a:t>
            </a:r>
          </a:p>
          <a:p>
            <a:pPr algn="just">
              <a:buFont typeface="Arial" panose="020B0604020202020204" pitchFamily="34" charset="0"/>
              <a:buChar char="•"/>
            </a:pPr>
            <a:r>
              <a:rPr lang="tr-TR" dirty="0">
                <a:solidFill>
                  <a:schemeClr val="tx1">
                    <a:lumMod val="65000"/>
                    <a:lumOff val="35000"/>
                  </a:schemeClr>
                </a:solidFill>
              </a:rPr>
              <a:t>Anne babadan alınan 23’er kromozomla bebeğin genetik özellikleri belirlenmektedir. </a:t>
            </a:r>
          </a:p>
          <a:p>
            <a:pPr marL="285750" indent="-285750" algn="just">
              <a:buFont typeface="Arial" panose="020B0604020202020204" pitchFamily="34" charset="0"/>
              <a:buChar char="•"/>
            </a:pPr>
            <a:r>
              <a:rPr lang="tr-TR" dirty="0">
                <a:solidFill>
                  <a:schemeClr val="tx1">
                    <a:lumMod val="65000"/>
                    <a:lumOff val="35000"/>
                  </a:schemeClr>
                </a:solidFill>
              </a:rPr>
              <a:t>Döllenmiş yumurtadaki gen, gen örnekleri, kromozomlar ve bunların arasındaki etkileşim (</a:t>
            </a:r>
            <a:r>
              <a:rPr lang="tr-TR" dirty="0">
                <a:solidFill>
                  <a:schemeClr val="tx1">
                    <a:lumMod val="65000"/>
                    <a:lumOff val="35000"/>
                  </a:schemeClr>
                </a:solidFill>
                <a:sym typeface="Wingdings" panose="05000000000000000000" pitchFamily="2" charset="2"/>
              </a:rPr>
              <a:t>Baskın-çekinik gen) sonucunda kişinin genetik özellikleri ortaya çıkmaktadır. </a:t>
            </a:r>
          </a:p>
          <a:p>
            <a:pPr marL="285750" indent="-285750" algn="just">
              <a:buFont typeface="Arial" panose="020B0604020202020204" pitchFamily="34" charset="0"/>
              <a:buChar char="•"/>
            </a:pPr>
            <a:r>
              <a:rPr lang="tr-TR" dirty="0">
                <a:solidFill>
                  <a:schemeClr val="tx1">
                    <a:lumMod val="65000"/>
                    <a:lumOff val="35000"/>
                  </a:schemeClr>
                </a:solidFill>
                <a:sym typeface="Wingdings" panose="05000000000000000000" pitchFamily="2" charset="2"/>
              </a:rPr>
              <a:t>Kromozomlardaki anomali ise bazı bozukluklara yol açmaktadır.</a:t>
            </a:r>
            <a:endParaRPr lang="tr-TR" dirty="0">
              <a:solidFill>
                <a:schemeClr val="tx1">
                  <a:lumMod val="65000"/>
                  <a:lumOff val="35000"/>
                </a:schemeClr>
              </a:solidFill>
            </a:endParaRPr>
          </a:p>
          <a:p>
            <a:pPr algn="just">
              <a:buFont typeface="Arial" panose="020B0604020202020204" pitchFamily="34" charset="0"/>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77973608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0CF64A42-BC59-4BB5-BAC0-1EC766A63F47}"/>
              </a:ext>
            </a:extLst>
          </p:cNvPr>
          <p:cNvPicPr>
            <a:picLocks noGrp="1" noChangeAspect="1"/>
          </p:cNvPicPr>
          <p:nvPr>
            <p:ph sz="quarter" idx="10"/>
          </p:nvPr>
        </p:nvPicPr>
        <p:blipFill>
          <a:blip r:embed="rId2"/>
          <a:stretch>
            <a:fillRect/>
          </a:stretch>
        </p:blipFill>
        <p:spPr>
          <a:xfrm>
            <a:off x="2011680" y="771525"/>
            <a:ext cx="5600700" cy="3600450"/>
          </a:xfrm>
        </p:spPr>
      </p:pic>
    </p:spTree>
    <p:extLst>
      <p:ext uri="{BB962C8B-B14F-4D97-AF65-F5344CB8AC3E}">
        <p14:creationId xmlns:p14="http://schemas.microsoft.com/office/powerpoint/2010/main" val="361390585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0150E1-4D1F-42C8-A024-B2EA32D48B8E}"/>
              </a:ext>
            </a:extLst>
          </p:cNvPr>
          <p:cNvSpPr>
            <a:spLocks noGrp="1"/>
          </p:cNvSpPr>
          <p:nvPr>
            <p:ph sz="quarter" idx="10"/>
          </p:nvPr>
        </p:nvSpPr>
        <p:spPr/>
        <p:txBody>
          <a:bodyPr/>
          <a:lstStyle/>
          <a:p>
            <a:pPr>
              <a:buFont typeface="Arial" panose="020B0604020202020204" pitchFamily="34" charset="0"/>
              <a:buChar char="•"/>
            </a:pPr>
            <a:r>
              <a:rPr lang="tr-TR" dirty="0">
                <a:solidFill>
                  <a:schemeClr val="tx1">
                    <a:lumMod val="65000"/>
                    <a:lumOff val="35000"/>
                  </a:schemeClr>
                </a:solidFill>
              </a:rPr>
              <a:t>Öte yandan kalıtsal özelliklerin sağlıklı bir biçimde organizmaya aktarılması uygun çevre koşullarının bulunmasına bağlıdır.</a:t>
            </a:r>
          </a:p>
          <a:p>
            <a:pPr algn="just">
              <a:buFont typeface="Arial" panose="020B0604020202020204" pitchFamily="34" charset="0"/>
              <a:buChar char="•"/>
            </a:pPr>
            <a:r>
              <a:rPr lang="tr-TR" b="1" dirty="0">
                <a:solidFill>
                  <a:schemeClr val="tx1">
                    <a:lumMod val="65000"/>
                    <a:lumOff val="35000"/>
                  </a:schemeClr>
                </a:solidFill>
              </a:rPr>
              <a:t>Çevre: </a:t>
            </a:r>
            <a:r>
              <a:rPr lang="tr-TR" dirty="0">
                <a:solidFill>
                  <a:schemeClr val="tx1">
                    <a:lumMod val="65000"/>
                    <a:lumOff val="35000"/>
                  </a:schemeClr>
                </a:solidFill>
              </a:rPr>
              <a:t>çevre kalıtımla getirilen özelliklere gelişme olanağı veren yada sınırlandıran dış uyarıcıların tümüdür.</a:t>
            </a:r>
          </a:p>
          <a:p>
            <a:pPr algn="just">
              <a:buFont typeface="Arial" panose="020B0604020202020204" pitchFamily="34" charset="0"/>
              <a:buChar char="•"/>
            </a:pPr>
            <a:r>
              <a:rPr lang="tr-TR" i="1" dirty="0">
                <a:solidFill>
                  <a:schemeClr val="tx1">
                    <a:lumMod val="65000"/>
                    <a:lumOff val="35000"/>
                  </a:schemeClr>
                </a:solidFill>
              </a:rPr>
              <a:t>Doğum öncesi ve sonrası gelişimi etkileyen faktörler: </a:t>
            </a:r>
            <a:r>
              <a:rPr lang="tr-TR" dirty="0">
                <a:solidFill>
                  <a:schemeClr val="tx1">
                    <a:lumMod val="65000"/>
                    <a:lumOff val="35000"/>
                  </a:schemeClr>
                </a:solidFill>
              </a:rPr>
              <a:t>doğum öncesi dönemde annenin içinde bulunduğu şartlar ve bu şartlara bağlı olarak maruz kaldığı durumlar fetüsü, yeni doğanı ve onun gelişimini etkilemektedir.</a:t>
            </a:r>
          </a:p>
          <a:p>
            <a:pPr algn="just">
              <a:buFont typeface="Arial" panose="020B0604020202020204" pitchFamily="34" charset="0"/>
              <a:buChar char="•"/>
            </a:pPr>
            <a:r>
              <a:rPr lang="tr-TR" i="1" dirty="0">
                <a:solidFill>
                  <a:schemeClr val="tx1">
                    <a:lumMod val="65000"/>
                    <a:lumOff val="35000"/>
                  </a:schemeClr>
                </a:solidFill>
              </a:rPr>
              <a:t>Hastalıklar: </a:t>
            </a:r>
            <a:r>
              <a:rPr lang="tr-TR" dirty="0">
                <a:solidFill>
                  <a:schemeClr val="tx1">
                    <a:lumMod val="65000"/>
                    <a:lumOff val="35000"/>
                  </a:schemeClr>
                </a:solidFill>
              </a:rPr>
              <a:t>annenin hamileyken geçirdiği şeker hastalığı, yüksek tansiyon, şişmanlık gibi metabolizma hastalıkları, </a:t>
            </a:r>
            <a:r>
              <a:rPr lang="tr-TR" dirty="0" err="1">
                <a:solidFill>
                  <a:schemeClr val="tx1">
                    <a:lumMod val="65000"/>
                    <a:lumOff val="35000"/>
                  </a:schemeClr>
                </a:solidFill>
              </a:rPr>
              <a:t>virütik</a:t>
            </a:r>
            <a:r>
              <a:rPr lang="tr-TR" dirty="0">
                <a:solidFill>
                  <a:schemeClr val="tx1">
                    <a:lumMod val="65000"/>
                    <a:lumOff val="35000"/>
                  </a:schemeClr>
                </a:solidFill>
              </a:rPr>
              <a:t> hastalıklar vs. Çocuğun gelişimini olumsuz etkileyen faktörlerdendir.</a:t>
            </a:r>
          </a:p>
          <a:p>
            <a:pPr>
              <a:buFont typeface="Arial" panose="020B0604020202020204" pitchFamily="34" charset="0"/>
              <a:buChar char="•"/>
            </a:pPr>
            <a:endParaRPr lang="tr-TR" dirty="0"/>
          </a:p>
          <a:p>
            <a:endParaRPr lang="tr-TR" dirty="0"/>
          </a:p>
        </p:txBody>
      </p:sp>
    </p:spTree>
    <p:extLst>
      <p:ext uri="{BB962C8B-B14F-4D97-AF65-F5344CB8AC3E}">
        <p14:creationId xmlns:p14="http://schemas.microsoft.com/office/powerpoint/2010/main" val="413844340"/>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89F5FE-BE7E-436A-BCFD-2244BC38EF02}"/>
              </a:ext>
            </a:extLst>
          </p:cNvPr>
          <p:cNvSpPr>
            <a:spLocks noGrp="1"/>
          </p:cNvSpPr>
          <p:nvPr>
            <p:ph type="title"/>
          </p:nvPr>
        </p:nvSpPr>
        <p:spPr/>
        <p:txBody>
          <a:bodyPr/>
          <a:lstStyle/>
          <a:p>
            <a:r>
              <a:rPr lang="tr-TR" dirty="0"/>
              <a:t>Çevre </a:t>
            </a:r>
          </a:p>
        </p:txBody>
      </p:sp>
      <p:sp>
        <p:nvSpPr>
          <p:cNvPr id="3" name="İçerik Yer Tutucusu 2">
            <a:extLst>
              <a:ext uri="{FF2B5EF4-FFF2-40B4-BE49-F238E27FC236}">
                <a16:creationId xmlns:a16="http://schemas.microsoft.com/office/drawing/2014/main" id="{445BCD3A-E0FA-4C05-939D-C31034EC70F3}"/>
              </a:ext>
            </a:extLst>
          </p:cNvPr>
          <p:cNvSpPr>
            <a:spLocks noGrp="1"/>
          </p:cNvSpPr>
          <p:nvPr>
            <p:ph sz="quarter" idx="10"/>
          </p:nvPr>
        </p:nvSpPr>
        <p:spPr/>
        <p:txBody>
          <a:bodyPr/>
          <a:lstStyle/>
          <a:p>
            <a:pPr algn="just"/>
            <a:r>
              <a:rPr lang="tr-TR" b="1" i="1" dirty="0">
                <a:solidFill>
                  <a:schemeClr val="tx1">
                    <a:lumMod val="65000"/>
                    <a:lumOff val="35000"/>
                  </a:schemeClr>
                </a:solidFill>
              </a:rPr>
              <a:t>Kimyasal ilaçlar ve çevre kirliliği: </a:t>
            </a:r>
            <a:r>
              <a:rPr lang="tr-TR" dirty="0">
                <a:solidFill>
                  <a:schemeClr val="tx1">
                    <a:lumMod val="65000"/>
                    <a:lumOff val="35000"/>
                  </a:schemeClr>
                </a:solidFill>
              </a:rPr>
              <a:t>hamilelik sırasında bilinçsiz ilaç kullanımı, aşırı sigara kullanımı, çevre kirliliği gelişimi olumsuz etkileyen faktörlerdendir.</a:t>
            </a:r>
          </a:p>
          <a:p>
            <a:pPr algn="just"/>
            <a:r>
              <a:rPr lang="tr-TR" b="1" i="1" dirty="0">
                <a:solidFill>
                  <a:schemeClr val="tx1">
                    <a:lumMod val="65000"/>
                    <a:lumOff val="35000"/>
                  </a:schemeClr>
                </a:solidFill>
              </a:rPr>
              <a:t>Beslenme: </a:t>
            </a:r>
            <a:r>
              <a:rPr lang="tr-TR" dirty="0">
                <a:solidFill>
                  <a:schemeClr val="tx1">
                    <a:lumMod val="65000"/>
                    <a:lumOff val="35000"/>
                  </a:schemeClr>
                </a:solidFill>
              </a:rPr>
              <a:t>Annenin hamilelik döneminde yetersiz beslenmesi</a:t>
            </a:r>
          </a:p>
          <a:p>
            <a:pPr algn="just"/>
            <a:r>
              <a:rPr lang="tr-TR" b="1" i="1" dirty="0">
                <a:solidFill>
                  <a:schemeClr val="tx1">
                    <a:lumMod val="65000"/>
                    <a:lumOff val="35000"/>
                  </a:schemeClr>
                </a:solidFill>
              </a:rPr>
              <a:t>Stres: </a:t>
            </a:r>
            <a:r>
              <a:rPr lang="tr-TR" dirty="0">
                <a:solidFill>
                  <a:schemeClr val="tx1">
                    <a:lumMod val="65000"/>
                    <a:lumOff val="35000"/>
                  </a:schemeClr>
                </a:solidFill>
              </a:rPr>
              <a:t>Hamilelik döneminde annenin yaşadığı stres, aşırı uyarılma, aşırı heyecan ve korkular çocuklarda dudak ve damak gelişimini etkiler.  Doğum sonrasında da stres çocuklarda kekemelik, altını ıslatma tırnak yeme gibi psikolojik problemlere neden olur.</a:t>
            </a:r>
          </a:p>
          <a:p>
            <a:pPr algn="just"/>
            <a:r>
              <a:rPr lang="tr-TR" b="1" i="1" dirty="0">
                <a:solidFill>
                  <a:schemeClr val="tx1">
                    <a:lumMod val="65000"/>
                    <a:lumOff val="35000"/>
                  </a:schemeClr>
                </a:solidFill>
              </a:rPr>
              <a:t>Aile: </a:t>
            </a:r>
            <a:r>
              <a:rPr lang="tr-TR" dirty="0">
                <a:solidFill>
                  <a:schemeClr val="tx1">
                    <a:lumMod val="65000"/>
                    <a:lumOff val="35000"/>
                  </a:schemeClr>
                </a:solidFill>
              </a:rPr>
              <a:t>Ailelerin çocuk yetiştirme tarzları, geniş çekirdek ya da parçalanmış aile olması, sosyo-ekonomik ve kültürel yapısı çocuğun gelişimini etkilemektedir.</a:t>
            </a:r>
          </a:p>
          <a:p>
            <a:endParaRPr lang="tr-TR" dirty="0"/>
          </a:p>
        </p:txBody>
      </p:sp>
    </p:spTree>
    <p:extLst>
      <p:ext uri="{BB962C8B-B14F-4D97-AF65-F5344CB8AC3E}">
        <p14:creationId xmlns:p14="http://schemas.microsoft.com/office/powerpoint/2010/main" val="2179076843"/>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3"/>
          <p:cNvSpPr>
            <a:spLocks noGrp="1"/>
          </p:cNvSpPr>
          <p:nvPr>
            <p:ph type="title"/>
          </p:nvPr>
        </p:nvSpPr>
        <p:spPr>
          <a:xfrm>
            <a:off x="949325" y="358775"/>
            <a:ext cx="7707313" cy="488950"/>
          </a:xfrm>
        </p:spPr>
        <p:txBody>
          <a:bodyPr/>
          <a:lstStyle/>
          <a:p>
            <a:pPr eaLnBrk="1" hangingPunct="1"/>
            <a:r>
              <a:rPr lang="tr-TR" altLang="x-none" dirty="0">
                <a:latin typeface="Arial" charset="0"/>
                <a:ea typeface="ＭＳ Ｐゴシック" charset="-128"/>
              </a:rPr>
              <a:t>Gelişim </a:t>
            </a:r>
            <a:r>
              <a:rPr lang="en-US" altLang="x-none" dirty="0">
                <a:latin typeface="Arial" charset="0"/>
                <a:ea typeface="ＭＳ Ｐゴシック" charset="-128"/>
              </a:rPr>
              <a:t>	</a:t>
            </a:r>
          </a:p>
        </p:txBody>
      </p:sp>
      <p:sp>
        <p:nvSpPr>
          <p:cNvPr id="5" name="Content Placeholder 4"/>
          <p:cNvSpPr>
            <a:spLocks noGrp="1"/>
          </p:cNvSpPr>
          <p:nvPr>
            <p:ph sz="quarter" idx="4294967295"/>
          </p:nvPr>
        </p:nvSpPr>
        <p:spPr>
          <a:xfrm>
            <a:off x="955675" y="908050"/>
            <a:ext cx="7700963" cy="3759200"/>
          </a:xfrm>
        </p:spPr>
        <p:txBody>
          <a:bodyPr wrap="square" numCol="1" anchor="t" anchorCtr="0" compatLnSpc="1">
            <a:prstTxWarp prst="textNoShape">
              <a:avLst/>
            </a:prstTxWarp>
          </a:bodyPr>
          <a:lstStyle/>
          <a:p>
            <a:pPr lvl="1"/>
            <a:r>
              <a:rPr lang="tr-TR" dirty="0"/>
              <a:t>Gelişim, bireyin doğuştan getirdiği biyolojik süreçlerle, çevre koşullarının sürekli etkileşimi sonucu oluşur. Yani gelişim doğum öncesi, doğum anı ve doğum sonrası kalıtımsal ve çevresel etkenlerin karşılıklı etkileşimiyle şekillenen bir süreçtir. </a:t>
            </a:r>
          </a:p>
          <a:p>
            <a:pPr lvl="1"/>
            <a:r>
              <a:rPr lang="tr-TR" dirty="0"/>
              <a:t>Gelişim doğumla birlikte başlayıp, ölüme kadar olan süreci kapsamaktadır. Bu süreç bebeklik, çocukluk, </a:t>
            </a:r>
            <a:r>
              <a:rPr lang="tr-TR" dirty="0" err="1"/>
              <a:t>erenlik</a:t>
            </a:r>
            <a:r>
              <a:rPr lang="tr-TR" dirty="0"/>
              <a:t>, yetişkinlik, yaşlılık gibi çeşitli dönemlerle ifade edilmektedir. Bireyler bu süreci yaşarken bütün dönemlerden sıra ile geçerek olgunlaşırlar. </a:t>
            </a:r>
          </a:p>
          <a:p>
            <a:pPr lvl="1"/>
            <a:r>
              <a:rPr lang="tr-TR" dirty="0"/>
              <a:t>Bireysel farklılıklar gözlense de aşamalar tüm ırk ve kültürler için değişmezlik ve evrensellik gösterir. Her gelişim döneminin ortak özellikleri ve benzerlikleri vardır. Bütün bebekler uyur, güler, emer ve ihtiyaçlarını karşılamak için ağlar gibi…</a:t>
            </a:r>
          </a:p>
          <a:p>
            <a:pPr lvl="1"/>
            <a:endParaRPr lang="tr-TR" dirty="0"/>
          </a:p>
          <a:p>
            <a:pPr lvl="1"/>
            <a:endParaRPr lang="tr-TR" dirty="0"/>
          </a:p>
          <a:p>
            <a:pPr marL="0" lvl="1" indent="0" eaLnBrk="1" hangingPunct="1">
              <a:buNone/>
            </a:pPr>
            <a:endParaRPr lang="en-US" altLang="x-none" dirty="0">
              <a:latin typeface="Arial" charset="0"/>
              <a:ea typeface="ＭＳ Ｐゴシック" charset="-128"/>
            </a:endParaRPr>
          </a:p>
          <a:p>
            <a:pPr lvl="1" eaLnBrk="1" hangingPunct="1"/>
            <a:endParaRPr lang="en-US" altLang="x-none" dirty="0">
              <a:latin typeface="Arial" charset="0"/>
              <a:ea typeface="ＭＳ Ｐゴシック" charset="-128"/>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625813-F928-4E01-B0CE-0D8DF730DEE8}"/>
              </a:ext>
            </a:extLst>
          </p:cNvPr>
          <p:cNvSpPr>
            <a:spLocks noGrp="1"/>
          </p:cNvSpPr>
          <p:nvPr>
            <p:ph sz="quarter" idx="10"/>
          </p:nvPr>
        </p:nvSpPr>
        <p:spPr/>
        <p:txBody>
          <a:bodyPr/>
          <a:lstStyle/>
          <a:p>
            <a:pPr>
              <a:buFont typeface="Arial" panose="020B0604020202020204" pitchFamily="34" charset="0"/>
              <a:buChar char="•"/>
            </a:pPr>
            <a:r>
              <a:rPr lang="tr-TR" dirty="0">
                <a:solidFill>
                  <a:schemeClr val="tx1">
                    <a:lumMod val="65000"/>
                    <a:lumOff val="35000"/>
                  </a:schemeClr>
                </a:solidFill>
              </a:rPr>
              <a:t>Gelişimde her aşama kendisinden önceki aşamaya bağlı, kendisinden sonraki aşamanın da hazırlayıcısıdır. Gelişim fiziksel, bilişsel, duygusal ve sosyal yönlerden bir bütün olarak gerçekleşmektedir. Yani bir alandaki gelişim ya da aksaklık diğer alanı da etkilemektedir.</a:t>
            </a:r>
          </a:p>
          <a:p>
            <a:r>
              <a:rPr lang="tr-TR" dirty="0"/>
              <a:t>  </a:t>
            </a:r>
            <a:r>
              <a:rPr lang="tr-TR" dirty="0">
                <a:solidFill>
                  <a:schemeClr val="tx1">
                    <a:lumMod val="65000"/>
                    <a:lumOff val="35000"/>
                  </a:schemeClr>
                </a:solidFill>
              </a:rPr>
              <a:t>Yavuzer gelişimdeki beş temel özelliği şöyle özetlemiştir. </a:t>
            </a:r>
          </a:p>
          <a:p>
            <a:pPr marL="596646" indent="-514350">
              <a:buAutoNum type="arabicPeriod"/>
            </a:pPr>
            <a:r>
              <a:rPr lang="tr-TR" dirty="0">
                <a:solidFill>
                  <a:schemeClr val="tx1">
                    <a:lumMod val="65000"/>
                    <a:lumOff val="35000"/>
                  </a:schemeClr>
                </a:solidFill>
              </a:rPr>
              <a:t>Gelişim, dinamik olgudur.</a:t>
            </a:r>
          </a:p>
          <a:p>
            <a:pPr marL="596646" indent="-514350">
              <a:buAutoNum type="arabicPeriod"/>
            </a:pPr>
            <a:r>
              <a:rPr lang="tr-TR" dirty="0">
                <a:solidFill>
                  <a:schemeClr val="tx1">
                    <a:lumMod val="65000"/>
                    <a:lumOff val="35000"/>
                  </a:schemeClr>
                </a:solidFill>
              </a:rPr>
              <a:t>Gelişim, genetik bireyselliğin bir sonucudur.</a:t>
            </a:r>
          </a:p>
          <a:p>
            <a:pPr marL="596646" indent="-514350">
              <a:buAutoNum type="arabicPeriod"/>
            </a:pPr>
            <a:r>
              <a:rPr lang="tr-TR" dirty="0">
                <a:solidFill>
                  <a:schemeClr val="tx1">
                    <a:lumMod val="65000"/>
                    <a:lumOff val="35000"/>
                  </a:schemeClr>
                </a:solidFill>
              </a:rPr>
              <a:t>Gelişim, giderek artan bir özelleşme sürecidir.</a:t>
            </a:r>
          </a:p>
          <a:p>
            <a:pPr marL="596646" indent="-514350">
              <a:buAutoNum type="arabicPeriod"/>
            </a:pPr>
            <a:r>
              <a:rPr lang="tr-TR" dirty="0">
                <a:solidFill>
                  <a:schemeClr val="tx1">
                    <a:lumMod val="65000"/>
                    <a:lumOff val="35000"/>
                  </a:schemeClr>
                </a:solidFill>
              </a:rPr>
              <a:t>Gelişimde denge vardır.</a:t>
            </a:r>
          </a:p>
          <a:p>
            <a:pPr marL="596646" indent="-514350">
              <a:buAutoNum type="arabicPeriod"/>
            </a:pPr>
            <a:r>
              <a:rPr lang="tr-TR" dirty="0">
                <a:solidFill>
                  <a:schemeClr val="tx1">
                    <a:lumMod val="65000"/>
                    <a:lumOff val="35000"/>
                  </a:schemeClr>
                </a:solidFill>
              </a:rPr>
              <a:t>Gelişim, art arda görülen, düzenli bir süreçtir.</a:t>
            </a:r>
          </a:p>
          <a:p>
            <a:endParaRPr lang="tr-TR" dirty="0"/>
          </a:p>
        </p:txBody>
      </p:sp>
    </p:spTree>
    <p:extLst>
      <p:ext uri="{BB962C8B-B14F-4D97-AF65-F5344CB8AC3E}">
        <p14:creationId xmlns:p14="http://schemas.microsoft.com/office/powerpoint/2010/main" val="272222691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BCED8C-8BC2-4381-9E4E-78FAED56CC72}"/>
              </a:ext>
            </a:extLst>
          </p:cNvPr>
          <p:cNvSpPr>
            <a:spLocks noGrp="1"/>
          </p:cNvSpPr>
          <p:nvPr>
            <p:ph sz="quarter" idx="10"/>
          </p:nvPr>
        </p:nvSpPr>
        <p:spPr/>
        <p:txBody>
          <a:bodyPr>
            <a:normAutofit/>
          </a:bodyPr>
          <a:lstStyle/>
          <a:p>
            <a:pPr marL="285750" indent="-285750">
              <a:buFont typeface="Arial" panose="020B0604020202020204" pitchFamily="34" charset="0"/>
              <a:buChar char="•"/>
            </a:pPr>
            <a:r>
              <a:rPr lang="tr-TR" dirty="0">
                <a:solidFill>
                  <a:schemeClr val="tx1">
                    <a:lumMod val="65000"/>
                    <a:lumOff val="35000"/>
                  </a:schemeClr>
                </a:solidFill>
              </a:rPr>
              <a:t>Gelişim genel anlamda üç alandan oluşur. Bu alanlar fiziksel bilişsel ve </a:t>
            </a:r>
            <a:r>
              <a:rPr lang="tr-TR" dirty="0" err="1">
                <a:solidFill>
                  <a:schemeClr val="tx1">
                    <a:lumMod val="65000"/>
                    <a:lumOff val="35000"/>
                  </a:schemeClr>
                </a:solidFill>
              </a:rPr>
              <a:t>psiko</a:t>
            </a:r>
            <a:r>
              <a:rPr lang="tr-TR" dirty="0">
                <a:solidFill>
                  <a:schemeClr val="tx1">
                    <a:lumMod val="65000"/>
                    <a:lumOff val="35000"/>
                  </a:schemeClr>
                </a:solidFill>
              </a:rPr>
              <a:t>-sosyal gelişim alanlarıdır. </a:t>
            </a:r>
          </a:p>
          <a:p>
            <a:pPr>
              <a:buFont typeface="Arial" panose="020B0604020202020204" pitchFamily="34" charset="0"/>
              <a:buChar char="•"/>
            </a:pPr>
            <a:r>
              <a:rPr lang="tr-TR" b="1" dirty="0">
                <a:solidFill>
                  <a:schemeClr val="tx1">
                    <a:lumMod val="65000"/>
                    <a:lumOff val="35000"/>
                  </a:schemeClr>
                </a:solidFill>
              </a:rPr>
              <a:t>Fiziksel gelişim alanı </a:t>
            </a:r>
            <a:r>
              <a:rPr lang="tr-TR" dirty="0">
                <a:solidFill>
                  <a:schemeClr val="tx1">
                    <a:lumMod val="65000"/>
                    <a:lumOff val="35000"/>
                  </a:schemeClr>
                </a:solidFill>
              </a:rPr>
              <a:t>bireyin vücudundaki temel gelişim ve değişimleri kapsar. Bu değişimler boy ağırlık gibi dış değişimler, kaslardaki değişimler ve motor becerileridir.</a:t>
            </a:r>
          </a:p>
          <a:p>
            <a:pPr>
              <a:buFont typeface="Arial" panose="020B0604020202020204" pitchFamily="34" charset="0"/>
              <a:buChar char="•"/>
            </a:pPr>
            <a:r>
              <a:rPr lang="tr-TR" b="1" dirty="0">
                <a:solidFill>
                  <a:schemeClr val="tx1">
                    <a:lumMod val="65000"/>
                    <a:lumOff val="35000"/>
                  </a:schemeClr>
                </a:solidFill>
              </a:rPr>
              <a:t>Bilişsel gelişim alanı</a:t>
            </a:r>
            <a:r>
              <a:rPr lang="tr-TR" dirty="0">
                <a:solidFill>
                  <a:schemeClr val="tx1">
                    <a:lumMod val="65000"/>
                    <a:lumOff val="35000"/>
                  </a:schemeClr>
                </a:solidFill>
              </a:rPr>
              <a:t>, düşünme ve problem çözme ile ilgili zihinsel süreçleri kapsar. Bunlar algılama bellek, nedensellik, yaratıcılık ve dil gelişimi alanındaki değişimlerdir.</a:t>
            </a:r>
          </a:p>
          <a:p>
            <a:pPr>
              <a:buFont typeface="Arial" panose="020B0604020202020204" pitchFamily="34" charset="0"/>
              <a:buChar char="•"/>
            </a:pPr>
            <a:r>
              <a:rPr lang="tr-TR" b="1" dirty="0" err="1">
                <a:solidFill>
                  <a:schemeClr val="tx1">
                    <a:lumMod val="65000"/>
                    <a:lumOff val="35000"/>
                  </a:schemeClr>
                </a:solidFill>
              </a:rPr>
              <a:t>Psikososyal</a:t>
            </a:r>
            <a:r>
              <a:rPr lang="tr-TR" b="1" dirty="0">
                <a:solidFill>
                  <a:schemeClr val="tx1">
                    <a:lumMod val="65000"/>
                    <a:lumOff val="35000"/>
                  </a:schemeClr>
                </a:solidFill>
              </a:rPr>
              <a:t> gelişim alanı </a:t>
            </a:r>
            <a:r>
              <a:rPr lang="tr-TR" dirty="0">
                <a:solidFill>
                  <a:schemeClr val="tx1">
                    <a:lumMod val="65000"/>
                    <a:lumOff val="35000"/>
                  </a:schemeClr>
                </a:solidFill>
              </a:rPr>
              <a:t>ise kişilik ve kişiler arası gelişim becerilerini kapsar. Sosyal ve duygusal beceriler ile davranışlar bu gelişim alanına girer.</a:t>
            </a:r>
          </a:p>
          <a:p>
            <a:pPr>
              <a:buFont typeface="Arial" panose="020B0604020202020204" pitchFamily="34" charset="0"/>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346963291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0AE454-6F36-4FD8-A389-A18124017AAB}"/>
              </a:ext>
            </a:extLst>
          </p:cNvPr>
          <p:cNvSpPr>
            <a:spLocks noGrp="1"/>
          </p:cNvSpPr>
          <p:nvPr>
            <p:ph type="title"/>
          </p:nvPr>
        </p:nvSpPr>
        <p:spPr/>
        <p:txBody>
          <a:bodyPr/>
          <a:lstStyle/>
          <a:p>
            <a:r>
              <a:rPr lang="tr-TR" dirty="0"/>
              <a:t>Gelişim ile ilgili temel kavramlar </a:t>
            </a:r>
          </a:p>
        </p:txBody>
      </p:sp>
      <p:sp>
        <p:nvSpPr>
          <p:cNvPr id="3" name="İçerik Yer Tutucusu 2">
            <a:extLst>
              <a:ext uri="{FF2B5EF4-FFF2-40B4-BE49-F238E27FC236}">
                <a16:creationId xmlns:a16="http://schemas.microsoft.com/office/drawing/2014/main" id="{6ADAEF01-7B89-45E0-9E60-46B4226EEEB0}"/>
              </a:ext>
            </a:extLst>
          </p:cNvPr>
          <p:cNvSpPr>
            <a:spLocks noGrp="1"/>
          </p:cNvSpPr>
          <p:nvPr>
            <p:ph sz="quarter" idx="10"/>
          </p:nvPr>
        </p:nvSpPr>
        <p:spPr/>
        <p:txBody>
          <a:bodyPr/>
          <a:lstStyle/>
          <a:p>
            <a:pPr algn="just"/>
            <a:r>
              <a:rPr lang="tr-TR" b="1" dirty="0">
                <a:solidFill>
                  <a:schemeClr val="tx1">
                    <a:lumMod val="65000"/>
                    <a:lumOff val="35000"/>
                  </a:schemeClr>
                </a:solidFill>
              </a:rPr>
              <a:t>Büyüme: </a:t>
            </a:r>
            <a:r>
              <a:rPr lang="tr-TR" dirty="0">
                <a:solidFill>
                  <a:schemeClr val="tx1">
                    <a:lumMod val="65000"/>
                    <a:lumOff val="35000"/>
                  </a:schemeClr>
                </a:solidFill>
              </a:rPr>
              <a:t>Bireyin fizik yapısında zamana bağlı olarak meydana gelen değişimlerdir. Büyüme bedenin boy ağırlık yönündeki artışı, organ ve sistemlerin hacimlerinde görülen değişiklikler olarak tanımlanmaktadır.</a:t>
            </a:r>
          </a:p>
          <a:p>
            <a:pPr algn="just"/>
            <a:r>
              <a:rPr lang="tr-TR" b="1" dirty="0">
                <a:solidFill>
                  <a:schemeClr val="tx1">
                    <a:lumMod val="65000"/>
                    <a:lumOff val="35000"/>
                  </a:schemeClr>
                </a:solidFill>
              </a:rPr>
              <a:t>Olgunlaşma: </a:t>
            </a:r>
            <a:r>
              <a:rPr lang="tr-TR" dirty="0">
                <a:solidFill>
                  <a:schemeClr val="tx1">
                    <a:lumMod val="65000"/>
                    <a:lumOff val="35000"/>
                  </a:schemeClr>
                </a:solidFill>
              </a:rPr>
              <a:t>Vücut organlarının, öğrenme yaşantılarından bağımsız olarak, kendinden beklenen fonksiyonu yerine getirebilecek düzeye gelmesi için kalıtımın etkisiyle geçirdiği biyolojik bir değişimdir.</a:t>
            </a:r>
          </a:p>
          <a:p>
            <a:pPr algn="just"/>
            <a:r>
              <a:rPr lang="tr-TR" b="1" dirty="0">
                <a:solidFill>
                  <a:schemeClr val="tx1">
                    <a:lumMod val="65000"/>
                    <a:lumOff val="35000"/>
                  </a:schemeClr>
                </a:solidFill>
              </a:rPr>
              <a:t>Gelişim görevi: </a:t>
            </a:r>
            <a:r>
              <a:rPr lang="tr-TR" dirty="0">
                <a:solidFill>
                  <a:schemeClr val="tx1">
                    <a:lumMod val="65000"/>
                    <a:lumOff val="35000"/>
                  </a:schemeClr>
                </a:solidFill>
              </a:rPr>
              <a:t>İnsanın bir gelişim evresinde gerçekleştirmesi beklenen büyüme, olgunlaşma düzeyi ve davranışlardır.</a:t>
            </a:r>
          </a:p>
          <a:p>
            <a:pPr algn="just"/>
            <a:r>
              <a:rPr lang="tr-TR" b="1" dirty="0">
                <a:solidFill>
                  <a:schemeClr val="tx1">
                    <a:lumMod val="65000"/>
                    <a:lumOff val="35000"/>
                  </a:schemeClr>
                </a:solidFill>
              </a:rPr>
              <a:t>Gelişim: </a:t>
            </a:r>
            <a:r>
              <a:rPr lang="tr-TR" dirty="0">
                <a:solidFill>
                  <a:schemeClr val="tx1">
                    <a:lumMod val="65000"/>
                    <a:lumOff val="35000"/>
                  </a:schemeClr>
                </a:solidFill>
              </a:rPr>
              <a:t>İnsanın bedensel, duygusal sosyal ve zihinsel özellikler bakımından düzenli bir biçimde büyümesi, değişmesi ve istenilen görevleri yapabilecek duruma gelmesidir.</a:t>
            </a:r>
          </a:p>
          <a:p>
            <a:pPr algn="just"/>
            <a:endParaRPr lang="tr-TR" dirty="0"/>
          </a:p>
          <a:p>
            <a:endParaRPr lang="tr-TR" dirty="0"/>
          </a:p>
        </p:txBody>
      </p:sp>
    </p:spTree>
    <p:extLst>
      <p:ext uri="{BB962C8B-B14F-4D97-AF65-F5344CB8AC3E}">
        <p14:creationId xmlns:p14="http://schemas.microsoft.com/office/powerpoint/2010/main" val="280358532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080BFB-2514-411E-8B63-1FCC692E7E6D}"/>
              </a:ext>
            </a:extLst>
          </p:cNvPr>
          <p:cNvSpPr>
            <a:spLocks noGrp="1"/>
          </p:cNvSpPr>
          <p:nvPr>
            <p:ph sz="quarter" idx="10"/>
          </p:nvPr>
        </p:nvSpPr>
        <p:spPr/>
        <p:txBody>
          <a:bodyPr>
            <a:normAutofit fontScale="92500" lnSpcReduction="10000"/>
          </a:bodyPr>
          <a:lstStyle/>
          <a:p>
            <a:pPr algn="just"/>
            <a:r>
              <a:rPr lang="tr-TR" b="1" dirty="0" err="1">
                <a:solidFill>
                  <a:schemeClr val="tx1">
                    <a:lumMod val="65000"/>
                    <a:lumOff val="35000"/>
                  </a:schemeClr>
                </a:solidFill>
              </a:rPr>
              <a:t>Hazırbulunuşluk</a:t>
            </a:r>
            <a:r>
              <a:rPr lang="tr-TR" b="1" dirty="0">
                <a:solidFill>
                  <a:schemeClr val="tx1">
                    <a:lumMod val="65000"/>
                    <a:lumOff val="35000"/>
                  </a:schemeClr>
                </a:solidFill>
              </a:rPr>
              <a:t>: </a:t>
            </a:r>
            <a:r>
              <a:rPr lang="tr-TR" dirty="0">
                <a:solidFill>
                  <a:schemeClr val="tx1">
                    <a:lumMod val="65000"/>
                    <a:lumOff val="35000"/>
                  </a:schemeClr>
                </a:solidFill>
              </a:rPr>
              <a:t>Kişinin olgunlaşma ve öğrenme sonucunda belli bir davranışı göstermeye hazır olmasıdır. Bir konunun, bir yaşantının istenen düzeyde öğrenebilmesi için o konunun gerektirdiği temel ön yaşantılara o konuyu öğrenecek kişinin mutlaka sahip olması gereklidir.</a:t>
            </a:r>
          </a:p>
          <a:p>
            <a:pPr algn="just"/>
            <a:r>
              <a:rPr lang="tr-TR" b="1" dirty="0">
                <a:solidFill>
                  <a:schemeClr val="tx1">
                    <a:lumMod val="65000"/>
                    <a:lumOff val="35000"/>
                  </a:schemeClr>
                </a:solidFill>
              </a:rPr>
              <a:t>Öğrenme:  </a:t>
            </a:r>
            <a:r>
              <a:rPr lang="tr-TR" dirty="0">
                <a:solidFill>
                  <a:schemeClr val="tx1">
                    <a:lumMod val="65000"/>
                    <a:lumOff val="35000"/>
                  </a:schemeClr>
                </a:solidFill>
              </a:rPr>
              <a:t>Geçirilen yaşantılar sonucunda davranışlarda meydana gelen sürdürülebilir ve kalıcı değişikliklerdir. </a:t>
            </a:r>
          </a:p>
          <a:p>
            <a:pPr algn="just"/>
            <a:r>
              <a:rPr lang="tr-TR" sz="1900" dirty="0">
                <a:solidFill>
                  <a:schemeClr val="tx1">
                    <a:lumMod val="65000"/>
                    <a:lumOff val="35000"/>
                  </a:schemeClr>
                </a:solidFill>
              </a:rPr>
              <a:t>Davranıştaki değişmenin öğrenme olabilmesi için; </a:t>
            </a:r>
          </a:p>
          <a:p>
            <a:pPr marL="596646" indent="-514350" algn="just">
              <a:buAutoNum type="arabicPeriod"/>
            </a:pPr>
            <a:r>
              <a:rPr lang="tr-TR" sz="1900" dirty="0">
                <a:solidFill>
                  <a:schemeClr val="tx1">
                    <a:lumMod val="65000"/>
                    <a:lumOff val="35000"/>
                  </a:schemeClr>
                </a:solidFill>
              </a:rPr>
              <a:t>Gözlenebilir olması,</a:t>
            </a:r>
          </a:p>
          <a:p>
            <a:pPr marL="596646" indent="-514350" algn="just">
              <a:buAutoNum type="arabicPeriod"/>
            </a:pPr>
            <a:r>
              <a:rPr lang="tr-TR" sz="1900" dirty="0">
                <a:solidFill>
                  <a:schemeClr val="tx1">
                    <a:lumMod val="65000"/>
                    <a:lumOff val="35000"/>
                  </a:schemeClr>
                </a:solidFill>
              </a:rPr>
              <a:t>Yaşantı kazanma sonucunda oluşması,</a:t>
            </a:r>
          </a:p>
          <a:p>
            <a:pPr marL="596646" indent="-514350" algn="just">
              <a:buAutoNum type="arabicPeriod"/>
            </a:pPr>
            <a:r>
              <a:rPr lang="tr-TR" sz="1900" dirty="0">
                <a:solidFill>
                  <a:schemeClr val="tx1">
                    <a:lumMod val="65000"/>
                    <a:lumOff val="35000"/>
                  </a:schemeClr>
                </a:solidFill>
              </a:rPr>
              <a:t>Nispeten sürekli olması,</a:t>
            </a:r>
          </a:p>
          <a:p>
            <a:pPr marL="596646" indent="-514350" algn="just">
              <a:buAutoNum type="arabicPeriod"/>
            </a:pPr>
            <a:r>
              <a:rPr lang="tr-TR" sz="1900" dirty="0">
                <a:solidFill>
                  <a:schemeClr val="tx1">
                    <a:lumMod val="65000"/>
                    <a:lumOff val="35000"/>
                  </a:schemeClr>
                </a:solidFill>
              </a:rPr>
              <a:t>Sadece büyüme sonucunda oluşmaması,</a:t>
            </a:r>
          </a:p>
          <a:p>
            <a:pPr marL="596646" indent="-514350" algn="just">
              <a:buAutoNum type="arabicPeriod"/>
            </a:pPr>
            <a:r>
              <a:rPr lang="tr-TR" sz="1900" dirty="0">
                <a:solidFill>
                  <a:schemeClr val="tx1">
                    <a:lumMod val="65000"/>
                    <a:lumOff val="35000"/>
                  </a:schemeClr>
                </a:solidFill>
              </a:rPr>
              <a:t>Hastalık, ilaç alma vb. etkenlerle geçici bir biçimde meydana gelmemesi gerekir.   </a:t>
            </a:r>
          </a:p>
          <a:p>
            <a:pPr algn="just"/>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73244879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C3F78C-AD42-4C42-BE7E-6B64CBF8B5A9}"/>
              </a:ext>
            </a:extLst>
          </p:cNvPr>
          <p:cNvSpPr>
            <a:spLocks noGrp="1"/>
          </p:cNvSpPr>
          <p:nvPr>
            <p:ph type="title"/>
          </p:nvPr>
        </p:nvSpPr>
        <p:spPr/>
        <p:txBody>
          <a:bodyPr/>
          <a:lstStyle/>
          <a:p>
            <a:r>
              <a:rPr lang="tr-TR" dirty="0"/>
              <a:t>Gelişimin temel ilkeleri</a:t>
            </a:r>
          </a:p>
        </p:txBody>
      </p:sp>
      <p:sp>
        <p:nvSpPr>
          <p:cNvPr id="3" name="İçerik Yer Tutucusu 2">
            <a:extLst>
              <a:ext uri="{FF2B5EF4-FFF2-40B4-BE49-F238E27FC236}">
                <a16:creationId xmlns:a16="http://schemas.microsoft.com/office/drawing/2014/main" id="{E7498D25-C540-404B-BCA4-FBC01DDC11F0}"/>
              </a:ext>
            </a:extLst>
          </p:cNvPr>
          <p:cNvSpPr>
            <a:spLocks noGrp="1"/>
          </p:cNvSpPr>
          <p:nvPr>
            <p:ph sz="quarter" idx="10"/>
          </p:nvPr>
        </p:nvSpPr>
        <p:spPr/>
        <p:txBody>
          <a:bodyPr/>
          <a:lstStyle/>
          <a:p>
            <a:pPr>
              <a:buFont typeface="Arial" panose="020B0604020202020204" pitchFamily="34" charset="0"/>
              <a:buChar char="•"/>
            </a:pPr>
            <a:r>
              <a:rPr lang="tr-TR" dirty="0"/>
              <a:t>    </a:t>
            </a:r>
            <a:r>
              <a:rPr lang="tr-TR" dirty="0">
                <a:solidFill>
                  <a:schemeClr val="tx1">
                    <a:lumMod val="65000"/>
                    <a:lumOff val="35000"/>
                  </a:schemeClr>
                </a:solidFill>
              </a:rPr>
              <a:t>Her bireyde gelişim ortak bazı ilkelerden oluşur. </a:t>
            </a:r>
          </a:p>
          <a:p>
            <a:pPr marL="0" indent="0"/>
            <a:r>
              <a:rPr lang="tr-TR" b="1" dirty="0">
                <a:solidFill>
                  <a:schemeClr val="bg2"/>
                </a:solidFill>
              </a:rPr>
              <a:t>1.  </a:t>
            </a:r>
            <a:r>
              <a:rPr lang="tr-TR" b="1" dirty="0">
                <a:solidFill>
                  <a:schemeClr val="tx1">
                    <a:lumMod val="65000"/>
                    <a:lumOff val="35000"/>
                  </a:schemeClr>
                </a:solidFill>
              </a:rPr>
              <a:t>Gelişim belli bir sıra izler.</a:t>
            </a:r>
          </a:p>
          <a:p>
            <a:pPr marL="596646" indent="-514350">
              <a:buFont typeface="Arial" panose="020B0604020202020204" pitchFamily="34" charset="0"/>
              <a:buChar char="•"/>
            </a:pPr>
            <a:r>
              <a:rPr lang="tr-TR" dirty="0">
                <a:solidFill>
                  <a:schemeClr val="tx1">
                    <a:lumMod val="65000"/>
                    <a:lumOff val="35000"/>
                  </a:schemeClr>
                </a:solidFill>
              </a:rPr>
              <a:t>Gelişim baştan aşağı doğrudur: yeni doğan bebeğin başı vücuduna göre oldukça büyüktür. İlk önce başın büyümesi diğer organların gelişimini kontrol edecek olan beynin gelişmesi ile ilgilidir.</a:t>
            </a:r>
          </a:p>
          <a:p>
            <a:pPr marL="596646" indent="-514350">
              <a:buFont typeface="Arial" panose="020B0604020202020204" pitchFamily="34" charset="0"/>
              <a:buChar char="•"/>
            </a:pPr>
            <a:r>
              <a:rPr lang="tr-TR" dirty="0">
                <a:solidFill>
                  <a:schemeClr val="tx1">
                    <a:lumMod val="65000"/>
                    <a:lumOff val="35000"/>
                  </a:schemeClr>
                </a:solidFill>
              </a:rPr>
              <a:t>Gelişim bedenin iç kısımlarından dışa doğru, merkezi bölgelerden uzaktaki organlar yönünde olur.  Örneğin, ilk önce omuzlar sonra kollar ve sonrada eller gelişir.</a:t>
            </a:r>
          </a:p>
          <a:p>
            <a:pPr marL="596646" indent="-514350">
              <a:buFont typeface="Arial" panose="020B0604020202020204" pitchFamily="34" charset="0"/>
              <a:buChar char="•"/>
            </a:pPr>
            <a:r>
              <a:rPr lang="tr-TR" dirty="0">
                <a:solidFill>
                  <a:schemeClr val="tx1">
                    <a:lumMod val="65000"/>
                    <a:lumOff val="35000"/>
                  </a:schemeClr>
                </a:solidFill>
              </a:rPr>
              <a:t>Gelişim genelden özele doğrudur. Bireyin gelişiminde önce büyük kasların,  sonra küçük kasların gelişmesi ilkesidir.</a:t>
            </a:r>
          </a:p>
          <a:p>
            <a:pPr marL="400050" indent="-400050">
              <a:buFont typeface="+mj-lt"/>
              <a:buAutoNum type="romanUcPeriod"/>
            </a:pPr>
            <a:endParaRPr lang="tr-TR" dirty="0"/>
          </a:p>
        </p:txBody>
      </p:sp>
    </p:spTree>
    <p:extLst>
      <p:ext uri="{BB962C8B-B14F-4D97-AF65-F5344CB8AC3E}">
        <p14:creationId xmlns:p14="http://schemas.microsoft.com/office/powerpoint/2010/main" val="624213373"/>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0CCDE1-6788-4EA9-B854-39115D7D006F}"/>
              </a:ext>
            </a:extLst>
          </p:cNvPr>
          <p:cNvSpPr>
            <a:spLocks noGrp="1"/>
          </p:cNvSpPr>
          <p:nvPr>
            <p:ph sz="quarter" idx="10"/>
          </p:nvPr>
        </p:nvSpPr>
        <p:spPr/>
        <p:txBody>
          <a:bodyPr/>
          <a:lstStyle/>
          <a:p>
            <a:pPr marL="596646" indent="-514350" algn="just">
              <a:buFont typeface="+mj-lt"/>
              <a:buAutoNum type="arabicPeriod" startAt="2"/>
            </a:pPr>
            <a:r>
              <a:rPr lang="tr-TR" b="1" dirty="0">
                <a:solidFill>
                  <a:schemeClr val="tx1">
                    <a:lumMod val="65000"/>
                    <a:lumOff val="35000"/>
                  </a:schemeClr>
                </a:solidFill>
              </a:rPr>
              <a:t>Gelişimde bireysel farklılıklar vardır. </a:t>
            </a:r>
          </a:p>
          <a:p>
            <a:pPr marL="596646" indent="-514350" algn="just">
              <a:buFont typeface="Arial" panose="020B0604020202020204" pitchFamily="34" charset="0"/>
              <a:buChar char="•"/>
            </a:pPr>
            <a:r>
              <a:rPr lang="tr-TR" dirty="0">
                <a:solidFill>
                  <a:schemeClr val="tx1">
                    <a:lumMod val="65000"/>
                    <a:lumOff val="35000"/>
                  </a:schemeClr>
                </a:solidFill>
              </a:rPr>
              <a:t>Her birey kendine özgü bir gelişim grafiği gösterir. Çünkü bireylerin doğuştan getirdikleri özelliklerde çevreden aldıkları etkilerde birbirinden farklıdır. </a:t>
            </a:r>
          </a:p>
          <a:p>
            <a:pPr marL="596646" indent="-514350" algn="just">
              <a:buFont typeface="Arial" panose="020B0604020202020204" pitchFamily="34" charset="0"/>
              <a:buChar char="•"/>
            </a:pPr>
            <a:r>
              <a:rPr lang="tr-TR" dirty="0">
                <a:solidFill>
                  <a:schemeClr val="tx1">
                    <a:lumMod val="65000"/>
                    <a:lumOff val="35000"/>
                  </a:schemeClr>
                </a:solidFill>
              </a:rPr>
              <a:t>Öğretim faaliyetleri planlanırken öğrenciler arasındaki bireysel farklılıklar göz önünde bulundurulmalıdır. </a:t>
            </a:r>
          </a:p>
          <a:p>
            <a:pPr marL="596646" indent="-514350" algn="just">
              <a:buFont typeface="+mj-lt"/>
              <a:buAutoNum type="arabicPeriod" startAt="3"/>
            </a:pPr>
            <a:r>
              <a:rPr lang="tr-TR" b="1" dirty="0">
                <a:solidFill>
                  <a:schemeClr val="tx1">
                    <a:lumMod val="65000"/>
                    <a:lumOff val="35000"/>
                  </a:schemeClr>
                </a:solidFill>
              </a:rPr>
              <a:t>Gelişim süreklidir ve belli aşamalardan geçerek gerçekleşir.  </a:t>
            </a:r>
            <a:r>
              <a:rPr lang="tr-TR" dirty="0">
                <a:solidFill>
                  <a:schemeClr val="tx1">
                    <a:lumMod val="65000"/>
                    <a:lumOff val="35000"/>
                  </a:schemeClr>
                </a:solidFill>
              </a:rPr>
              <a:t>Gelişimde her aşama kendinden öncekine dayalı kendinden sonrakine hazırlayıcıdır. Örneğin emekleme, sürünmeye dayalı ama yürümeye hazırlıktır.  </a:t>
            </a:r>
          </a:p>
          <a:p>
            <a:pPr marL="596646" indent="-514350" algn="just">
              <a:buFont typeface="+mj-lt"/>
              <a:buAutoNum type="arabicPeriod" startAt="3"/>
            </a:pPr>
            <a:r>
              <a:rPr lang="tr-TR" b="1" dirty="0">
                <a:solidFill>
                  <a:schemeClr val="tx1">
                    <a:lumMod val="65000"/>
                    <a:lumOff val="35000"/>
                  </a:schemeClr>
                </a:solidFill>
              </a:rPr>
              <a:t>Gelişim hem kalıtımdan hem de çevreden etkilenir. </a:t>
            </a:r>
          </a:p>
          <a:p>
            <a:pPr marL="82296" indent="0" algn="just"/>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323518417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DD3F39-FFA2-4C39-ADF5-BFF9D898AF93}"/>
              </a:ext>
            </a:extLst>
          </p:cNvPr>
          <p:cNvSpPr>
            <a:spLocks noGrp="1"/>
          </p:cNvSpPr>
          <p:nvPr>
            <p:ph sz="quarter" idx="10"/>
          </p:nvPr>
        </p:nvSpPr>
        <p:spPr>
          <a:xfrm>
            <a:off x="955677" y="742950"/>
            <a:ext cx="7700963" cy="3924777"/>
          </a:xfrm>
        </p:spPr>
        <p:txBody>
          <a:bodyPr>
            <a:normAutofit fontScale="92500" lnSpcReduction="20000"/>
          </a:bodyPr>
          <a:lstStyle/>
          <a:p>
            <a:pPr marL="596646" indent="-514350">
              <a:lnSpc>
                <a:spcPct val="120000"/>
              </a:lnSpc>
              <a:buFont typeface="+mj-lt"/>
              <a:buAutoNum type="arabicPeriod" startAt="5"/>
            </a:pPr>
            <a:r>
              <a:rPr lang="tr-TR" sz="1900" b="1" dirty="0">
                <a:solidFill>
                  <a:schemeClr val="tx1">
                    <a:lumMod val="65000"/>
                    <a:lumOff val="35000"/>
                  </a:schemeClr>
                </a:solidFill>
              </a:rPr>
              <a:t>Gelişim değişmez bir sıra izler. </a:t>
            </a:r>
            <a:r>
              <a:rPr lang="tr-TR" sz="1900" dirty="0">
                <a:solidFill>
                  <a:schemeClr val="tx1">
                    <a:lumMod val="65000"/>
                    <a:lumOff val="35000"/>
                  </a:schemeClr>
                </a:solidFill>
              </a:rPr>
              <a:t>Gelişim alanlarındaki ilerlemeler belli bir sırayla açığa çıkar. Motor gelişim açısından bakıldığında; bebek önce emekler sonra ayakta durur sonra yürümeye başlar. </a:t>
            </a:r>
          </a:p>
          <a:p>
            <a:pPr marL="596646" indent="-514350">
              <a:lnSpc>
                <a:spcPct val="120000"/>
              </a:lnSpc>
              <a:buFont typeface="+mj-lt"/>
              <a:buAutoNum type="arabicPeriod" startAt="5"/>
            </a:pPr>
            <a:r>
              <a:rPr lang="tr-TR" sz="1900" b="1" dirty="0">
                <a:solidFill>
                  <a:schemeClr val="tx1">
                    <a:lumMod val="65000"/>
                    <a:lumOff val="35000"/>
                  </a:schemeClr>
                </a:solidFill>
              </a:rPr>
              <a:t>Gelişim organizmanın çeşitli kısımları için farklı oran ve hızlarla gerçekleşir. </a:t>
            </a:r>
            <a:r>
              <a:rPr lang="tr-TR" sz="1900" dirty="0">
                <a:solidFill>
                  <a:schemeClr val="tx1">
                    <a:lumMod val="65000"/>
                    <a:lumOff val="35000"/>
                  </a:schemeClr>
                </a:solidFill>
              </a:rPr>
              <a:t>Yaşamın ilk yıllarında daha çok fiziksel gelişim ağırlıkta iken daha sonra zihinsel ve kişilik gelişimi önem kazanır.</a:t>
            </a:r>
          </a:p>
          <a:p>
            <a:pPr marL="82296" indent="0">
              <a:lnSpc>
                <a:spcPct val="120000"/>
              </a:lnSpc>
            </a:pPr>
            <a:r>
              <a:rPr lang="tr-TR" sz="1900" b="1" dirty="0">
                <a:solidFill>
                  <a:schemeClr val="bg2"/>
                </a:solidFill>
              </a:rPr>
              <a:t>7.    </a:t>
            </a:r>
            <a:r>
              <a:rPr lang="tr-TR" sz="1900" b="1" dirty="0">
                <a:solidFill>
                  <a:schemeClr val="tx1">
                    <a:lumMod val="65000"/>
                    <a:lumOff val="35000"/>
                  </a:schemeClr>
                </a:solidFill>
              </a:rPr>
              <a:t>Gelişim alanları birbirini etkiler. </a:t>
            </a:r>
            <a:r>
              <a:rPr lang="tr-TR" sz="1900" dirty="0">
                <a:solidFill>
                  <a:schemeClr val="tx1">
                    <a:lumMod val="65000"/>
                    <a:lumOff val="35000"/>
                  </a:schemeClr>
                </a:solidFill>
              </a:rPr>
              <a:t>Gelişim fiziksel, sosyal, zihinsel ve ahlaki gelişim olarak incelense de bu alanlar birbirini etkilemektedir. </a:t>
            </a:r>
          </a:p>
          <a:p>
            <a:pPr marL="596646" indent="-514350">
              <a:lnSpc>
                <a:spcPct val="120000"/>
              </a:lnSpc>
            </a:pPr>
            <a:r>
              <a:rPr lang="tr-TR" sz="1900" dirty="0">
                <a:solidFill>
                  <a:schemeClr val="tx1">
                    <a:lumMod val="65000"/>
                    <a:lumOff val="35000"/>
                  </a:schemeClr>
                </a:solidFill>
              </a:rPr>
              <a:t>Örneğin; yeni yürümeye başlayan bir bebek, </a:t>
            </a:r>
            <a:r>
              <a:rPr lang="tr-TR" sz="1900" dirty="0" err="1">
                <a:solidFill>
                  <a:schemeClr val="tx1">
                    <a:lumMod val="65000"/>
                    <a:lumOff val="35000"/>
                  </a:schemeClr>
                </a:solidFill>
              </a:rPr>
              <a:t>psikomotor</a:t>
            </a:r>
            <a:r>
              <a:rPr lang="tr-TR" sz="1900" dirty="0">
                <a:solidFill>
                  <a:schemeClr val="tx1">
                    <a:lumMod val="65000"/>
                    <a:lumOff val="35000"/>
                  </a:schemeClr>
                </a:solidFill>
              </a:rPr>
              <a:t> alanındaki bu gelişmeden dolayı; çevresini daha fazla keşfetme, yeni birtakım şeyler öğrenme (bilişsel alan), diğer bireylerle daha fazla etkileşime girebilme(sosyal alan), ve daha sonrada kendini yeterli hissetme (duygusal alan) imkanına sahip olacaktır.</a:t>
            </a:r>
          </a:p>
          <a:p>
            <a:pPr marL="82296" indent="0" algn="just"/>
            <a:endParaRPr lang="tr-TR" dirty="0"/>
          </a:p>
          <a:p>
            <a:endParaRPr lang="tr-TR" dirty="0"/>
          </a:p>
        </p:txBody>
      </p:sp>
    </p:spTree>
    <p:extLst>
      <p:ext uri="{BB962C8B-B14F-4D97-AF65-F5344CB8AC3E}">
        <p14:creationId xmlns:p14="http://schemas.microsoft.com/office/powerpoint/2010/main" val="3793576737"/>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356</TotalTime>
  <Words>1088</Words>
  <Application>Microsoft Office PowerPoint</Application>
  <PresentationFormat>Ekran Gösterisi (16:9)</PresentationFormat>
  <Paragraphs>67</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Source Sans Pro</vt:lpstr>
      <vt:lpstr>Source Sans Pro Semibold</vt:lpstr>
      <vt:lpstr>Wingdings</vt:lpstr>
      <vt:lpstr>SU_Preso_16x9_v6</vt:lpstr>
      <vt:lpstr>2.HAFTA</vt:lpstr>
      <vt:lpstr>Gelişim  </vt:lpstr>
      <vt:lpstr>PowerPoint Sunusu</vt:lpstr>
      <vt:lpstr>PowerPoint Sunusu</vt:lpstr>
      <vt:lpstr>Gelişim ile ilgili temel kavramlar </vt:lpstr>
      <vt:lpstr>PowerPoint Sunusu</vt:lpstr>
      <vt:lpstr>Gelişimin temel ilkeleri</vt:lpstr>
      <vt:lpstr>PowerPoint Sunusu</vt:lpstr>
      <vt:lpstr>PowerPoint Sunusu</vt:lpstr>
      <vt:lpstr>Çocuğun gelişimini etkileyen temel faktörler</vt:lpstr>
      <vt:lpstr>PowerPoint Sunusu</vt:lpstr>
      <vt:lpstr>PowerPoint Sunusu</vt:lpstr>
      <vt:lpstr>Çevre </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32</cp:revision>
  <dcterms:created xsi:type="dcterms:W3CDTF">2017-05-23T22:51:30Z</dcterms:created>
  <dcterms:modified xsi:type="dcterms:W3CDTF">2020-04-07T01:16:29Z</dcterms:modified>
</cp:coreProperties>
</file>