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8"/>
  </p:notesMasterIdLst>
  <p:handoutMasterIdLst>
    <p:handoutMasterId r:id="rId39"/>
  </p:handoutMasterIdLst>
  <p:sldIdLst>
    <p:sldId id="304" r:id="rId2"/>
    <p:sldId id="346" r:id="rId3"/>
    <p:sldId id="310" r:id="rId4"/>
    <p:sldId id="315" r:id="rId5"/>
    <p:sldId id="316" r:id="rId6"/>
    <p:sldId id="313" r:id="rId7"/>
    <p:sldId id="317" r:id="rId8"/>
    <p:sldId id="318" r:id="rId9"/>
    <p:sldId id="319" r:id="rId10"/>
    <p:sldId id="320" r:id="rId11"/>
    <p:sldId id="321" r:id="rId12"/>
    <p:sldId id="322" r:id="rId13"/>
    <p:sldId id="323" r:id="rId14"/>
    <p:sldId id="324" r:id="rId15"/>
    <p:sldId id="325" r:id="rId16"/>
    <p:sldId id="326" r:id="rId17"/>
    <p:sldId id="327" r:id="rId18"/>
    <p:sldId id="328" r:id="rId19"/>
    <p:sldId id="329" r:id="rId20"/>
    <p:sldId id="330" r:id="rId21"/>
    <p:sldId id="331" r:id="rId22"/>
    <p:sldId id="332" r:id="rId23"/>
    <p:sldId id="333" r:id="rId24"/>
    <p:sldId id="334" r:id="rId25"/>
    <p:sldId id="335" r:id="rId26"/>
    <p:sldId id="336" r:id="rId27"/>
    <p:sldId id="337" r:id="rId28"/>
    <p:sldId id="338" r:id="rId29"/>
    <p:sldId id="339" r:id="rId30"/>
    <p:sldId id="340" r:id="rId31"/>
    <p:sldId id="341" r:id="rId32"/>
    <p:sldId id="342" r:id="rId33"/>
    <p:sldId id="343" r:id="rId34"/>
    <p:sldId id="344" r:id="rId35"/>
    <p:sldId id="345" r:id="rId36"/>
    <p:sldId id="312" r:id="rId37"/>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Source Sans Pro" charset="0"/>
        <a:ea typeface="ＭＳ Ｐゴシック" charset="-128"/>
        <a:cs typeface="+mn-cs"/>
      </a:defRPr>
    </a:lvl1pPr>
    <a:lvl2pPr marL="457200" algn="l" defTabSz="457200" rtl="0" fontAlgn="base">
      <a:spcBef>
        <a:spcPct val="0"/>
      </a:spcBef>
      <a:spcAft>
        <a:spcPct val="0"/>
      </a:spcAft>
      <a:defRPr kern="1200">
        <a:solidFill>
          <a:schemeClr val="tx1"/>
        </a:solidFill>
        <a:latin typeface="Source Sans Pro" charset="0"/>
        <a:ea typeface="ＭＳ Ｐゴシック" charset="-128"/>
        <a:cs typeface="+mn-cs"/>
      </a:defRPr>
    </a:lvl2pPr>
    <a:lvl3pPr marL="914400" algn="l" defTabSz="457200" rtl="0" fontAlgn="base">
      <a:spcBef>
        <a:spcPct val="0"/>
      </a:spcBef>
      <a:spcAft>
        <a:spcPct val="0"/>
      </a:spcAft>
      <a:defRPr kern="1200">
        <a:solidFill>
          <a:schemeClr val="tx1"/>
        </a:solidFill>
        <a:latin typeface="Source Sans Pro"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Source Sans Pro"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Source Sans Pro" charset="0"/>
        <a:ea typeface="ＭＳ Ｐゴシック" charset="-128"/>
        <a:cs typeface="+mn-cs"/>
      </a:defRPr>
    </a:lvl5pPr>
    <a:lvl6pPr marL="2286000" algn="l" defTabSz="914400" rtl="0" eaLnBrk="1" latinLnBrk="0" hangingPunct="1">
      <a:defRPr kern="1200">
        <a:solidFill>
          <a:schemeClr val="tx1"/>
        </a:solidFill>
        <a:latin typeface="Source Sans Pro" charset="0"/>
        <a:ea typeface="ＭＳ Ｐゴシック" charset="-128"/>
        <a:cs typeface="+mn-cs"/>
      </a:defRPr>
    </a:lvl6pPr>
    <a:lvl7pPr marL="2743200" algn="l" defTabSz="914400" rtl="0" eaLnBrk="1" latinLnBrk="0" hangingPunct="1">
      <a:defRPr kern="1200">
        <a:solidFill>
          <a:schemeClr val="tx1"/>
        </a:solidFill>
        <a:latin typeface="Source Sans Pro" charset="0"/>
        <a:ea typeface="ＭＳ Ｐゴシック" charset="-128"/>
        <a:cs typeface="+mn-cs"/>
      </a:defRPr>
    </a:lvl7pPr>
    <a:lvl8pPr marL="3200400" algn="l" defTabSz="914400" rtl="0" eaLnBrk="1" latinLnBrk="0" hangingPunct="1">
      <a:defRPr kern="1200">
        <a:solidFill>
          <a:schemeClr val="tx1"/>
        </a:solidFill>
        <a:latin typeface="Source Sans Pro" charset="0"/>
        <a:ea typeface="ＭＳ Ｐゴシック" charset="-128"/>
        <a:cs typeface="+mn-cs"/>
      </a:defRPr>
    </a:lvl8pPr>
    <a:lvl9pPr marL="3657600" algn="l" defTabSz="914400" rtl="0" eaLnBrk="1" latinLnBrk="0" hangingPunct="1">
      <a:defRPr kern="1200">
        <a:solidFill>
          <a:schemeClr val="tx1"/>
        </a:solidFill>
        <a:latin typeface="Source Sans Pro" charset="0"/>
        <a:ea typeface="ＭＳ Ｐゴシック"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F2A46"/>
    <a:srgbClr val="7A0000"/>
    <a:srgbClr val="8C1515"/>
    <a:srgbClr val="D6DDD3"/>
    <a:srgbClr val="EDE8DD"/>
    <a:srgbClr val="C2B7A1"/>
    <a:srgbClr val="918873"/>
    <a:srgbClr val="3C3623"/>
    <a:srgbClr val="D0A760"/>
    <a:srgbClr val="434A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9" autoAdjust="0"/>
    <p:restoredTop sz="94291" autoAdjust="0"/>
  </p:normalViewPr>
  <p:slideViewPr>
    <p:cSldViewPr snapToGrid="0" snapToObjects="1">
      <p:cViewPr varScale="1">
        <p:scale>
          <a:sx n="84" d="100"/>
          <a:sy n="84" d="100"/>
        </p:scale>
        <p:origin x="198" y="7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62"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6FC954EB-C3B3-9B4D-BC09-1649471D2A12}" type="datetimeFigureOut">
              <a:rPr lang="en-US" altLang="x-none"/>
              <a:pPr/>
              <a:t>4/9/2020</a:t>
            </a:fld>
            <a:endParaRPr lang="en-US" altLang="x-non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4966C1E9-C4E2-BB4F-8732-1F0A2DB7CC00}"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3513A3EB-E21B-2B4A-96AF-0CD37090352B}" type="datetimeFigureOut">
              <a:rPr lang="en-US" altLang="x-none"/>
              <a:pPr/>
              <a:t>4/9/2020</a:t>
            </a:fld>
            <a:endParaRPr lang="en-US" altLang="x-none"/>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B2328D7F-DAAF-5A42-B0FB-64620ACAC992}" type="slidenum">
              <a:rPr lang="en-US" altLang="x-none"/>
              <a:pPr/>
              <a:t>‹#›</a:t>
            </a:fld>
            <a:endParaRPr lang="en-US" altLang="x-none"/>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91797"/>
            <a:ext cx="8229600" cy="618473"/>
          </a:xfrm>
          <a:prstGeom prst="rect">
            <a:avLst/>
          </a:prstGeom>
        </p:spPr>
        <p:txBody>
          <a:bodyPr>
            <a:noAutofit/>
          </a:bodyPr>
          <a:lstStyle>
            <a:lvl1pPr algn="ctr">
              <a:defRPr sz="3600">
                <a:solidFill>
                  <a:schemeClr val="tx1"/>
                </a:solidFill>
              </a:defRPr>
            </a:lvl1pPr>
          </a:lstStyle>
          <a:p>
            <a:r>
              <a:rPr lang="en-US" dirty="0"/>
              <a:t>Click to edit Master title style</a:t>
            </a:r>
          </a:p>
        </p:txBody>
      </p:sp>
      <p:sp>
        <p:nvSpPr>
          <p:cNvPr id="12" name="Text Placeholder 33"/>
          <p:cNvSpPr>
            <a:spLocks noGrp="1"/>
          </p:cNvSpPr>
          <p:nvPr>
            <p:ph type="body" sz="quarter" idx="18"/>
          </p:nvPr>
        </p:nvSpPr>
        <p:spPr>
          <a:xfrm>
            <a:off x="1603375" y="3398302"/>
            <a:ext cx="6059488" cy="205740"/>
          </a:xfrm>
          <a:prstGeom prst="rect">
            <a:avLst/>
          </a:prstGeom>
        </p:spPr>
        <p:txBody>
          <a:bodyPr wrap="none" anchor="ctr" anchorCtr="1">
            <a:noAutofit/>
          </a:bodyPr>
          <a:lstStyle>
            <a:lvl1pPr algn="ctr">
              <a:buNone/>
              <a:defRPr sz="1800" cap="none" spc="0" baseline="0">
                <a:solidFill>
                  <a:schemeClr val="tx1">
                    <a:lumMod val="65000"/>
                    <a:lumOff val="35000"/>
                  </a:schemeClr>
                </a:solidFill>
              </a:defRPr>
            </a:lvl1pPr>
            <a:lvl2pPr>
              <a:buNone/>
              <a:defRPr/>
            </a:lvl2pPr>
            <a:lvl3pPr>
              <a:buNone/>
              <a:defRPr/>
            </a:lvl3pPr>
            <a:lvl4pPr>
              <a:buNone/>
              <a:defRPr/>
            </a:lvl4pPr>
            <a:lvl5pPr>
              <a:buNone/>
              <a:defRPr/>
            </a:lvl5pPr>
          </a:lstStyle>
          <a:p>
            <a:pPr lvl="0"/>
            <a:r>
              <a:rPr lang="en-US"/>
              <a:t>Click to edit Master text styles</a:t>
            </a:r>
          </a:p>
        </p:txBody>
      </p:sp>
      <p:sp>
        <p:nvSpPr>
          <p:cNvPr id="13" name="Subtitle 2"/>
          <p:cNvSpPr>
            <a:spLocks noGrp="1"/>
          </p:cNvSpPr>
          <p:nvPr>
            <p:ph type="subTitle" idx="1"/>
          </p:nvPr>
        </p:nvSpPr>
        <p:spPr>
          <a:xfrm>
            <a:off x="457200" y="2210270"/>
            <a:ext cx="8229600" cy="461897"/>
          </a:xfrm>
          <a:prstGeom prst="rect">
            <a:avLst/>
          </a:prstGeom>
        </p:spPr>
        <p:txBody>
          <a:bodyPr>
            <a:noAutofit/>
          </a:bodyPr>
          <a:lstStyle>
            <a:lvl1pPr marL="0" indent="0" algn="ctr">
              <a:buNone/>
              <a:defRPr sz="2100" cap="small" spc="300">
                <a:solidFill>
                  <a:srgbClr val="8F2A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17" name="Picture 3">
            <a:extLst>
              <a:ext uri="{FF2B5EF4-FFF2-40B4-BE49-F238E27FC236}">
                <a16:creationId xmlns:a16="http://schemas.microsoft.com/office/drawing/2014/main" id="{FAB08F98-F61E-40AF-8314-06F44BDF63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5261" y="4772026"/>
            <a:ext cx="841072" cy="299873"/>
          </a:xfrm>
          <a:prstGeom prst="rect">
            <a:avLst/>
          </a:prstGeom>
        </p:spPr>
      </p:pic>
      <p:sp>
        <p:nvSpPr>
          <p:cNvPr id="20" name="Rectangle 9">
            <a:extLst>
              <a:ext uri="{FF2B5EF4-FFF2-40B4-BE49-F238E27FC236}">
                <a16:creationId xmlns:a16="http://schemas.microsoft.com/office/drawing/2014/main" id="{6200EDCF-FC5F-4B19-ADA1-CABE8278545D}"/>
              </a:ext>
            </a:extLst>
          </p:cNvPr>
          <p:cNvSpPr/>
          <p:nvPr userDrawn="1"/>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9" name="Grup 18">
            <a:extLst>
              <a:ext uri="{FF2B5EF4-FFF2-40B4-BE49-F238E27FC236}">
                <a16:creationId xmlns:a16="http://schemas.microsoft.com/office/drawing/2014/main" id="{9A46D32B-A235-45EC-9AE8-5FCFD3D34BFB}"/>
              </a:ext>
            </a:extLst>
          </p:cNvPr>
          <p:cNvGrpSpPr/>
          <p:nvPr userDrawn="1"/>
        </p:nvGrpSpPr>
        <p:grpSpPr>
          <a:xfrm>
            <a:off x="7159042" y="4721106"/>
            <a:ext cx="1856787" cy="364390"/>
            <a:chOff x="6939878" y="4721106"/>
            <a:chExt cx="2003494" cy="364390"/>
          </a:xfrm>
        </p:grpSpPr>
        <p:pic>
          <p:nvPicPr>
            <p:cNvPr id="21" name="Resim 20">
              <a:extLst>
                <a:ext uri="{FF2B5EF4-FFF2-40B4-BE49-F238E27FC236}">
                  <a16:creationId xmlns:a16="http://schemas.microsoft.com/office/drawing/2014/main" id="{F7AD87F5-2B69-4684-89E7-501874DBBCA4}"/>
                </a:ext>
              </a:extLst>
            </p:cNvPr>
            <p:cNvPicPr>
              <a:picLocks noChangeAspect="1"/>
            </p:cNvPicPr>
            <p:nvPr userDrawn="1"/>
          </p:nvPicPr>
          <p:blipFill>
            <a:blip r:embed="rId3"/>
            <a:stretch>
              <a:fillRect/>
            </a:stretch>
          </p:blipFill>
          <p:spPr>
            <a:xfrm>
              <a:off x="6939878" y="4772026"/>
              <a:ext cx="312127" cy="299873"/>
            </a:xfrm>
            <a:prstGeom prst="rect">
              <a:avLst/>
            </a:prstGeom>
          </p:spPr>
        </p:pic>
        <p:sp>
          <p:nvSpPr>
            <p:cNvPr id="22" name="Subtitle 2">
              <a:extLst>
                <a:ext uri="{FF2B5EF4-FFF2-40B4-BE49-F238E27FC236}">
                  <a16:creationId xmlns:a16="http://schemas.microsoft.com/office/drawing/2014/main" id="{707B1B62-DABF-4FC2-9097-4336394C6182}"/>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extLst>
      <p:ext uri="{BB962C8B-B14F-4D97-AF65-F5344CB8AC3E}">
        <p14:creationId xmlns:p14="http://schemas.microsoft.com/office/powerpoint/2010/main" val="984193144"/>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dirty="0"/>
              <a:t>Click to edit Master title style</a:t>
            </a:r>
          </a:p>
        </p:txBody>
      </p:sp>
      <p:sp>
        <p:nvSpPr>
          <p:cNvPr id="7" name="Content Placeholder 6"/>
          <p:cNvSpPr>
            <a:spLocks noGrp="1"/>
          </p:cNvSpPr>
          <p:nvPr>
            <p:ph sz="quarter" idx="10" hasCustomPrompt="1"/>
          </p:nvPr>
        </p:nvSpPr>
        <p:spPr>
          <a:xfrm>
            <a:off x="955677" y="908685"/>
            <a:ext cx="7700963" cy="37590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74298773"/>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7" name="Content Placeholder 6"/>
          <p:cNvSpPr>
            <a:spLocks noGrp="1"/>
          </p:cNvSpPr>
          <p:nvPr>
            <p:ph sz="quarter" idx="10"/>
          </p:nvPr>
        </p:nvSpPr>
        <p:spPr>
          <a:xfrm>
            <a:off x="955677" y="908685"/>
            <a:ext cx="7700963" cy="3759042"/>
          </a:xfrm>
        </p:spPr>
        <p:txBody>
          <a:bodyPr/>
          <a:lstStyle>
            <a:lvl2pPr marL="0" indent="0">
              <a:buFont typeface="Arial"/>
              <a:buNone/>
              <a:defRPr baseline="0"/>
            </a:lvl2pPr>
            <a:lvl3pPr marL="344488" indent="0">
              <a:buNone/>
              <a:defRPr/>
            </a:lvl3pPr>
            <a:lvl4pPr marL="687387" indent="0">
              <a:buNone/>
              <a:defRPr/>
            </a:lvl4pPr>
            <a:lvl5pPr marL="1031875" indent="0">
              <a:buNone/>
              <a:defRPr/>
            </a:lvl5pPr>
          </a:lstStyle>
          <a:p>
            <a:pPr lvl="0"/>
            <a:r>
              <a:rPr lang="en-US"/>
              <a:t>Click to edit Master text styles</a:t>
            </a:r>
          </a:p>
        </p:txBody>
      </p:sp>
    </p:spTree>
    <p:extLst>
      <p:ext uri="{BB962C8B-B14F-4D97-AF65-F5344CB8AC3E}">
        <p14:creationId xmlns:p14="http://schemas.microsoft.com/office/powerpoint/2010/main" val="1447968193"/>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4" name="Content Placeholder 13"/>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15"/>
          <p:cNvSpPr>
            <a:spLocks noGrp="1"/>
          </p:cNvSpPr>
          <p:nvPr>
            <p:ph sz="quarter" idx="11"/>
          </p:nvPr>
        </p:nvSpPr>
        <p:spPr>
          <a:xfrm>
            <a:off x="4876800" y="908685"/>
            <a:ext cx="3779838"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16731947"/>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Horizontal">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12" name="Content Placeholder 11"/>
          <p:cNvSpPr>
            <a:spLocks noGrp="1"/>
          </p:cNvSpPr>
          <p:nvPr>
            <p:ph sz="quarter" idx="10"/>
          </p:nvPr>
        </p:nvSpPr>
        <p:spPr>
          <a:xfrm>
            <a:off x="948777" y="908685"/>
            <a:ext cx="7707862"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11"/>
          </p:nvPr>
        </p:nvSpPr>
        <p:spPr>
          <a:xfrm>
            <a:off x="949327" y="2841313"/>
            <a:ext cx="7707313" cy="18166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8057206"/>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949327" y="908685"/>
            <a:ext cx="3787775" cy="37590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11"/>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2"/>
          </p:nvPr>
        </p:nvSpPr>
        <p:spPr>
          <a:xfrm>
            <a:off x="4876800" y="2837497"/>
            <a:ext cx="3779838" cy="18302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7322705"/>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7" name="Title 1"/>
          <p:cNvSpPr>
            <a:spLocks noGrp="1"/>
          </p:cNvSpPr>
          <p:nvPr>
            <p:ph type="title"/>
          </p:nvPr>
        </p:nvSpPr>
        <p:spPr>
          <a:xfrm>
            <a:off x="948776" y="359541"/>
            <a:ext cx="7707862" cy="488024"/>
          </a:xfrm>
          <a:prstGeom prst="rect">
            <a:avLst/>
          </a:prstGeom>
        </p:spPr>
        <p:txBody>
          <a:bodyPr/>
          <a:lstStyle>
            <a:lvl1pPr algn="l">
              <a:defRPr sz="2400">
                <a:solidFill>
                  <a:schemeClr val="bg2"/>
                </a:solidFill>
              </a:defRPr>
            </a:lvl1pPr>
          </a:lstStyle>
          <a:p>
            <a:r>
              <a:rPr lang="en-US"/>
              <a:t>Click to edit Master title style</a:t>
            </a:r>
            <a:endParaRPr lang="en-US" dirty="0"/>
          </a:p>
        </p:txBody>
      </p:sp>
      <p:sp>
        <p:nvSpPr>
          <p:cNvPr id="4" name="Content Placeholder 3"/>
          <p:cNvSpPr>
            <a:spLocks noGrp="1"/>
          </p:cNvSpPr>
          <p:nvPr>
            <p:ph sz="quarter" idx="10"/>
          </p:nvPr>
        </p:nvSpPr>
        <p:spPr>
          <a:xfrm>
            <a:off x="949327" y="908686"/>
            <a:ext cx="3787775"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1"/>
          </p:nvPr>
        </p:nvSpPr>
        <p:spPr>
          <a:xfrm>
            <a:off x="955677" y="2840613"/>
            <a:ext cx="3781425"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12"/>
          </p:nvPr>
        </p:nvSpPr>
        <p:spPr>
          <a:xfrm>
            <a:off x="4876800" y="908686"/>
            <a:ext cx="3779838" cy="18230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14"/>
          <p:cNvSpPr>
            <a:spLocks noGrp="1"/>
          </p:cNvSpPr>
          <p:nvPr>
            <p:ph sz="quarter" idx="13"/>
          </p:nvPr>
        </p:nvSpPr>
        <p:spPr>
          <a:xfrm>
            <a:off x="4876800" y="2840613"/>
            <a:ext cx="3779838" cy="1827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0015100"/>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
          <p:cNvSpPr>
            <a:spLocks noGrp="1"/>
          </p:cNvSpPr>
          <p:nvPr>
            <p:ph type="title"/>
          </p:nvPr>
        </p:nvSpPr>
        <p:spPr bwMode="auto">
          <a:xfrm>
            <a:off x="949325" y="358775"/>
            <a:ext cx="7707313"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45720" rIns="91440" bIns="45720" numCol="1" anchor="b" anchorCtr="0" compatLnSpc="1">
            <a:prstTxWarp prst="textNoShape">
              <a:avLst/>
            </a:prstTxWarp>
          </a:bodyPr>
          <a:lstStyle/>
          <a:p>
            <a:pPr lvl="0"/>
            <a:r>
              <a:rPr lang="en-US" altLang="x-none" dirty="0"/>
              <a:t>Click to edit Master title style</a:t>
            </a:r>
          </a:p>
        </p:txBody>
      </p:sp>
      <p:sp>
        <p:nvSpPr>
          <p:cNvPr id="4" name="Text Placeholder 3"/>
          <p:cNvSpPr>
            <a:spLocks noGrp="1"/>
          </p:cNvSpPr>
          <p:nvPr>
            <p:ph type="body" idx="1"/>
          </p:nvPr>
        </p:nvSpPr>
        <p:spPr>
          <a:xfrm>
            <a:off x="949325" y="903288"/>
            <a:ext cx="7707313" cy="376396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4"/>
          <p:cNvSpPr>
            <a:spLocks noGrp="1"/>
          </p:cNvSpPr>
          <p:nvPr>
            <p:ph type="sldNum" sz="quarter" idx="4"/>
          </p:nvPr>
        </p:nvSpPr>
        <p:spPr>
          <a:xfrm>
            <a:off x="109538" y="4811713"/>
            <a:ext cx="846137" cy="271462"/>
          </a:xfrm>
          <a:prstGeom prst="rect">
            <a:avLst/>
          </a:prstGeom>
        </p:spPr>
        <p:txBody>
          <a:bodyPr vert="horz" wrap="square" lIns="91440" tIns="45720" rIns="91440" bIns="45720" numCol="1" anchor="ctr" anchorCtr="0" compatLnSpc="1">
            <a:prstTxWarp prst="textNoShape">
              <a:avLst/>
            </a:prstTxWarp>
          </a:bodyPr>
          <a:lstStyle>
            <a:lvl1pPr>
              <a:defRPr sz="1000">
                <a:solidFill>
                  <a:srgbClr val="898989"/>
                </a:solidFill>
                <a:latin typeface="Arial" charset="0"/>
              </a:defRPr>
            </a:lvl1pPr>
          </a:lstStyle>
          <a:p>
            <a:fld id="{55F788F5-986A-0649-AD29-17C9730CDBEC}" type="slidenum">
              <a:rPr lang="en-US" altLang="x-none"/>
              <a:pPr/>
              <a:t>‹#›</a:t>
            </a:fld>
            <a:endParaRPr lang="en-US" altLang="x-none"/>
          </a:p>
        </p:txBody>
      </p:sp>
      <p:sp>
        <p:nvSpPr>
          <p:cNvPr id="10" name="Rectangle 9"/>
          <p:cNvSpPr/>
          <p:nvPr/>
        </p:nvSpPr>
        <p:spPr>
          <a:xfrm>
            <a:off x="0" y="0"/>
            <a:ext cx="457200" cy="5149850"/>
          </a:xfrm>
          <a:prstGeom prst="rect">
            <a:avLst/>
          </a:prstGeom>
          <a:solidFill>
            <a:srgbClr val="8F2A46"/>
          </a:solidFill>
          <a:ln>
            <a:solidFill>
              <a:srgbClr val="8C1515"/>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latin typeface="Arial"/>
            </a:endParaRPr>
          </a:p>
        </p:txBody>
      </p:sp>
      <p:grpSp>
        <p:nvGrpSpPr>
          <p:cNvPr id="16" name="Grup 15">
            <a:extLst>
              <a:ext uri="{FF2B5EF4-FFF2-40B4-BE49-F238E27FC236}">
                <a16:creationId xmlns:a16="http://schemas.microsoft.com/office/drawing/2014/main" id="{5CDC8E6F-C32D-45BB-B6AC-CEF9453EA9ED}"/>
              </a:ext>
            </a:extLst>
          </p:cNvPr>
          <p:cNvGrpSpPr/>
          <p:nvPr userDrawn="1"/>
        </p:nvGrpSpPr>
        <p:grpSpPr>
          <a:xfrm>
            <a:off x="7159042" y="4721106"/>
            <a:ext cx="1856787" cy="364390"/>
            <a:chOff x="6939878" y="4721106"/>
            <a:chExt cx="2003494" cy="364390"/>
          </a:xfrm>
        </p:grpSpPr>
        <p:pic>
          <p:nvPicPr>
            <p:cNvPr id="17" name="Resim 16">
              <a:extLst>
                <a:ext uri="{FF2B5EF4-FFF2-40B4-BE49-F238E27FC236}">
                  <a16:creationId xmlns:a16="http://schemas.microsoft.com/office/drawing/2014/main" id="{B8A1C9FE-0BA3-4BDD-AB41-1E039FF3997A}"/>
                </a:ext>
              </a:extLst>
            </p:cNvPr>
            <p:cNvPicPr>
              <a:picLocks noChangeAspect="1"/>
            </p:cNvPicPr>
            <p:nvPr userDrawn="1"/>
          </p:nvPicPr>
          <p:blipFill>
            <a:blip r:embed="rId9"/>
            <a:stretch>
              <a:fillRect/>
            </a:stretch>
          </p:blipFill>
          <p:spPr>
            <a:xfrm>
              <a:off x="6939878" y="4772026"/>
              <a:ext cx="312127" cy="299873"/>
            </a:xfrm>
            <a:prstGeom prst="rect">
              <a:avLst/>
            </a:prstGeom>
          </p:spPr>
        </p:pic>
        <p:sp>
          <p:nvSpPr>
            <p:cNvPr id="21" name="Subtitle 2">
              <a:extLst>
                <a:ext uri="{FF2B5EF4-FFF2-40B4-BE49-F238E27FC236}">
                  <a16:creationId xmlns:a16="http://schemas.microsoft.com/office/drawing/2014/main" id="{13C53163-E91D-4984-9463-997D864E622C}"/>
                </a:ext>
              </a:extLst>
            </p:cNvPr>
            <p:cNvSpPr txBox="1">
              <a:spLocks/>
            </p:cNvSpPr>
            <p:nvPr userDrawn="1"/>
          </p:nvSpPr>
          <p:spPr>
            <a:xfrm>
              <a:off x="7279540" y="4721106"/>
              <a:ext cx="1663832" cy="364390"/>
            </a:xfrm>
            <a:prstGeom prst="rect">
              <a:avLst/>
            </a:prstGeom>
          </p:spPr>
          <p:txBody>
            <a:bodyPr vert="horz" lIns="0" tIns="45720" rIns="0" bIns="45720" rtlCol="0">
              <a:noAutofit/>
            </a:bodyPr>
            <a:lstStyle>
              <a:lvl1pPr marL="0" indent="0" algn="ctr" defTabSz="457200" rtl="0" eaLnBrk="1" fontAlgn="base" hangingPunct="1">
                <a:spcBef>
                  <a:spcPct val="20000"/>
                </a:spcBef>
                <a:spcAft>
                  <a:spcPct val="0"/>
                </a:spcAft>
                <a:buClr>
                  <a:schemeClr val="bg2"/>
                </a:buClr>
                <a:buFont typeface="Wingdings" charset="2"/>
                <a:buNone/>
                <a:defRPr sz="2100" kern="1200" cap="small" spc="300">
                  <a:solidFill>
                    <a:srgbClr val="8F2A46"/>
                  </a:solidFill>
                  <a:latin typeface="Arial"/>
                  <a:ea typeface="ＭＳ Ｐゴシック" charset="0"/>
                  <a:cs typeface="ＭＳ Ｐゴシック" charset="0"/>
                </a:defRPr>
              </a:lvl1pPr>
              <a:lvl2pPr marL="457200" indent="0" algn="ctr" defTabSz="457200" rtl="0" eaLnBrk="1" fontAlgn="base" hangingPunct="1">
                <a:spcBef>
                  <a:spcPct val="20000"/>
                </a:spcBef>
                <a:spcAft>
                  <a:spcPct val="0"/>
                </a:spcAft>
                <a:buClr>
                  <a:schemeClr val="bg2"/>
                </a:buClr>
                <a:buFont typeface="Wingdings" charset="2"/>
                <a:buNone/>
                <a:defRPr kern="1200">
                  <a:solidFill>
                    <a:schemeClr val="tx1">
                      <a:tint val="75000"/>
                    </a:schemeClr>
                  </a:solidFill>
                  <a:latin typeface="Arial"/>
                  <a:ea typeface="ＭＳ Ｐゴシック" charset="0"/>
                  <a:cs typeface="+mn-cs"/>
                </a:defRPr>
              </a:lvl2pPr>
              <a:lvl3pPr marL="914400" indent="0" algn="ctr" defTabSz="457200" rtl="0" eaLnBrk="1" fontAlgn="base" hangingPunct="1">
                <a:spcBef>
                  <a:spcPct val="20000"/>
                </a:spcBef>
                <a:spcAft>
                  <a:spcPct val="0"/>
                </a:spcAft>
                <a:buClr>
                  <a:schemeClr val="bg2"/>
                </a:buClr>
                <a:buSzPct val="102000"/>
                <a:buFont typeface="Source Sans Pro" charset="0"/>
                <a:buNone/>
                <a:defRPr kern="1200">
                  <a:solidFill>
                    <a:schemeClr val="tx1">
                      <a:tint val="75000"/>
                    </a:schemeClr>
                  </a:solidFill>
                  <a:latin typeface="Arial"/>
                  <a:ea typeface="ＭＳ Ｐゴシック" charset="0"/>
                  <a:cs typeface="+mn-cs"/>
                </a:defRPr>
              </a:lvl3pPr>
              <a:lvl4pPr marL="1371600" indent="0" algn="ctr" defTabSz="457200" rtl="0" eaLnBrk="1" fontAlgn="base" hangingPunct="1">
                <a:spcBef>
                  <a:spcPct val="20000"/>
                </a:spcBef>
                <a:spcAft>
                  <a:spcPct val="0"/>
                </a:spcAft>
                <a:buClr>
                  <a:schemeClr val="bg2"/>
                </a:buClr>
                <a:buFont typeface="Arial" charset="0"/>
                <a:buNone/>
                <a:defRPr kern="1200">
                  <a:solidFill>
                    <a:schemeClr val="tx1">
                      <a:tint val="75000"/>
                    </a:schemeClr>
                  </a:solidFill>
                  <a:latin typeface="Arial"/>
                  <a:ea typeface="ＭＳ Ｐゴシック" charset="0"/>
                  <a:cs typeface="+mn-cs"/>
                </a:defRPr>
              </a:lvl4pPr>
              <a:lvl5pPr marL="1828800" indent="0" algn="ctr" defTabSz="457200" rtl="0" eaLnBrk="1" fontAlgn="base" hangingPunct="1">
                <a:spcBef>
                  <a:spcPct val="20000"/>
                </a:spcBef>
                <a:spcAft>
                  <a:spcPct val="0"/>
                </a:spcAft>
                <a:buClr>
                  <a:schemeClr val="bg2"/>
                </a:buClr>
                <a:buFont typeface="Source Sans Pro" charset="0"/>
                <a:buNone/>
                <a:defRPr kern="1200">
                  <a:solidFill>
                    <a:schemeClr val="tx1">
                      <a:tint val="75000"/>
                    </a:schemeClr>
                  </a:solidFill>
                  <a:latin typeface="Arial"/>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spcAft>
                  <a:spcPts val="0"/>
                </a:spcAft>
              </a:pPr>
              <a:r>
                <a:rPr lang="en-US" sz="1000" b="0" kern="400" spc="0" baseline="0" dirty="0">
                  <a:solidFill>
                    <a:srgbClr val="8F2A46"/>
                  </a:solidFill>
                  <a:effectLst>
                    <a:outerShdw blurRad="38100" dist="38100" dir="2700000" algn="tl">
                      <a:srgbClr val="000000">
                        <a:alpha val="43137"/>
                      </a:srgbClr>
                    </a:outerShdw>
                  </a:effectLst>
                </a:rPr>
                <a:t>NEAR EAST UNIVERSITY</a:t>
              </a:r>
            </a:p>
            <a:p>
              <a:pPr algn="l">
                <a:spcBef>
                  <a:spcPts val="0"/>
                </a:spcBef>
                <a:spcAft>
                  <a:spcPts val="0"/>
                </a:spcAft>
              </a:pPr>
              <a:r>
                <a:rPr lang="en-US" sz="990" b="0" kern="400" spc="0" baseline="0" dirty="0">
                  <a:solidFill>
                    <a:srgbClr val="8F2A46"/>
                  </a:solidFill>
                  <a:effectLst>
                    <a:outerShdw blurRad="38100" dist="38100" dir="2700000" algn="tl">
                      <a:srgbClr val="000000">
                        <a:alpha val="43137"/>
                      </a:srgbClr>
                    </a:outerShdw>
                  </a:effectLst>
                </a:rPr>
                <a:t>Open-Courses.neu.edu.tr</a:t>
              </a:r>
            </a:p>
          </p:txBody>
        </p:sp>
      </p:grpSp>
    </p:spTree>
  </p:cSld>
  <p:clrMap bg1="lt1" tx1="dk1" bg2="lt2" tx2="dk2" accent1="accent1" accent2="accent2" accent3="accent3" accent4="accent4" accent5="accent5" accent6="accent6" hlink="hlink" folHlink="folHlink"/>
  <p:sldLayoutIdLst>
    <p:sldLayoutId id="2147484084" r:id="rId1"/>
    <p:sldLayoutId id="2147484086" r:id="rId2"/>
    <p:sldLayoutId id="2147484087" r:id="rId3"/>
    <p:sldLayoutId id="2147484088" r:id="rId4"/>
    <p:sldLayoutId id="2147484089" r:id="rId5"/>
    <p:sldLayoutId id="2147484090" r:id="rId6"/>
    <p:sldLayoutId id="2147484091" r:id="rId7"/>
  </p:sldLayoutIdLst>
  <p:transition spd="slow">
    <p:fade/>
  </p:transition>
  <p:hf hdr="0" ftr="0" dt="0"/>
  <p:txStyles>
    <p:titleStyle>
      <a:lvl1pPr algn="l" defTabSz="457200" rtl="0" eaLnBrk="1" fontAlgn="base" hangingPunct="1">
        <a:lnSpc>
          <a:spcPct val="85000"/>
        </a:lnSpc>
        <a:spcBef>
          <a:spcPct val="0"/>
        </a:spcBef>
        <a:spcAft>
          <a:spcPct val="0"/>
        </a:spcAft>
        <a:defRPr sz="2400" kern="1200">
          <a:solidFill>
            <a:schemeClr val="bg2"/>
          </a:solidFill>
          <a:latin typeface="Arial"/>
          <a:ea typeface="ＭＳ Ｐゴシック" charset="0"/>
          <a:cs typeface="ＭＳ Ｐゴシック" charset="0"/>
        </a:defRPr>
      </a:lvl1pPr>
      <a:lvl2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2pPr>
      <a:lvl3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3pPr>
      <a:lvl4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4pPr>
      <a:lvl5pPr algn="l" defTabSz="457200" rtl="0" eaLnBrk="1" fontAlgn="base" hangingPunct="1">
        <a:lnSpc>
          <a:spcPct val="85000"/>
        </a:lnSpc>
        <a:spcBef>
          <a:spcPct val="0"/>
        </a:spcBef>
        <a:spcAft>
          <a:spcPct val="0"/>
        </a:spcAft>
        <a:defRPr sz="2400">
          <a:solidFill>
            <a:schemeClr val="bg2"/>
          </a:solidFill>
          <a:latin typeface="Arial" charset="0"/>
          <a:ea typeface="ＭＳ Ｐゴシック" charset="0"/>
          <a:cs typeface="ＭＳ Ｐゴシック" charset="0"/>
        </a:defRPr>
      </a:lvl5pPr>
      <a:lvl6pPr marL="4572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6pPr>
      <a:lvl7pPr marL="9144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7pPr>
      <a:lvl8pPr marL="13716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8pPr>
      <a:lvl9pPr marL="1828800" algn="l" defTabSz="457200" rtl="0" eaLnBrk="1" fontAlgn="base" hangingPunct="1">
        <a:lnSpc>
          <a:spcPct val="85000"/>
        </a:lnSpc>
        <a:spcBef>
          <a:spcPct val="0"/>
        </a:spcBef>
        <a:spcAft>
          <a:spcPct val="0"/>
        </a:spcAft>
        <a:defRPr sz="2400">
          <a:solidFill>
            <a:schemeClr val="bg2"/>
          </a:solidFill>
          <a:latin typeface="Source Sans Pro Semibold"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Clr>
          <a:schemeClr val="bg2"/>
        </a:buClr>
        <a:buFont typeface="Wingdings" charset="2"/>
        <a:defRPr kern="1200" spc="20">
          <a:solidFill>
            <a:schemeClr val="tx1"/>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Char char="§"/>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Char char="›"/>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Char char="•"/>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Char char="–"/>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itle 1"/>
          <p:cNvSpPr>
            <a:spLocks noGrp="1"/>
          </p:cNvSpPr>
          <p:nvPr>
            <p:ph type="ctrTitle"/>
          </p:nvPr>
        </p:nvSpPr>
        <p:spPr>
          <a:xfrm>
            <a:off x="457200" y="1540031"/>
            <a:ext cx="8229600" cy="619125"/>
          </a:xfrm>
        </p:spPr>
        <p:txBody>
          <a:bodyPr/>
          <a:lstStyle/>
          <a:p>
            <a:pPr eaLnBrk="1" hangingPunct="1"/>
            <a:r>
              <a:rPr lang="tr-TR" altLang="x-none" b="1" dirty="0">
                <a:latin typeface="Arial" charset="0"/>
                <a:ea typeface="Arial" charset="0"/>
                <a:cs typeface="Arial" charset="0"/>
              </a:rPr>
              <a:t>3.HAFTA</a:t>
            </a:r>
            <a:endParaRPr lang="en-US" altLang="x-none" b="1" dirty="0">
              <a:latin typeface="Arial" charset="0"/>
              <a:ea typeface="Arial" charset="0"/>
              <a:cs typeface="Arial" charset="0"/>
            </a:endParaRPr>
          </a:p>
        </p:txBody>
      </p:sp>
      <p:sp>
        <p:nvSpPr>
          <p:cNvPr id="11266" name="Text Placeholder 2"/>
          <p:cNvSpPr>
            <a:spLocks noGrp="1"/>
          </p:cNvSpPr>
          <p:nvPr>
            <p:ph type="body" sz="quarter" idx="18"/>
          </p:nvPr>
        </p:nvSpPr>
        <p:spPr bwMode="auto">
          <a:xfrm>
            <a:off x="1603375" y="3166190"/>
            <a:ext cx="6059488" cy="587375"/>
          </a:xfrm>
        </p:spPr>
        <p:txBody>
          <a:bodyPr numCol="1" compatLnSpc="1">
            <a:prstTxWarp prst="textNoShape">
              <a:avLst/>
            </a:prstTxWarp>
          </a:bodyPr>
          <a:lstStyle/>
          <a:p>
            <a:pPr marL="0" indent="0" eaLnBrk="1" hangingPunct="1"/>
            <a:r>
              <a:rPr lang="tr-TR" altLang="x-none" dirty="0">
                <a:solidFill>
                  <a:srgbClr val="595959"/>
                </a:solidFill>
                <a:latin typeface="Source Sans Pro" charset="0"/>
                <a:ea typeface="Source Sans Pro" charset="0"/>
                <a:cs typeface="Source Sans Pro" charset="0"/>
              </a:rPr>
              <a:t>OZO201-ERKEN ÇOCUKLUKTA ÖZEL EĞİTİM</a:t>
            </a:r>
            <a:endParaRPr lang="en-US" altLang="x-none" dirty="0">
              <a:solidFill>
                <a:srgbClr val="595959"/>
              </a:solidFill>
              <a:latin typeface="Source Sans Pro" charset="0"/>
              <a:ea typeface="Source Sans Pro" charset="0"/>
              <a:cs typeface="Source Sans Pro" charset="0"/>
            </a:endParaRPr>
          </a:p>
        </p:txBody>
      </p:sp>
      <p:sp>
        <p:nvSpPr>
          <p:cNvPr id="4" name="Subtitle 3"/>
          <p:cNvSpPr>
            <a:spLocks noGrp="1"/>
          </p:cNvSpPr>
          <p:nvPr>
            <p:ph type="subTitle" idx="1"/>
          </p:nvPr>
        </p:nvSpPr>
        <p:spPr>
          <a:xfrm>
            <a:off x="457200" y="2159156"/>
            <a:ext cx="8229600" cy="461963"/>
          </a:xfrm>
        </p:spPr>
        <p:txBody>
          <a:bodyPr/>
          <a:lstStyle/>
          <a:p>
            <a:pPr eaLnBrk="1" fontAlgn="auto" hangingPunct="1">
              <a:spcAft>
                <a:spcPts val="0"/>
              </a:spcAft>
              <a:buFont typeface="Wingdings" charset="0"/>
              <a:buNone/>
              <a:defRPr/>
            </a:pPr>
            <a:r>
              <a:rPr lang="tr-TR" dirty="0">
                <a:latin typeface="Source Sans Pro" charset="0"/>
                <a:ea typeface="Source Sans Pro" charset="0"/>
                <a:cs typeface="Source Sans Pro" charset="0"/>
              </a:rPr>
              <a:t>UZ. AYŞEGÜL AKÇAM</a:t>
            </a:r>
            <a:endParaRPr lang="en-US" dirty="0">
              <a:latin typeface="Source Sans Pro" charset="0"/>
              <a:ea typeface="Source Sans Pro" charset="0"/>
              <a:cs typeface="Source Sans Pro" charset="0"/>
            </a:endParaRPr>
          </a:p>
        </p:txBody>
      </p:sp>
      <p:sp>
        <p:nvSpPr>
          <p:cNvPr id="5" name="Text Placeholder 2">
            <a:extLst>
              <a:ext uri="{FF2B5EF4-FFF2-40B4-BE49-F238E27FC236}">
                <a16:creationId xmlns:a16="http://schemas.microsoft.com/office/drawing/2014/main" id="{0143C1C4-2B94-4799-A616-1C82CB756499}"/>
              </a:ext>
            </a:extLst>
          </p:cNvPr>
          <p:cNvSpPr txBox="1">
            <a:spLocks/>
          </p:cNvSpPr>
          <p:nvPr/>
        </p:nvSpPr>
        <p:spPr bwMode="auto">
          <a:xfrm>
            <a:off x="1534302" y="2516492"/>
            <a:ext cx="6059488" cy="587375"/>
          </a:xfrm>
          <a:prstGeom prst="rect">
            <a:avLst/>
          </a:prstGeom>
        </p:spPr>
        <p:txBody>
          <a:bodyPr vert="horz" wrap="none" lIns="0" tIns="45720" rIns="0" bIns="45720" numCol="1" rtlCol="0" anchor="ctr" anchorCtr="1" compatLnSpc="1">
            <a:prstTxWarp prst="textNoShape">
              <a:avLst/>
            </a:prstTxWarp>
            <a:noAutofit/>
          </a:bodyPr>
          <a:lstStyle>
            <a:lvl1pPr marL="342900" indent="-342900" algn="ctr" defTabSz="457200" rtl="0" eaLnBrk="1" fontAlgn="base" hangingPunct="1">
              <a:spcBef>
                <a:spcPct val="20000"/>
              </a:spcBef>
              <a:spcAft>
                <a:spcPct val="0"/>
              </a:spcAft>
              <a:buClr>
                <a:schemeClr val="bg2"/>
              </a:buClr>
              <a:buFont typeface="Wingdings" charset="2"/>
              <a:buNone/>
              <a:defRPr sz="1800" kern="1200" cap="none" spc="0" baseline="0">
                <a:solidFill>
                  <a:schemeClr val="tx1">
                    <a:lumMod val="65000"/>
                    <a:lumOff val="35000"/>
                  </a:schemeClr>
                </a:solidFill>
                <a:latin typeface="Arial"/>
                <a:ea typeface="ＭＳ Ｐゴシック" charset="0"/>
                <a:cs typeface="ＭＳ Ｐゴシック" charset="0"/>
              </a:defRPr>
            </a:lvl1pPr>
            <a:lvl2pPr marL="288925" indent="-288925" algn="l" defTabSz="457200" rtl="0" eaLnBrk="1" fontAlgn="base" hangingPunct="1">
              <a:spcBef>
                <a:spcPct val="20000"/>
              </a:spcBef>
              <a:spcAft>
                <a:spcPct val="0"/>
              </a:spcAft>
              <a:buClr>
                <a:schemeClr val="bg2"/>
              </a:buClr>
              <a:buFont typeface="Wingdings" charset="2"/>
              <a:buNone/>
              <a:defRPr kern="1200">
                <a:solidFill>
                  <a:srgbClr val="595959"/>
                </a:solidFill>
                <a:latin typeface="Arial"/>
                <a:ea typeface="ＭＳ Ｐゴシック" charset="0"/>
                <a:cs typeface="+mn-cs"/>
              </a:defRPr>
            </a:lvl2pPr>
            <a:lvl3pPr marL="569913" indent="-225425" algn="l" defTabSz="457200" rtl="0" eaLnBrk="1" fontAlgn="base" hangingPunct="1">
              <a:spcBef>
                <a:spcPct val="20000"/>
              </a:spcBef>
              <a:spcAft>
                <a:spcPct val="0"/>
              </a:spcAft>
              <a:buClr>
                <a:schemeClr val="bg2"/>
              </a:buClr>
              <a:buSzPct val="102000"/>
              <a:buFont typeface="Source Sans Pro" charset="0"/>
              <a:buNone/>
              <a:defRPr kern="1200">
                <a:solidFill>
                  <a:srgbClr val="595959"/>
                </a:solidFill>
                <a:latin typeface="Arial"/>
                <a:ea typeface="ＭＳ Ｐゴシック" charset="0"/>
                <a:cs typeface="+mn-cs"/>
              </a:defRPr>
            </a:lvl3pPr>
            <a:lvl4pPr marL="914400" indent="-227013" algn="l" defTabSz="457200" rtl="0" eaLnBrk="1" fontAlgn="base" hangingPunct="1">
              <a:spcBef>
                <a:spcPct val="20000"/>
              </a:spcBef>
              <a:spcAft>
                <a:spcPct val="0"/>
              </a:spcAft>
              <a:buClr>
                <a:schemeClr val="bg2"/>
              </a:buClr>
              <a:buFont typeface="Arial" charset="0"/>
              <a:buNone/>
              <a:defRPr kern="1200">
                <a:solidFill>
                  <a:srgbClr val="595959"/>
                </a:solidFill>
                <a:latin typeface="Arial"/>
                <a:ea typeface="ＭＳ Ｐゴシック" charset="0"/>
                <a:cs typeface="+mn-cs"/>
              </a:defRPr>
            </a:lvl4pPr>
            <a:lvl5pPr marL="1258888" indent="-227013" algn="l" defTabSz="457200" rtl="0" eaLnBrk="1" fontAlgn="base" hangingPunct="1">
              <a:spcBef>
                <a:spcPct val="20000"/>
              </a:spcBef>
              <a:spcAft>
                <a:spcPct val="0"/>
              </a:spcAft>
              <a:buClr>
                <a:schemeClr val="bg2"/>
              </a:buClr>
              <a:buFont typeface="Source Sans Pro" charset="0"/>
              <a:buNone/>
              <a:defRPr kern="1200">
                <a:solidFill>
                  <a:srgbClr val="595959"/>
                </a:solidFill>
                <a:latin typeface="Arial"/>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tr-TR" altLang="x-none" dirty="0" err="1">
                <a:solidFill>
                  <a:srgbClr val="595959"/>
                </a:solidFill>
                <a:latin typeface="Source Sans Pro" charset="0"/>
                <a:ea typeface="Source Sans Pro" charset="0"/>
                <a:cs typeface="Source Sans Pro" charset="0"/>
              </a:rPr>
              <a:t>aysegul.akcam</a:t>
            </a:r>
            <a:r>
              <a:rPr lang="en-US" altLang="x-none" dirty="0">
                <a:solidFill>
                  <a:srgbClr val="595959"/>
                </a:solidFill>
                <a:latin typeface="Source Sans Pro" charset="0"/>
                <a:ea typeface="Source Sans Pro" charset="0"/>
                <a:cs typeface="Source Sans Pro" charset="0"/>
              </a:rPr>
              <a:t>@neu.edu.tr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6AB70E-E208-43BD-B892-5C2D013E2C6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Bilgi işlem kuramında duyularla alınan bir uyaran beyne iletilir bu uyaran beyin tarafından yorumlanarak algılama gerçekleşir. Bu bilgiler kodlandıktan sonra belleğe aktarılır. bilgiler bellekte depolanır ve gerektiğinde bellekten geri çağrılabilir. Eğer bilgi önemli ise uzun süreli belleğe aktarılır; değilse silinir. </a:t>
            </a:r>
          </a:p>
          <a:p>
            <a:endParaRPr lang="tr-TR" dirty="0"/>
          </a:p>
        </p:txBody>
      </p:sp>
    </p:spTree>
    <p:extLst>
      <p:ext uri="{BB962C8B-B14F-4D97-AF65-F5344CB8AC3E}">
        <p14:creationId xmlns:p14="http://schemas.microsoft.com/office/powerpoint/2010/main" val="3075912603"/>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4C0DC-70FD-4175-AA5B-8840AFEB7AA6}"/>
              </a:ext>
            </a:extLst>
          </p:cNvPr>
          <p:cNvSpPr>
            <a:spLocks noGrp="1"/>
          </p:cNvSpPr>
          <p:nvPr>
            <p:ph type="title"/>
          </p:nvPr>
        </p:nvSpPr>
        <p:spPr/>
        <p:txBody>
          <a:bodyPr/>
          <a:lstStyle/>
          <a:p>
            <a:r>
              <a:rPr lang="tr-TR" dirty="0"/>
              <a:t>2. </a:t>
            </a:r>
            <a:r>
              <a:rPr lang="tr-TR" dirty="0" err="1"/>
              <a:t>Piaget’in</a:t>
            </a:r>
            <a:r>
              <a:rPr lang="tr-TR" dirty="0"/>
              <a:t> Bilişsel Gelişim Kuramı</a:t>
            </a:r>
          </a:p>
        </p:txBody>
      </p:sp>
      <p:sp>
        <p:nvSpPr>
          <p:cNvPr id="3" name="İçerik Yer Tutucusu 2">
            <a:extLst>
              <a:ext uri="{FF2B5EF4-FFF2-40B4-BE49-F238E27FC236}">
                <a16:creationId xmlns:a16="http://schemas.microsoft.com/office/drawing/2014/main" id="{7A13A26F-9CE7-4CD7-91E8-593E1BD38A61}"/>
              </a:ext>
            </a:extLst>
          </p:cNvPr>
          <p:cNvSpPr>
            <a:spLocks noGrp="1"/>
          </p:cNvSpPr>
          <p:nvPr>
            <p:ph sz="quarter" idx="10"/>
          </p:nvPr>
        </p:nvSpPr>
        <p:spPr/>
        <p:txBody>
          <a:bodyPr/>
          <a:lstStyle/>
          <a:p>
            <a:pPr>
              <a:buFont typeface="Wingdings" panose="05000000000000000000" pitchFamily="2" charset="2"/>
              <a:buChar char="§"/>
            </a:pPr>
            <a:r>
              <a:rPr lang="tr-TR" dirty="0" err="1">
                <a:solidFill>
                  <a:schemeClr val="tx1">
                    <a:lumMod val="65000"/>
                    <a:lumOff val="35000"/>
                  </a:schemeClr>
                </a:solidFill>
              </a:rPr>
              <a:t>Piaget’e</a:t>
            </a:r>
            <a:r>
              <a:rPr lang="tr-TR" dirty="0">
                <a:solidFill>
                  <a:schemeClr val="tx1">
                    <a:lumMod val="65000"/>
                    <a:lumOff val="35000"/>
                  </a:schemeClr>
                </a:solidFill>
              </a:rPr>
              <a:t> göre bir çocuk bebeklikten ergenliğe kadar sıralı olarak dönemlerden geçmektedir. </a:t>
            </a:r>
            <a:r>
              <a:rPr lang="tr-TR" dirty="0" err="1">
                <a:solidFill>
                  <a:schemeClr val="tx1">
                    <a:lumMod val="65000"/>
                    <a:lumOff val="35000"/>
                  </a:schemeClr>
                </a:solidFill>
              </a:rPr>
              <a:t>Piaget’e</a:t>
            </a:r>
            <a:r>
              <a:rPr lang="tr-TR" dirty="0">
                <a:solidFill>
                  <a:schemeClr val="tx1">
                    <a:lumMod val="65000"/>
                    <a:lumOff val="35000"/>
                  </a:schemeClr>
                </a:solidFill>
              </a:rPr>
              <a:t> göre gelişim dönemleri niteliksel olarak birbirinden farklıdır. </a:t>
            </a:r>
            <a:r>
              <a:rPr lang="tr-TR" dirty="0" err="1">
                <a:solidFill>
                  <a:schemeClr val="tx1">
                    <a:lumMod val="65000"/>
                    <a:lumOff val="35000"/>
                  </a:schemeClr>
                </a:solidFill>
              </a:rPr>
              <a:t>Piaget’e</a:t>
            </a:r>
            <a:r>
              <a:rPr lang="tr-TR" dirty="0">
                <a:solidFill>
                  <a:schemeClr val="tx1">
                    <a:lumMod val="65000"/>
                    <a:lumOff val="35000"/>
                  </a:schemeClr>
                </a:solidFill>
              </a:rPr>
              <a:t> göre bilişsel gelişimin dört farklı dönemi bulunmaktadır.</a:t>
            </a:r>
          </a:p>
          <a:p>
            <a:pPr marL="0" indent="0"/>
            <a:endParaRPr lang="tr-TR" dirty="0">
              <a:solidFill>
                <a:schemeClr val="tx1">
                  <a:lumMod val="65000"/>
                  <a:lumOff val="35000"/>
                </a:schemeClr>
              </a:solidFill>
            </a:endParaRPr>
          </a:p>
          <a:p>
            <a:pPr marL="596646" indent="-514350">
              <a:buFont typeface="+mj-lt"/>
              <a:buAutoNum type="arabicPeriod"/>
            </a:pPr>
            <a:r>
              <a:rPr lang="tr-TR" dirty="0">
                <a:solidFill>
                  <a:schemeClr val="tx1">
                    <a:lumMod val="65000"/>
                    <a:lumOff val="35000"/>
                  </a:schemeClr>
                </a:solidFill>
              </a:rPr>
              <a:t>Duyu-motor dönem (0-2 yaş)</a:t>
            </a:r>
          </a:p>
          <a:p>
            <a:pPr marL="596646" indent="-514350">
              <a:buFont typeface="+mj-lt"/>
              <a:buAutoNum type="arabicPeriod"/>
            </a:pPr>
            <a:r>
              <a:rPr lang="tr-TR" dirty="0">
                <a:solidFill>
                  <a:schemeClr val="tx1">
                    <a:lumMod val="65000"/>
                    <a:lumOff val="35000"/>
                  </a:schemeClr>
                </a:solidFill>
              </a:rPr>
              <a:t>İşlem öncesi dönem (2-7 yaş)</a:t>
            </a:r>
          </a:p>
          <a:p>
            <a:pPr marL="596646" indent="-514350">
              <a:buFont typeface="+mj-lt"/>
              <a:buAutoNum type="arabicPeriod"/>
            </a:pPr>
            <a:r>
              <a:rPr lang="tr-TR" dirty="0">
                <a:solidFill>
                  <a:schemeClr val="tx1">
                    <a:lumMod val="65000"/>
                    <a:lumOff val="35000"/>
                  </a:schemeClr>
                </a:solidFill>
              </a:rPr>
              <a:t>Somut işlemler dönemi (7-11 yaş)</a:t>
            </a:r>
          </a:p>
          <a:p>
            <a:pPr marL="596646" indent="-514350">
              <a:buFont typeface="+mj-lt"/>
              <a:buAutoNum type="arabicPeriod"/>
            </a:pPr>
            <a:r>
              <a:rPr lang="tr-TR" dirty="0">
                <a:solidFill>
                  <a:schemeClr val="tx1">
                    <a:lumMod val="65000"/>
                    <a:lumOff val="35000"/>
                  </a:schemeClr>
                </a:solidFill>
              </a:rPr>
              <a:t>Soyut işlemler dönemi (11 ve üzeri yaş)</a:t>
            </a:r>
          </a:p>
          <a:p>
            <a:endParaRPr lang="tr-TR" dirty="0"/>
          </a:p>
        </p:txBody>
      </p:sp>
    </p:spTree>
    <p:extLst>
      <p:ext uri="{BB962C8B-B14F-4D97-AF65-F5344CB8AC3E}">
        <p14:creationId xmlns:p14="http://schemas.microsoft.com/office/powerpoint/2010/main" val="719020934"/>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774D3-DFCD-43AA-AD19-00BB468F8D65}"/>
              </a:ext>
            </a:extLst>
          </p:cNvPr>
          <p:cNvSpPr>
            <a:spLocks noGrp="1"/>
          </p:cNvSpPr>
          <p:nvPr>
            <p:ph type="title"/>
          </p:nvPr>
        </p:nvSpPr>
        <p:spPr/>
        <p:txBody>
          <a:bodyPr/>
          <a:lstStyle/>
          <a:p>
            <a:r>
              <a:rPr lang="tr-TR" dirty="0"/>
              <a:t>Duyu-motor dönem (0-2) yaş</a:t>
            </a:r>
          </a:p>
        </p:txBody>
      </p:sp>
      <p:sp>
        <p:nvSpPr>
          <p:cNvPr id="3" name="İçerik Yer Tutucusu 2">
            <a:extLst>
              <a:ext uri="{FF2B5EF4-FFF2-40B4-BE49-F238E27FC236}">
                <a16:creationId xmlns:a16="http://schemas.microsoft.com/office/drawing/2014/main" id="{67484EAE-ECC8-49A2-AA73-75C9A1046AC5}"/>
              </a:ext>
            </a:extLst>
          </p:cNvPr>
          <p:cNvSpPr>
            <a:spLocks noGrp="1"/>
          </p:cNvSpPr>
          <p:nvPr>
            <p:ph sz="quarter" idx="10"/>
          </p:nvPr>
        </p:nvSpPr>
        <p:spPr/>
        <p:txBody>
          <a:bodyPr/>
          <a:lstStyle/>
          <a:p>
            <a:pPr algn="just"/>
            <a:endParaRPr lang="tr-TR" dirty="0"/>
          </a:p>
          <a:p>
            <a:pPr>
              <a:buFont typeface="Wingdings" panose="05000000000000000000" pitchFamily="2" charset="2"/>
              <a:buChar char="§"/>
            </a:pPr>
            <a:r>
              <a:rPr lang="tr-TR" dirty="0">
                <a:solidFill>
                  <a:schemeClr val="tx1">
                    <a:lumMod val="65000"/>
                    <a:lumOff val="35000"/>
                  </a:schemeClr>
                </a:solidFill>
              </a:rPr>
              <a:t>Doğumdan yaklaşık 2 yaşına kadar  süren duyu-motor döneminde zeka gelişimi bebeğin fiziksel hareketlerle ve eylemlerle duyularını örgütleme ve koordine etme becerisindeki önemli artışı ifade etmektedir.</a:t>
            </a:r>
          </a:p>
          <a:p>
            <a:endParaRPr lang="tr-TR" dirty="0"/>
          </a:p>
        </p:txBody>
      </p:sp>
    </p:spTree>
    <p:extLst>
      <p:ext uri="{BB962C8B-B14F-4D97-AF65-F5344CB8AC3E}">
        <p14:creationId xmlns:p14="http://schemas.microsoft.com/office/powerpoint/2010/main" val="38943493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0616D7-C24A-446B-980E-65F6185E3E6F}"/>
              </a:ext>
            </a:extLst>
          </p:cNvPr>
          <p:cNvSpPr>
            <a:spLocks noGrp="1"/>
          </p:cNvSpPr>
          <p:nvPr>
            <p:ph type="title"/>
          </p:nvPr>
        </p:nvSpPr>
        <p:spPr/>
        <p:txBody>
          <a:bodyPr/>
          <a:lstStyle/>
          <a:p>
            <a:r>
              <a:rPr lang="tr-TR" dirty="0"/>
              <a:t>İşlem öncesi dönem (2-7 yaş)</a:t>
            </a:r>
          </a:p>
        </p:txBody>
      </p:sp>
      <p:sp>
        <p:nvSpPr>
          <p:cNvPr id="3" name="İçerik Yer Tutucusu 2">
            <a:extLst>
              <a:ext uri="{FF2B5EF4-FFF2-40B4-BE49-F238E27FC236}">
                <a16:creationId xmlns:a16="http://schemas.microsoft.com/office/drawing/2014/main" id="{240D9129-0ACD-4108-B6C2-9BAD6CF354AE}"/>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Çocuklar 2 yaşına geldiklerinde düşünmek ve iletişim kurmak için sembolleri kullanmaya başlarlar. Dil becerileri gelişir. Olayları benmerkezci bir bakış açısıyla değerlendirirler. </a:t>
            </a:r>
          </a:p>
          <a:p>
            <a:endParaRPr lang="tr-TR" dirty="0"/>
          </a:p>
        </p:txBody>
      </p:sp>
    </p:spTree>
    <p:extLst>
      <p:ext uri="{BB962C8B-B14F-4D97-AF65-F5344CB8AC3E}">
        <p14:creationId xmlns:p14="http://schemas.microsoft.com/office/powerpoint/2010/main" val="1107668038"/>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9612D8-81E1-4A63-A081-74F922467224}"/>
              </a:ext>
            </a:extLst>
          </p:cNvPr>
          <p:cNvSpPr>
            <a:spLocks noGrp="1"/>
          </p:cNvSpPr>
          <p:nvPr>
            <p:ph type="title"/>
          </p:nvPr>
        </p:nvSpPr>
        <p:spPr/>
        <p:txBody>
          <a:bodyPr/>
          <a:lstStyle/>
          <a:p>
            <a:r>
              <a:rPr lang="tr-TR" dirty="0"/>
              <a:t>Somut İşlemler Dönemi (7-11 Yaş)</a:t>
            </a:r>
          </a:p>
        </p:txBody>
      </p:sp>
      <p:sp>
        <p:nvSpPr>
          <p:cNvPr id="3" name="İçerik Yer Tutucusu 2">
            <a:extLst>
              <a:ext uri="{FF2B5EF4-FFF2-40B4-BE49-F238E27FC236}">
                <a16:creationId xmlns:a16="http://schemas.microsoft.com/office/drawing/2014/main" id="{4B7A3690-4ADE-459E-9236-CE998D02954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Mantık dönemi olan somut işlemler döneminde çocuklar problemlerin çözümünde kullanmak için etrafındaki dünyayla ilgili nesneleri olayları kavramları sıralayabilir, sınıflandırabilir ve örgütleyebilir. Çocuklar problemleri zihinsel stratejileri kullanarak somut bir şekilde çözmeye devam etmektedir. Ancak problemleri soyut olarak düşünerek çözemezler.  Somut işlemler döneminde tersine çevrilebilirlik, korunum ve gruplama gibi zihinsel beceriler gerçekleşmektedir. Maddeleri belirli özelliklere göre gruplayabilirler ve bir gruba ait olan maddeleri ayırt edebilirler. </a:t>
            </a:r>
          </a:p>
          <a:p>
            <a:endParaRPr lang="tr-TR" dirty="0"/>
          </a:p>
        </p:txBody>
      </p:sp>
    </p:spTree>
    <p:extLst>
      <p:ext uri="{BB962C8B-B14F-4D97-AF65-F5344CB8AC3E}">
        <p14:creationId xmlns:p14="http://schemas.microsoft.com/office/powerpoint/2010/main" val="1561401400"/>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B6D27B-95DD-4F10-9402-29B190875A91}"/>
              </a:ext>
            </a:extLst>
          </p:cNvPr>
          <p:cNvSpPr>
            <a:spLocks noGrp="1"/>
          </p:cNvSpPr>
          <p:nvPr>
            <p:ph type="title"/>
          </p:nvPr>
        </p:nvSpPr>
        <p:spPr/>
        <p:txBody>
          <a:bodyPr/>
          <a:lstStyle/>
          <a:p>
            <a:r>
              <a:rPr lang="tr-TR" dirty="0"/>
              <a:t>Soyut İşlemler Dönemi (11 Yaş ve Üzeri)</a:t>
            </a:r>
          </a:p>
        </p:txBody>
      </p:sp>
      <p:sp>
        <p:nvSpPr>
          <p:cNvPr id="3" name="İçerik Yer Tutucusu 2">
            <a:extLst>
              <a:ext uri="{FF2B5EF4-FFF2-40B4-BE49-F238E27FC236}">
                <a16:creationId xmlns:a16="http://schemas.microsoft.com/office/drawing/2014/main" id="{1C4D907B-D299-4E23-B655-F94F313138AC}"/>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Soyut işlemler döneminde çocuklar çevre ile uyumlu, esnek ve soyut düşünme becerisi göstermektedirler. Ergenler çeşitli sorunlar karşısında bu sorunların nedenlerine ilişkin varsayımlarda bulunabilir. Yaşam içinde var olan zıtlıkları </a:t>
            </a:r>
            <a:r>
              <a:rPr lang="tr-TR" dirty="0" err="1">
                <a:solidFill>
                  <a:schemeClr val="tx1">
                    <a:lumMod val="65000"/>
                    <a:lumOff val="35000"/>
                  </a:schemeClr>
                </a:solidFill>
              </a:rPr>
              <a:t>farkedebilir</a:t>
            </a:r>
            <a:r>
              <a:rPr lang="tr-TR" dirty="0">
                <a:solidFill>
                  <a:schemeClr val="tx1">
                    <a:lumMod val="65000"/>
                    <a:lumOff val="35000"/>
                  </a:schemeClr>
                </a:solidFill>
              </a:rPr>
              <a:t>. Bunları analiz edebilir. Sonuca ulaşmak için girişimde bulunabilirler. </a:t>
            </a:r>
          </a:p>
          <a:p>
            <a:endParaRPr lang="tr-TR" dirty="0"/>
          </a:p>
        </p:txBody>
      </p:sp>
    </p:spTree>
    <p:extLst>
      <p:ext uri="{BB962C8B-B14F-4D97-AF65-F5344CB8AC3E}">
        <p14:creationId xmlns:p14="http://schemas.microsoft.com/office/powerpoint/2010/main" val="5699546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5D56A-8521-4CE6-AD86-AEEF488EA1AE}"/>
              </a:ext>
            </a:extLst>
          </p:cNvPr>
          <p:cNvSpPr>
            <a:spLocks noGrp="1"/>
          </p:cNvSpPr>
          <p:nvPr>
            <p:ph type="title"/>
          </p:nvPr>
        </p:nvSpPr>
        <p:spPr/>
        <p:txBody>
          <a:bodyPr/>
          <a:lstStyle/>
          <a:p>
            <a:r>
              <a:rPr lang="tr-TR" dirty="0"/>
              <a:t>3. </a:t>
            </a:r>
            <a:r>
              <a:rPr lang="tr-TR" dirty="0" err="1"/>
              <a:t>Vygotsky’nin</a:t>
            </a:r>
            <a:r>
              <a:rPr lang="tr-TR" dirty="0"/>
              <a:t> Bilişsel Gelişim Kuramı</a:t>
            </a:r>
          </a:p>
        </p:txBody>
      </p:sp>
      <p:sp>
        <p:nvSpPr>
          <p:cNvPr id="3" name="İçerik Yer Tutucusu 2">
            <a:extLst>
              <a:ext uri="{FF2B5EF4-FFF2-40B4-BE49-F238E27FC236}">
                <a16:creationId xmlns:a16="http://schemas.microsoft.com/office/drawing/2014/main" id="{25DA4B5C-41DE-4A1D-AA75-0BA26A24EC60}"/>
              </a:ext>
            </a:extLst>
          </p:cNvPr>
          <p:cNvSpPr>
            <a:spLocks noGrp="1"/>
          </p:cNvSpPr>
          <p:nvPr>
            <p:ph sz="quarter" idx="10"/>
          </p:nvPr>
        </p:nvSpPr>
        <p:spPr/>
        <p:txBody>
          <a:bodyPr/>
          <a:lstStyle/>
          <a:p>
            <a:pPr>
              <a:buFont typeface="Wingdings" panose="05000000000000000000" pitchFamily="2" charset="2"/>
              <a:buChar char="§"/>
            </a:pPr>
            <a:r>
              <a:rPr lang="tr-TR" dirty="0" err="1">
                <a:solidFill>
                  <a:schemeClr val="tx1">
                    <a:lumMod val="65000"/>
                    <a:lumOff val="35000"/>
                  </a:schemeClr>
                </a:solidFill>
              </a:rPr>
              <a:t>Vygotsky</a:t>
            </a:r>
            <a:r>
              <a:rPr lang="tr-TR" dirty="0">
                <a:solidFill>
                  <a:schemeClr val="tx1">
                    <a:lumMod val="65000"/>
                    <a:lumOff val="35000"/>
                  </a:schemeClr>
                </a:solidFill>
              </a:rPr>
              <a:t>, </a:t>
            </a:r>
            <a:r>
              <a:rPr lang="tr-TR" dirty="0" err="1">
                <a:solidFill>
                  <a:schemeClr val="tx1">
                    <a:lumMod val="65000"/>
                    <a:lumOff val="35000"/>
                  </a:schemeClr>
                </a:solidFill>
              </a:rPr>
              <a:t>Piage’nin</a:t>
            </a:r>
            <a:r>
              <a:rPr lang="tr-TR" dirty="0">
                <a:solidFill>
                  <a:schemeClr val="tx1">
                    <a:lumMod val="65000"/>
                    <a:lumOff val="35000"/>
                  </a:schemeClr>
                </a:solidFill>
              </a:rPr>
              <a:t> yaklaşımını reddetmektedir. </a:t>
            </a:r>
            <a:r>
              <a:rPr lang="tr-TR" dirty="0" err="1">
                <a:solidFill>
                  <a:schemeClr val="tx1">
                    <a:lumMod val="65000"/>
                    <a:lumOff val="35000"/>
                  </a:schemeClr>
                </a:solidFill>
              </a:rPr>
              <a:t>Vygotsky’e</a:t>
            </a:r>
            <a:r>
              <a:rPr lang="tr-TR" dirty="0">
                <a:solidFill>
                  <a:schemeClr val="tx1">
                    <a:lumMod val="65000"/>
                    <a:lumOff val="35000"/>
                  </a:schemeClr>
                </a:solidFill>
              </a:rPr>
              <a:t> göre bilişsel ve dil gelişimi sosyal etkileşimin bir ürünüdür. </a:t>
            </a:r>
            <a:r>
              <a:rPr lang="tr-TR" dirty="0" err="1">
                <a:solidFill>
                  <a:schemeClr val="tx1">
                    <a:lumMod val="65000"/>
                    <a:lumOff val="35000"/>
                  </a:schemeClr>
                </a:solidFill>
              </a:rPr>
              <a:t>Vygotsky’in</a:t>
            </a:r>
            <a:r>
              <a:rPr lang="tr-TR" dirty="0">
                <a:solidFill>
                  <a:schemeClr val="tx1">
                    <a:lumMod val="65000"/>
                    <a:lumOff val="35000"/>
                  </a:schemeClr>
                </a:solidFill>
              </a:rPr>
              <a:t> temel ilkeleri şu şekildedir:</a:t>
            </a:r>
          </a:p>
          <a:p>
            <a:pPr>
              <a:buFont typeface="+mj-lt"/>
              <a:buAutoNum type="arabicPeriod"/>
            </a:pPr>
            <a:r>
              <a:rPr lang="tr-TR" dirty="0">
                <a:solidFill>
                  <a:schemeClr val="tx1">
                    <a:lumMod val="65000"/>
                    <a:lumOff val="35000"/>
                  </a:schemeClr>
                </a:solidFill>
              </a:rPr>
              <a:t>Çocukların bilişsel becerileri yalnızca gelişimsel olarak analiz edildiğinde ve yorumlandığında anlaşılabilir. </a:t>
            </a:r>
          </a:p>
          <a:p>
            <a:pPr>
              <a:buFont typeface="+mj-lt"/>
              <a:buAutoNum type="arabicPeriod"/>
            </a:pPr>
            <a:r>
              <a:rPr lang="tr-TR" dirty="0">
                <a:solidFill>
                  <a:schemeClr val="tx1">
                    <a:lumMod val="65000"/>
                    <a:lumOff val="35000"/>
                  </a:schemeClr>
                </a:solidFill>
              </a:rPr>
              <a:t>Bilişsel becerilere kelimeler, dil ve konuşma biçimleri aracılık etmektedirler. </a:t>
            </a:r>
          </a:p>
          <a:p>
            <a:pPr>
              <a:buFont typeface="+mj-lt"/>
              <a:buAutoNum type="arabicPeriod"/>
            </a:pPr>
            <a:r>
              <a:rPr lang="tr-TR" dirty="0">
                <a:solidFill>
                  <a:schemeClr val="tx1">
                    <a:lumMod val="65000"/>
                    <a:lumOff val="35000"/>
                  </a:schemeClr>
                </a:solidFill>
              </a:rPr>
              <a:t>Bilişsel beceriler, sosyal ilişki kökenine sahiptir ve sosyo kültürel geçmişe gömülebilir. </a:t>
            </a:r>
          </a:p>
          <a:p>
            <a:endParaRPr lang="tr-TR" dirty="0">
              <a:solidFill>
                <a:schemeClr val="tx1">
                  <a:lumMod val="65000"/>
                  <a:lumOff val="35000"/>
                </a:schemeClr>
              </a:solidFill>
            </a:endParaRPr>
          </a:p>
        </p:txBody>
      </p:sp>
    </p:spTree>
    <p:extLst>
      <p:ext uri="{BB962C8B-B14F-4D97-AF65-F5344CB8AC3E}">
        <p14:creationId xmlns:p14="http://schemas.microsoft.com/office/powerpoint/2010/main" val="2709435666"/>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CFA477-DE19-47AB-ACD8-2A0C709E3A0D}"/>
              </a:ext>
            </a:extLst>
          </p:cNvPr>
          <p:cNvSpPr>
            <a:spLocks noGrp="1"/>
          </p:cNvSpPr>
          <p:nvPr>
            <p:ph type="title"/>
          </p:nvPr>
        </p:nvSpPr>
        <p:spPr/>
        <p:txBody>
          <a:bodyPr/>
          <a:lstStyle/>
          <a:p>
            <a:r>
              <a:rPr lang="tr-TR" dirty="0" err="1"/>
              <a:t>Bruner’in</a:t>
            </a:r>
            <a:r>
              <a:rPr lang="tr-TR" dirty="0"/>
              <a:t> bilişsel gelişim kuramı</a:t>
            </a:r>
          </a:p>
        </p:txBody>
      </p:sp>
      <p:sp>
        <p:nvSpPr>
          <p:cNvPr id="3" name="İçerik Yer Tutucusu 2">
            <a:extLst>
              <a:ext uri="{FF2B5EF4-FFF2-40B4-BE49-F238E27FC236}">
                <a16:creationId xmlns:a16="http://schemas.microsoft.com/office/drawing/2014/main" id="{4003A22C-436C-4FE9-9A22-EB463ED5807E}"/>
              </a:ext>
            </a:extLst>
          </p:cNvPr>
          <p:cNvSpPr>
            <a:spLocks noGrp="1"/>
          </p:cNvSpPr>
          <p:nvPr>
            <p:ph sz="quarter" idx="10"/>
          </p:nvPr>
        </p:nvSpPr>
        <p:spPr/>
        <p:txBody>
          <a:bodyPr/>
          <a:lstStyle/>
          <a:p>
            <a:pPr>
              <a:buFont typeface="Wingdings" panose="05000000000000000000" pitchFamily="2" charset="2"/>
              <a:buChar char="§"/>
            </a:pPr>
            <a:r>
              <a:rPr lang="tr-TR" dirty="0" err="1">
                <a:solidFill>
                  <a:schemeClr val="tx1">
                    <a:lumMod val="65000"/>
                    <a:lumOff val="35000"/>
                  </a:schemeClr>
                </a:solidFill>
              </a:rPr>
              <a:t>Bruner</a:t>
            </a:r>
            <a:r>
              <a:rPr lang="tr-TR" dirty="0">
                <a:solidFill>
                  <a:schemeClr val="tx1">
                    <a:lumMod val="65000"/>
                    <a:lumOff val="35000"/>
                  </a:schemeClr>
                </a:solidFill>
              </a:rPr>
              <a:t> bilişsel gelişimi üç döneme ayırmıştır.</a:t>
            </a:r>
          </a:p>
          <a:p>
            <a:pPr marL="596646" indent="-514350">
              <a:buFont typeface="+mj-lt"/>
              <a:buAutoNum type="arabicPeriod"/>
            </a:pPr>
            <a:r>
              <a:rPr lang="tr-TR" b="1" dirty="0">
                <a:solidFill>
                  <a:schemeClr val="tx1">
                    <a:lumMod val="65000"/>
                    <a:lumOff val="35000"/>
                  </a:schemeClr>
                </a:solidFill>
              </a:rPr>
              <a:t>Eylemsel dönem: </a:t>
            </a:r>
            <a:r>
              <a:rPr lang="tr-TR" dirty="0">
                <a:solidFill>
                  <a:schemeClr val="tx1">
                    <a:lumMod val="65000"/>
                    <a:lumOff val="35000"/>
                  </a:schemeClr>
                </a:solidFill>
              </a:rPr>
              <a:t>0-3 yaş döneminde eylemler önem kazanmaktadır. Çocuk </a:t>
            </a:r>
            <a:r>
              <a:rPr lang="tr-TR" dirty="0" err="1">
                <a:solidFill>
                  <a:schemeClr val="tx1">
                    <a:lumMod val="65000"/>
                    <a:lumOff val="35000"/>
                  </a:schemeClr>
                </a:solidFill>
              </a:rPr>
              <a:t>etrefındaki</a:t>
            </a:r>
            <a:r>
              <a:rPr lang="tr-TR" dirty="0">
                <a:solidFill>
                  <a:schemeClr val="tx1">
                    <a:lumMod val="65000"/>
                    <a:lumOff val="35000"/>
                  </a:schemeClr>
                </a:solidFill>
              </a:rPr>
              <a:t> eylemlerle anlamakta ve etrafındaki nesnelerle ilgili yaşantıları bu nesnelerle etkileşerek (dokunarak, vurarak, ısırarak) kazanmaktadır.</a:t>
            </a:r>
          </a:p>
          <a:p>
            <a:pPr marL="596646" indent="-514350">
              <a:buFont typeface="+mj-lt"/>
              <a:buAutoNum type="arabicPeriod"/>
            </a:pPr>
            <a:r>
              <a:rPr lang="tr-TR" b="1" dirty="0">
                <a:solidFill>
                  <a:schemeClr val="tx1">
                    <a:lumMod val="65000"/>
                    <a:lumOff val="35000"/>
                  </a:schemeClr>
                </a:solidFill>
              </a:rPr>
              <a:t>İmgesel dönem: </a:t>
            </a:r>
            <a:r>
              <a:rPr lang="tr-TR" dirty="0">
                <a:solidFill>
                  <a:schemeClr val="tx1">
                    <a:lumMod val="65000"/>
                    <a:lumOff val="35000"/>
                  </a:schemeClr>
                </a:solidFill>
              </a:rPr>
              <a:t>Bilişsel gelişimin ikinci aşamasıdır. Görsel bellek gelişmiş fakat yeterli düzeyde değildir. Gördükleri bir nesne ortamdan kaldırıldığında bile onu tarif veya resmedebilirler.</a:t>
            </a:r>
          </a:p>
          <a:p>
            <a:pPr marL="596646" indent="-514350">
              <a:buFont typeface="+mj-lt"/>
              <a:buAutoNum type="arabicPeriod"/>
            </a:pPr>
            <a:r>
              <a:rPr lang="tr-TR" b="1" dirty="0">
                <a:solidFill>
                  <a:schemeClr val="tx1">
                    <a:lumMod val="65000"/>
                    <a:lumOff val="35000"/>
                  </a:schemeClr>
                </a:solidFill>
              </a:rPr>
              <a:t>Sembolik Dönem (7 yaş ve üstü): </a:t>
            </a:r>
            <a:r>
              <a:rPr lang="tr-TR" dirty="0">
                <a:solidFill>
                  <a:schemeClr val="tx1">
                    <a:lumMod val="65000"/>
                    <a:lumOff val="35000"/>
                  </a:schemeClr>
                </a:solidFill>
              </a:rPr>
              <a:t>Bilişsel gelişimde son dönemdir. Çocuk artık birçok alanın sembolünü kullanabilir. Atasözleri ve deyimler gibi soyut düşünceler içeren cümleleri anlar ve kendi de düşüncelerini bu şekilde anlatabilir.</a:t>
            </a:r>
          </a:p>
          <a:p>
            <a:pPr marL="596646" indent="-514350">
              <a:buFont typeface="+mj-lt"/>
              <a:buAutoNum type="arabicPeriod"/>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856293904"/>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31C897-06E7-4799-BB91-104F06F0AC51}"/>
              </a:ext>
            </a:extLst>
          </p:cNvPr>
          <p:cNvSpPr>
            <a:spLocks noGrp="1"/>
          </p:cNvSpPr>
          <p:nvPr>
            <p:ph type="title"/>
          </p:nvPr>
        </p:nvSpPr>
        <p:spPr/>
        <p:txBody>
          <a:bodyPr/>
          <a:lstStyle/>
          <a:p>
            <a:r>
              <a:rPr lang="tr-TR" dirty="0"/>
              <a:t>Erken Çocukluk Döneminde Dil Gelişimi</a:t>
            </a:r>
          </a:p>
        </p:txBody>
      </p:sp>
      <p:sp>
        <p:nvSpPr>
          <p:cNvPr id="3" name="İçerik Yer Tutucusu 2">
            <a:extLst>
              <a:ext uri="{FF2B5EF4-FFF2-40B4-BE49-F238E27FC236}">
                <a16:creationId xmlns:a16="http://schemas.microsoft.com/office/drawing/2014/main" id="{89091CE6-96C0-4E88-A16B-C0778F348490}"/>
              </a:ext>
            </a:extLst>
          </p:cNvPr>
          <p:cNvSpPr>
            <a:spLocks noGrp="1"/>
          </p:cNvSpPr>
          <p:nvPr>
            <p:ph sz="quarter" idx="10"/>
          </p:nvPr>
        </p:nvSpPr>
        <p:spPr/>
        <p:txBody>
          <a:bodyPr/>
          <a:lstStyle/>
          <a:p>
            <a:pPr algn="just">
              <a:buFont typeface="Wingdings" panose="05000000000000000000" pitchFamily="2" charset="2"/>
              <a:buChar char="§"/>
            </a:pPr>
            <a:r>
              <a:rPr lang="tr-TR" dirty="0">
                <a:solidFill>
                  <a:schemeClr val="tx1">
                    <a:lumMod val="65000"/>
                    <a:lumOff val="35000"/>
                  </a:schemeClr>
                </a:solidFill>
              </a:rPr>
              <a:t>İnsan gelişiminin yapı taşlarından birisi de dil </a:t>
            </a:r>
            <a:r>
              <a:rPr lang="tr-TR" dirty="0" err="1">
                <a:solidFill>
                  <a:schemeClr val="tx1">
                    <a:lumMod val="65000"/>
                    <a:lumOff val="35000"/>
                  </a:schemeClr>
                </a:solidFill>
              </a:rPr>
              <a:t>gelişmidir</a:t>
            </a:r>
            <a:r>
              <a:rPr lang="tr-TR" dirty="0">
                <a:solidFill>
                  <a:schemeClr val="tx1">
                    <a:lumMod val="65000"/>
                    <a:lumOff val="35000"/>
                  </a:schemeClr>
                </a:solidFill>
              </a:rPr>
              <a:t>. Dil gelişimi diğer gelişim alanları ile paralellik göstermektedir. Bir gelişim alanında oluşan sorun, diğer gelişim alanlarını olduğu kadar dil gelişimini de olumsuz yönde etkilemektedir. </a:t>
            </a:r>
          </a:p>
          <a:p>
            <a:pPr algn="just">
              <a:buFont typeface="Wingdings" panose="05000000000000000000" pitchFamily="2" charset="2"/>
              <a:buChar char="§"/>
            </a:pPr>
            <a:r>
              <a:rPr lang="tr-TR" dirty="0">
                <a:solidFill>
                  <a:schemeClr val="tx1">
                    <a:lumMod val="65000"/>
                    <a:lumOff val="35000"/>
                  </a:schemeClr>
                </a:solidFill>
              </a:rPr>
              <a:t>Dil gelişimi kelimelerin, sembollerin öğrenilmesi ve dilin kurallarına uygun kullanılmasını gelişimi olarak da tanımlanmaktadır. </a:t>
            </a:r>
          </a:p>
          <a:p>
            <a:pPr algn="just">
              <a:buFont typeface="Wingdings" panose="05000000000000000000" pitchFamily="2" charset="2"/>
              <a:buChar char="§"/>
            </a:pPr>
            <a:r>
              <a:rPr lang="tr-TR" dirty="0">
                <a:solidFill>
                  <a:schemeClr val="tx1">
                    <a:lumMod val="65000"/>
                    <a:lumOff val="35000"/>
                  </a:schemeClr>
                </a:solidFill>
              </a:rPr>
              <a:t>İletişim kurmak için dil kullanmadan önceki zaman dilimini ifade eden dil öncesi dönemde bireyler jestler kullanarak çeşitli sesler çıkararak ve diğer davranışlarda bulunarak iletişim kurmayı öğrenmektedirler. Dil ediniminde ise çocukların sesler dil bilgisi, anlamlar ve kullanımlar hakkında kuralları öğrenmeleri gerekmektedir. </a:t>
            </a:r>
          </a:p>
          <a:p>
            <a:pPr algn="just"/>
            <a:endParaRPr lang="tr-TR" dirty="0"/>
          </a:p>
          <a:p>
            <a:endParaRPr lang="tr-TR" dirty="0"/>
          </a:p>
        </p:txBody>
      </p:sp>
    </p:spTree>
    <p:extLst>
      <p:ext uri="{BB962C8B-B14F-4D97-AF65-F5344CB8AC3E}">
        <p14:creationId xmlns:p14="http://schemas.microsoft.com/office/powerpoint/2010/main" val="3648656770"/>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63328C-1E09-453F-A530-025EB90F6164}"/>
              </a:ext>
            </a:extLst>
          </p:cNvPr>
          <p:cNvSpPr>
            <a:spLocks noGrp="1"/>
          </p:cNvSpPr>
          <p:nvPr>
            <p:ph type="title"/>
          </p:nvPr>
        </p:nvSpPr>
        <p:spPr/>
        <p:txBody>
          <a:bodyPr/>
          <a:lstStyle/>
          <a:p>
            <a:r>
              <a:rPr lang="tr-TR" dirty="0"/>
              <a:t>Dil Gelişiminin Temel İlkeleri </a:t>
            </a:r>
          </a:p>
        </p:txBody>
      </p:sp>
      <p:sp>
        <p:nvSpPr>
          <p:cNvPr id="3" name="İçerik Yer Tutucusu 2">
            <a:extLst>
              <a:ext uri="{FF2B5EF4-FFF2-40B4-BE49-F238E27FC236}">
                <a16:creationId xmlns:a16="http://schemas.microsoft.com/office/drawing/2014/main" id="{BE1F581E-01D1-4214-8CC2-2B60BA6E8C57}"/>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İnsanlar dil edinimi için belli bir kapasitede doğarlar.</a:t>
            </a:r>
          </a:p>
          <a:p>
            <a:pPr>
              <a:buFont typeface="Wingdings" panose="05000000000000000000" pitchFamily="2" charset="2"/>
              <a:buChar char="§"/>
            </a:pPr>
            <a:r>
              <a:rPr lang="tr-TR" dirty="0">
                <a:solidFill>
                  <a:schemeClr val="tx1">
                    <a:lumMod val="65000"/>
                    <a:lumOff val="35000"/>
                  </a:schemeClr>
                </a:solidFill>
              </a:rPr>
              <a:t>Çocuklar, dili evrensel bir örneğe göre edinirler. Çocuk etrafındaki dili, kültürü, aileyi ve yetersizliği gözleyerek dili öğrenir.</a:t>
            </a:r>
          </a:p>
          <a:p>
            <a:pPr>
              <a:buFont typeface="Wingdings" panose="05000000000000000000" pitchFamily="2" charset="2"/>
              <a:buChar char="§"/>
            </a:pPr>
            <a:r>
              <a:rPr lang="tr-TR" dirty="0">
                <a:solidFill>
                  <a:schemeClr val="tx1">
                    <a:lumMod val="65000"/>
                    <a:lumOff val="35000"/>
                  </a:schemeClr>
                </a:solidFill>
              </a:rPr>
              <a:t>Çocukların genellikle karşılıklı sözcük kullanmayı öğrenmeden önce kavramların anlamlarını anlaması gelişir. Bununla birlikte, çocukların alıcı dili neredeyse her zaman ifade edici dile göre daha fazla gelişmektedir. </a:t>
            </a:r>
          </a:p>
          <a:p>
            <a:pPr>
              <a:buFont typeface="Wingdings" panose="05000000000000000000" pitchFamily="2" charset="2"/>
              <a:buChar char="§"/>
            </a:pPr>
            <a:r>
              <a:rPr lang="tr-TR" dirty="0">
                <a:solidFill>
                  <a:schemeClr val="tx1">
                    <a:lumMod val="65000"/>
                    <a:lumOff val="35000"/>
                  </a:schemeClr>
                </a:solidFill>
              </a:rPr>
              <a:t>Sosyal değişimler dili gelişimi için gerekli bağlamlardır. </a:t>
            </a:r>
          </a:p>
          <a:p>
            <a:pPr>
              <a:buFont typeface="Wingdings" panose="05000000000000000000" pitchFamily="2" charset="2"/>
              <a:buChar char="§"/>
            </a:pPr>
            <a:r>
              <a:rPr lang="tr-TR" dirty="0">
                <a:solidFill>
                  <a:schemeClr val="tx1">
                    <a:lumMod val="65000"/>
                    <a:lumOff val="35000"/>
                  </a:schemeClr>
                </a:solidFill>
              </a:rPr>
              <a:t>Çocukların dili yetişkinleri model almayla sesleri ve kelimeleri tekrarlamaları ile kolay gelişmektedir. </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99748164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8D28F-A276-4CCB-9487-437C8109CCB4}"/>
              </a:ext>
            </a:extLst>
          </p:cNvPr>
          <p:cNvSpPr>
            <a:spLocks noGrp="1"/>
          </p:cNvSpPr>
          <p:nvPr>
            <p:ph type="title"/>
          </p:nvPr>
        </p:nvSpPr>
        <p:spPr>
          <a:xfrm>
            <a:off x="948776" y="359540"/>
            <a:ext cx="7707862" cy="1412109"/>
          </a:xfrm>
        </p:spPr>
        <p:txBody>
          <a:bodyPr/>
          <a:lstStyle/>
          <a:p>
            <a:r>
              <a:rPr lang="tr-TR" dirty="0"/>
              <a:t>Erken Çocukluk Döneminde Bilişsel Gelişim </a:t>
            </a:r>
            <a:br>
              <a:rPr lang="tr-TR" dirty="0"/>
            </a:br>
            <a:r>
              <a:rPr lang="tr-TR" dirty="0"/>
              <a:t>Erken Çocukluk Döneminde Dil Gelişimi </a:t>
            </a:r>
          </a:p>
        </p:txBody>
      </p:sp>
    </p:spTree>
    <p:extLst>
      <p:ext uri="{BB962C8B-B14F-4D97-AF65-F5344CB8AC3E}">
        <p14:creationId xmlns:p14="http://schemas.microsoft.com/office/powerpoint/2010/main" val="2599606212"/>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6DD50E-8EC9-4A17-88FF-5669AD73607C}"/>
              </a:ext>
            </a:extLst>
          </p:cNvPr>
          <p:cNvSpPr>
            <a:spLocks noGrp="1"/>
          </p:cNvSpPr>
          <p:nvPr>
            <p:ph type="title"/>
          </p:nvPr>
        </p:nvSpPr>
        <p:spPr/>
        <p:txBody>
          <a:bodyPr/>
          <a:lstStyle/>
          <a:p>
            <a:r>
              <a:rPr lang="tr-TR" dirty="0"/>
              <a:t>Dil Gelişimine İlişkin Kuramlar</a:t>
            </a:r>
          </a:p>
        </p:txBody>
      </p:sp>
      <p:sp>
        <p:nvSpPr>
          <p:cNvPr id="3" name="İçerik Yer Tutucusu 2">
            <a:extLst>
              <a:ext uri="{FF2B5EF4-FFF2-40B4-BE49-F238E27FC236}">
                <a16:creationId xmlns:a16="http://schemas.microsoft.com/office/drawing/2014/main" id="{D5A615E9-CD6F-4623-BDEC-C030BEBD0DD5}"/>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Dil gelişimi kuramları temelde çocukların nasıl kolay ve hızlı </a:t>
            </a:r>
            <a:r>
              <a:rPr lang="tr-TR" dirty="0" err="1">
                <a:solidFill>
                  <a:schemeClr val="tx1">
                    <a:lumMod val="65000"/>
                    <a:lumOff val="35000"/>
                  </a:schemeClr>
                </a:solidFill>
              </a:rPr>
              <a:t>br</a:t>
            </a:r>
            <a:r>
              <a:rPr lang="tr-TR" dirty="0">
                <a:solidFill>
                  <a:schemeClr val="tx1">
                    <a:lumMod val="65000"/>
                    <a:lumOff val="35000"/>
                  </a:schemeClr>
                </a:solidFill>
              </a:rPr>
              <a:t> şekilde dil becerilerini geliştirdiğini ve dilin kurallarını nasıl anladıklarını sorgulamaktadır. Dilin kazanımına ilişkin biyolojik, sosyal öğrenme, bilişsel ve davranışçı gibi farklı görüşlerden oluşan kuramlar bulunmaktadır. </a:t>
            </a:r>
          </a:p>
          <a:p>
            <a:endParaRPr lang="tr-TR" dirty="0"/>
          </a:p>
        </p:txBody>
      </p:sp>
    </p:spTree>
    <p:extLst>
      <p:ext uri="{BB962C8B-B14F-4D97-AF65-F5344CB8AC3E}">
        <p14:creationId xmlns:p14="http://schemas.microsoft.com/office/powerpoint/2010/main" val="1928350563"/>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1F0AFC-4EBC-4A28-94B4-6E179A8AB619}"/>
              </a:ext>
            </a:extLst>
          </p:cNvPr>
          <p:cNvSpPr>
            <a:spLocks noGrp="1"/>
          </p:cNvSpPr>
          <p:nvPr>
            <p:ph type="title"/>
          </p:nvPr>
        </p:nvSpPr>
        <p:spPr/>
        <p:txBody>
          <a:bodyPr/>
          <a:lstStyle/>
          <a:p>
            <a:r>
              <a:rPr lang="tr-TR" dirty="0"/>
              <a:t>0-6 Yaş Döneminde Dil Gelişimi</a:t>
            </a:r>
          </a:p>
        </p:txBody>
      </p:sp>
      <p:sp>
        <p:nvSpPr>
          <p:cNvPr id="3" name="İçerik Yer Tutucusu 2">
            <a:extLst>
              <a:ext uri="{FF2B5EF4-FFF2-40B4-BE49-F238E27FC236}">
                <a16:creationId xmlns:a16="http://schemas.microsoft.com/office/drawing/2014/main" id="{9F550FC2-4CF5-4666-8AC4-501F682BB8DA}"/>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Dilin Kazanılması İle İlgili Kuramlar: </a:t>
            </a:r>
            <a:r>
              <a:rPr lang="tr-TR" dirty="0">
                <a:solidFill>
                  <a:schemeClr val="tx1">
                    <a:lumMod val="65000"/>
                    <a:lumOff val="35000"/>
                  </a:schemeClr>
                </a:solidFill>
              </a:rPr>
              <a:t>Bebeklerin çıkardığı sesler, zamanla karmaşık ve zengin dilbilgisi kuralları içeren bir yetişkin konuşmasına dönüşür. Bu sürecin nasıl geçekleştiği konusunda çeşitli kuramlar geliştirilmiştir.</a:t>
            </a:r>
          </a:p>
          <a:p>
            <a:pPr marL="596646" indent="-514350">
              <a:buFont typeface="+mj-lt"/>
              <a:buAutoNum type="arabicPeriod"/>
            </a:pPr>
            <a:r>
              <a:rPr lang="tr-TR" dirty="0">
                <a:solidFill>
                  <a:schemeClr val="tx1">
                    <a:lumMod val="65000"/>
                    <a:lumOff val="35000"/>
                  </a:schemeClr>
                </a:solidFill>
              </a:rPr>
              <a:t>Davranışçı kuram</a:t>
            </a:r>
          </a:p>
          <a:p>
            <a:pPr marL="596646" indent="-514350">
              <a:buFont typeface="+mj-lt"/>
              <a:buAutoNum type="arabicPeriod"/>
            </a:pPr>
            <a:r>
              <a:rPr lang="tr-TR" dirty="0">
                <a:solidFill>
                  <a:schemeClr val="tx1">
                    <a:lumMod val="65000"/>
                    <a:lumOff val="35000"/>
                  </a:schemeClr>
                </a:solidFill>
              </a:rPr>
              <a:t>Sosyal öğrenme kuramı</a:t>
            </a:r>
          </a:p>
          <a:p>
            <a:pPr marL="596646" indent="-514350">
              <a:buFont typeface="+mj-lt"/>
              <a:buAutoNum type="arabicPeriod"/>
            </a:pPr>
            <a:r>
              <a:rPr lang="tr-TR" dirty="0">
                <a:solidFill>
                  <a:schemeClr val="tx1">
                    <a:lumMod val="65000"/>
                    <a:lumOff val="35000"/>
                  </a:schemeClr>
                </a:solidFill>
              </a:rPr>
              <a:t>Bilişsel kuram</a:t>
            </a:r>
          </a:p>
          <a:p>
            <a:pPr marL="596646" indent="-514350">
              <a:buFont typeface="+mj-lt"/>
              <a:buAutoNum type="arabicPeriod"/>
            </a:pPr>
            <a:r>
              <a:rPr lang="tr-TR" dirty="0">
                <a:solidFill>
                  <a:schemeClr val="tx1">
                    <a:lumMod val="65000"/>
                    <a:lumOff val="35000"/>
                  </a:schemeClr>
                </a:solidFill>
              </a:rPr>
              <a:t>Biyolojik kuram</a:t>
            </a:r>
          </a:p>
          <a:p>
            <a:endParaRPr lang="tr-TR" dirty="0"/>
          </a:p>
        </p:txBody>
      </p:sp>
    </p:spTree>
    <p:extLst>
      <p:ext uri="{BB962C8B-B14F-4D97-AF65-F5344CB8AC3E}">
        <p14:creationId xmlns:p14="http://schemas.microsoft.com/office/powerpoint/2010/main" val="308387050"/>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971517-F0F8-4F23-91AC-E18109C443C2}"/>
              </a:ext>
            </a:extLst>
          </p:cNvPr>
          <p:cNvSpPr>
            <a:spLocks noGrp="1"/>
          </p:cNvSpPr>
          <p:nvPr>
            <p:ph type="title"/>
          </p:nvPr>
        </p:nvSpPr>
        <p:spPr/>
        <p:txBody>
          <a:bodyPr/>
          <a:lstStyle/>
          <a:p>
            <a:r>
              <a:rPr lang="tr-TR" dirty="0"/>
              <a:t>Davranışçı Kuram </a:t>
            </a:r>
          </a:p>
        </p:txBody>
      </p:sp>
      <p:sp>
        <p:nvSpPr>
          <p:cNvPr id="3" name="İçerik Yer Tutucusu 2">
            <a:extLst>
              <a:ext uri="{FF2B5EF4-FFF2-40B4-BE49-F238E27FC236}">
                <a16:creationId xmlns:a16="http://schemas.microsoft.com/office/drawing/2014/main" id="{D97B3CCF-6882-46AC-A638-66EEE6CCC666}"/>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Davranışçı kuram, dilin </a:t>
            </a:r>
            <a:r>
              <a:rPr lang="tr-TR" dirty="0" err="1">
                <a:solidFill>
                  <a:schemeClr val="tx1">
                    <a:lumMod val="65000"/>
                    <a:lumOff val="35000"/>
                  </a:schemeClr>
                </a:solidFill>
              </a:rPr>
              <a:t>pekiştireç</a:t>
            </a:r>
            <a:r>
              <a:rPr lang="tr-TR" dirty="0">
                <a:solidFill>
                  <a:schemeClr val="tx1">
                    <a:lumMod val="65000"/>
                    <a:lumOff val="35000"/>
                  </a:schemeClr>
                </a:solidFill>
              </a:rPr>
              <a:t> aracılığıyla öğrenildiğini savunur. Davranışçı kuramın öncülerinden </a:t>
            </a:r>
            <a:r>
              <a:rPr lang="tr-TR" dirty="0" err="1">
                <a:solidFill>
                  <a:schemeClr val="tx1">
                    <a:lumMod val="65000"/>
                    <a:lumOff val="35000"/>
                  </a:schemeClr>
                </a:solidFill>
              </a:rPr>
              <a:t>skinner</a:t>
            </a:r>
            <a:r>
              <a:rPr lang="tr-TR" dirty="0">
                <a:solidFill>
                  <a:schemeClr val="tx1">
                    <a:lumMod val="65000"/>
                    <a:lumOff val="35000"/>
                  </a:schemeClr>
                </a:solidFill>
              </a:rPr>
              <a:t> konuşmanın edimsel koşullanma (pekiştirme ve ceza kullanarak) yoluyla kazanıldığını savunmaktadır.</a:t>
            </a:r>
          </a:p>
          <a:p>
            <a:endParaRPr lang="tr-TR" dirty="0"/>
          </a:p>
        </p:txBody>
      </p:sp>
    </p:spTree>
    <p:extLst>
      <p:ext uri="{BB962C8B-B14F-4D97-AF65-F5344CB8AC3E}">
        <p14:creationId xmlns:p14="http://schemas.microsoft.com/office/powerpoint/2010/main" val="365476523"/>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EEBC96-E9B1-4763-AF82-907099A67457}"/>
              </a:ext>
            </a:extLst>
          </p:cNvPr>
          <p:cNvSpPr>
            <a:spLocks noGrp="1"/>
          </p:cNvSpPr>
          <p:nvPr>
            <p:ph type="title"/>
          </p:nvPr>
        </p:nvSpPr>
        <p:spPr/>
        <p:txBody>
          <a:bodyPr/>
          <a:lstStyle/>
          <a:p>
            <a:r>
              <a:rPr lang="tr-TR" dirty="0"/>
              <a:t>Sosyal Öğrenme Kuramı </a:t>
            </a:r>
          </a:p>
        </p:txBody>
      </p:sp>
      <p:sp>
        <p:nvSpPr>
          <p:cNvPr id="3" name="İçerik Yer Tutucusu 2">
            <a:extLst>
              <a:ext uri="{FF2B5EF4-FFF2-40B4-BE49-F238E27FC236}">
                <a16:creationId xmlns:a16="http://schemas.microsoft.com/office/drawing/2014/main" id="{C7DAEF47-3D08-41F0-84DD-A53B05E2C3C0}"/>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En önemli temsilcisi </a:t>
            </a:r>
            <a:r>
              <a:rPr lang="tr-TR" dirty="0" err="1">
                <a:solidFill>
                  <a:schemeClr val="tx1">
                    <a:lumMod val="65000"/>
                    <a:lumOff val="35000"/>
                  </a:schemeClr>
                </a:solidFill>
              </a:rPr>
              <a:t>Bandura</a:t>
            </a:r>
            <a:r>
              <a:rPr lang="tr-TR" dirty="0">
                <a:solidFill>
                  <a:schemeClr val="tx1">
                    <a:lumMod val="65000"/>
                    <a:lumOff val="35000"/>
                  </a:schemeClr>
                </a:solidFill>
              </a:rPr>
              <a:t> olan sosyal öğrenme kuramı, dil kazanımı doğrudan taklit ve model alma ile ilişkilendirir ve gözlemin önemini vurgular.</a:t>
            </a:r>
          </a:p>
          <a:p>
            <a:pPr>
              <a:buFont typeface="Wingdings" panose="05000000000000000000" pitchFamily="2" charset="2"/>
              <a:buChar char="§"/>
            </a:pPr>
            <a:r>
              <a:rPr lang="tr-TR" dirty="0">
                <a:solidFill>
                  <a:schemeClr val="tx1">
                    <a:lumMod val="65000"/>
                    <a:lumOff val="35000"/>
                  </a:schemeClr>
                </a:solidFill>
              </a:rPr>
              <a:t> Bu kuramına göre çocuklar çevrelerindeki insanların konuşmalarını duyar ve sesleri taklit eder. Anne-babalar çocuklarına çeşitli nesneleri gösterip onları adlandırırlar. Çocuklarda bu adları ebeveynlerin söylediği şekliyle tekrarlarlar. </a:t>
            </a:r>
          </a:p>
          <a:p>
            <a:pPr>
              <a:buFont typeface="Wingdings" panose="05000000000000000000" pitchFamily="2" charset="2"/>
              <a:buChar char="§"/>
            </a:pPr>
            <a:r>
              <a:rPr lang="tr-TR" dirty="0">
                <a:solidFill>
                  <a:schemeClr val="tx1">
                    <a:lumMod val="65000"/>
                    <a:lumOff val="35000"/>
                  </a:schemeClr>
                </a:solidFill>
              </a:rPr>
              <a:t>Bir başka deyişle onların söylediklerini taklit ederler. Böylece dil, anne babanın model olması, çocuğun taklit etmesi, </a:t>
            </a:r>
            <a:r>
              <a:rPr lang="tr-TR" dirty="0" err="1">
                <a:solidFill>
                  <a:schemeClr val="tx1">
                    <a:lumMod val="65000"/>
                    <a:lumOff val="35000"/>
                  </a:schemeClr>
                </a:solidFill>
              </a:rPr>
              <a:t>pekiştireçler</a:t>
            </a:r>
            <a:r>
              <a:rPr lang="tr-TR" dirty="0">
                <a:solidFill>
                  <a:schemeClr val="tx1">
                    <a:lumMod val="65000"/>
                    <a:lumOff val="35000"/>
                  </a:schemeClr>
                </a:solidFill>
              </a:rPr>
              <a:t> ve düzeltici geribildirimlerle kazanılır.</a:t>
            </a:r>
          </a:p>
          <a:p>
            <a:endParaRPr lang="tr-TR" dirty="0"/>
          </a:p>
        </p:txBody>
      </p:sp>
    </p:spTree>
    <p:extLst>
      <p:ext uri="{BB962C8B-B14F-4D97-AF65-F5344CB8AC3E}">
        <p14:creationId xmlns:p14="http://schemas.microsoft.com/office/powerpoint/2010/main" val="1570826219"/>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A19EF8-4EF3-47DE-883E-8269E07A5007}"/>
              </a:ext>
            </a:extLst>
          </p:cNvPr>
          <p:cNvSpPr>
            <a:spLocks noGrp="1"/>
          </p:cNvSpPr>
          <p:nvPr>
            <p:ph type="title"/>
          </p:nvPr>
        </p:nvSpPr>
        <p:spPr/>
        <p:txBody>
          <a:bodyPr/>
          <a:lstStyle/>
          <a:p>
            <a:r>
              <a:rPr lang="tr-TR" dirty="0"/>
              <a:t>Biyolojik Kuram </a:t>
            </a:r>
          </a:p>
        </p:txBody>
      </p:sp>
      <p:sp>
        <p:nvSpPr>
          <p:cNvPr id="3" name="İçerik Yer Tutucusu 2">
            <a:extLst>
              <a:ext uri="{FF2B5EF4-FFF2-40B4-BE49-F238E27FC236}">
                <a16:creationId xmlns:a16="http://schemas.microsoft.com/office/drawing/2014/main" id="{D8C00E01-25F6-497B-B4DC-3860B0BCB2A8}"/>
              </a:ext>
            </a:extLst>
          </p:cNvPr>
          <p:cNvSpPr>
            <a:spLocks noGrp="1"/>
          </p:cNvSpPr>
          <p:nvPr>
            <p:ph sz="quarter" idx="10"/>
          </p:nvPr>
        </p:nvSpPr>
        <p:spPr/>
        <p:txBody>
          <a:bodyPr/>
          <a:lstStyle/>
          <a:p>
            <a:pPr>
              <a:buFont typeface="Wingdings" panose="05000000000000000000" pitchFamily="2" charset="2"/>
              <a:buChar char="§"/>
            </a:pPr>
            <a:r>
              <a:rPr lang="tr-TR" dirty="0" err="1">
                <a:solidFill>
                  <a:schemeClr val="tx1">
                    <a:lumMod val="65000"/>
                    <a:lumOff val="35000"/>
                  </a:schemeClr>
                </a:solidFill>
              </a:rPr>
              <a:t>Noam</a:t>
            </a:r>
            <a:r>
              <a:rPr lang="tr-TR" dirty="0">
                <a:solidFill>
                  <a:schemeClr val="tx1">
                    <a:lumMod val="65000"/>
                    <a:lumOff val="35000"/>
                  </a:schemeClr>
                </a:solidFill>
              </a:rPr>
              <a:t> Chomsky, dil gelişiminin biyolojik temellere dayandığını ve çevresel koşulların da dil gelişimi üzerinde etkili olduğunu vurgular.</a:t>
            </a:r>
          </a:p>
          <a:p>
            <a:pPr>
              <a:buFont typeface="Wingdings" panose="05000000000000000000" pitchFamily="2" charset="2"/>
              <a:buChar char="§"/>
            </a:pPr>
            <a:r>
              <a:rPr lang="tr-TR" dirty="0">
                <a:solidFill>
                  <a:schemeClr val="tx1">
                    <a:lumMod val="65000"/>
                    <a:lumOff val="35000"/>
                  </a:schemeClr>
                </a:solidFill>
              </a:rPr>
              <a:t>Bu kurama göre insanlar doğuştan dili öğrenmek için özel bir mekanizmaya sahiptirler. Bu mekanizma çocuğun yakınında konuşulan dili içselleştirmesini, kurallarını anlayıp öğrenmesini, sonra da uygun kurallar ile konuşmasını sağlar.</a:t>
            </a:r>
          </a:p>
          <a:p>
            <a:pPr>
              <a:buFont typeface="Wingdings" panose="05000000000000000000" pitchFamily="2" charset="2"/>
              <a:buChar char="§"/>
            </a:pPr>
            <a:endParaRPr lang="tr-TR" dirty="0">
              <a:solidFill>
                <a:schemeClr val="tx1">
                  <a:lumMod val="65000"/>
                  <a:lumOff val="35000"/>
                </a:schemeClr>
              </a:solidFill>
            </a:endParaRPr>
          </a:p>
        </p:txBody>
      </p:sp>
    </p:spTree>
    <p:extLst>
      <p:ext uri="{BB962C8B-B14F-4D97-AF65-F5344CB8AC3E}">
        <p14:creationId xmlns:p14="http://schemas.microsoft.com/office/powerpoint/2010/main" val="2511189837"/>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A5BAA8-7185-47CA-A049-7B6C3677F764}"/>
              </a:ext>
            </a:extLst>
          </p:cNvPr>
          <p:cNvSpPr>
            <a:spLocks noGrp="1"/>
          </p:cNvSpPr>
          <p:nvPr>
            <p:ph type="title"/>
          </p:nvPr>
        </p:nvSpPr>
        <p:spPr/>
        <p:txBody>
          <a:bodyPr/>
          <a:lstStyle/>
          <a:p>
            <a:r>
              <a:rPr lang="tr-TR" dirty="0"/>
              <a:t>Bilişsel Kuram </a:t>
            </a:r>
          </a:p>
        </p:txBody>
      </p:sp>
      <p:sp>
        <p:nvSpPr>
          <p:cNvPr id="3" name="İçerik Yer Tutucusu 2">
            <a:extLst>
              <a:ext uri="{FF2B5EF4-FFF2-40B4-BE49-F238E27FC236}">
                <a16:creationId xmlns:a16="http://schemas.microsoft.com/office/drawing/2014/main" id="{2168732C-C8D6-47CD-96CE-1A988A0F59B3}"/>
              </a:ext>
            </a:extLst>
          </p:cNvPr>
          <p:cNvSpPr>
            <a:spLocks noGrp="1"/>
          </p:cNvSpPr>
          <p:nvPr>
            <p:ph sz="quarter" idx="10"/>
          </p:nvPr>
        </p:nvSpPr>
        <p:spPr/>
        <p:txBody>
          <a:bodyPr/>
          <a:lstStyle/>
          <a:p>
            <a:pPr>
              <a:buFont typeface="Wingdings" panose="05000000000000000000" pitchFamily="2" charset="2"/>
              <a:buChar char="§"/>
            </a:pPr>
            <a:r>
              <a:rPr lang="tr-TR" dirty="0" err="1">
                <a:solidFill>
                  <a:schemeClr val="tx1">
                    <a:lumMod val="65000"/>
                    <a:lumOff val="35000"/>
                  </a:schemeClr>
                </a:solidFill>
              </a:rPr>
              <a:t>Piaget</a:t>
            </a:r>
            <a:r>
              <a:rPr lang="tr-TR" dirty="0">
                <a:solidFill>
                  <a:schemeClr val="tx1">
                    <a:lumMod val="65000"/>
                    <a:lumOff val="35000"/>
                  </a:schemeClr>
                </a:solidFill>
              </a:rPr>
              <a:t>, dilin kalıtım ve çevre etkileşimi ile gerçekleştiğini vurgular. Dilin kazanılmasından önce çocukta zihinsel faaliyetlerin var olduğunu ileri sürer.</a:t>
            </a:r>
          </a:p>
          <a:p>
            <a:pPr>
              <a:buFont typeface="Wingdings" panose="05000000000000000000" pitchFamily="2" charset="2"/>
              <a:buChar char="§"/>
            </a:pPr>
            <a:r>
              <a:rPr lang="tr-TR" dirty="0" err="1">
                <a:solidFill>
                  <a:schemeClr val="tx1">
                    <a:lumMod val="65000"/>
                    <a:lumOff val="35000"/>
                  </a:schemeClr>
                </a:solidFill>
              </a:rPr>
              <a:t>Piaget</a:t>
            </a:r>
            <a:r>
              <a:rPr lang="tr-TR" dirty="0">
                <a:solidFill>
                  <a:schemeClr val="tx1">
                    <a:lumMod val="65000"/>
                    <a:lumOff val="35000"/>
                  </a:schemeClr>
                </a:solidFill>
              </a:rPr>
              <a:t>, çocukların ‘kendileri için konuştuklarını’ belirtmiştir. Bunu da benmerkezci konuşma olarak tanımlar. </a:t>
            </a:r>
          </a:p>
          <a:p>
            <a:pPr>
              <a:buFont typeface="Wingdings" panose="05000000000000000000" pitchFamily="2" charset="2"/>
              <a:buChar char="§"/>
            </a:pPr>
            <a:r>
              <a:rPr lang="tr-TR" dirty="0">
                <a:solidFill>
                  <a:schemeClr val="tx1">
                    <a:lumMod val="65000"/>
                    <a:lumOff val="35000"/>
                  </a:schemeClr>
                </a:solidFill>
              </a:rPr>
              <a:t>Çocuk diğer çocuklar ile konuştukça, onların farklı bakış açılarına sahip olduklarını fark eder. Bu durum çocukta benmerkezci konuşmanın yavaş yavaş azalmasına neden olur.</a:t>
            </a:r>
          </a:p>
          <a:p>
            <a:endParaRPr lang="tr-TR" dirty="0"/>
          </a:p>
        </p:txBody>
      </p:sp>
    </p:spTree>
    <p:extLst>
      <p:ext uri="{BB962C8B-B14F-4D97-AF65-F5344CB8AC3E}">
        <p14:creationId xmlns:p14="http://schemas.microsoft.com/office/powerpoint/2010/main" val="582869755"/>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72F8F7-A99E-411D-A0DE-D34753774AFD}"/>
              </a:ext>
            </a:extLst>
          </p:cNvPr>
          <p:cNvSpPr>
            <a:spLocks noGrp="1"/>
          </p:cNvSpPr>
          <p:nvPr>
            <p:ph type="title"/>
          </p:nvPr>
        </p:nvSpPr>
        <p:spPr/>
        <p:txBody>
          <a:bodyPr/>
          <a:lstStyle/>
          <a:p>
            <a:r>
              <a:rPr lang="tr-TR" dirty="0"/>
              <a:t>Dil Gelişiminin Dönemleri </a:t>
            </a:r>
          </a:p>
        </p:txBody>
      </p:sp>
      <p:sp>
        <p:nvSpPr>
          <p:cNvPr id="3" name="İçerik Yer Tutucusu 2">
            <a:extLst>
              <a:ext uri="{FF2B5EF4-FFF2-40B4-BE49-F238E27FC236}">
                <a16:creationId xmlns:a16="http://schemas.microsoft.com/office/drawing/2014/main" id="{85348F38-1D9C-47D5-9CBB-FDC9EDCF1FE4}"/>
              </a:ext>
            </a:extLst>
          </p:cNvPr>
          <p:cNvSpPr>
            <a:spLocks noGrp="1"/>
          </p:cNvSpPr>
          <p:nvPr>
            <p:ph sz="quarter" idx="10"/>
          </p:nvPr>
        </p:nvSpPr>
        <p:spPr/>
        <p:txBody>
          <a:bodyPr>
            <a:normAutofit lnSpcReduction="10000"/>
          </a:bodyPr>
          <a:lstStyle/>
          <a:p>
            <a:pPr>
              <a:buFont typeface="Wingdings" panose="05000000000000000000" pitchFamily="2" charset="2"/>
              <a:buChar char="§"/>
            </a:pPr>
            <a:r>
              <a:rPr lang="tr-TR" dirty="0">
                <a:solidFill>
                  <a:schemeClr val="tx1">
                    <a:lumMod val="65000"/>
                    <a:lumOff val="35000"/>
                  </a:schemeClr>
                </a:solidFill>
              </a:rPr>
              <a:t>Dil gelişim dönemleri, konuşma öncesi ve konuşma dönemi olmak üzere iki dönemde incelenir.  Her dönemde kendi içinde alt dönemlere ayrılır.</a:t>
            </a:r>
          </a:p>
          <a:p>
            <a:pPr marL="285750" indent="-285750">
              <a:buFont typeface="Wingdings" panose="05000000000000000000" pitchFamily="2" charset="2"/>
              <a:buChar char="§"/>
            </a:pPr>
            <a:r>
              <a:rPr lang="tr-TR" b="1" i="1" dirty="0">
                <a:solidFill>
                  <a:schemeClr val="tx1">
                    <a:lumMod val="65000"/>
                    <a:lumOff val="35000"/>
                  </a:schemeClr>
                </a:solidFill>
              </a:rPr>
              <a:t>Konuşma Öncesi Dönem</a:t>
            </a:r>
            <a:br>
              <a:rPr lang="tr-TR" dirty="0">
                <a:solidFill>
                  <a:schemeClr val="tx1">
                    <a:lumMod val="65000"/>
                    <a:lumOff val="35000"/>
                  </a:schemeClr>
                </a:solidFill>
              </a:rPr>
            </a:br>
            <a:r>
              <a:rPr lang="tr-TR" dirty="0">
                <a:solidFill>
                  <a:schemeClr val="tx1">
                    <a:lumMod val="65000"/>
                    <a:lumOff val="35000"/>
                  </a:schemeClr>
                </a:solidFill>
              </a:rPr>
              <a:t>• Yeni doğan dönemi (ağlama) (</a:t>
            </a:r>
            <a:r>
              <a:rPr lang="tr-TR" b="1" i="1" dirty="0">
                <a:solidFill>
                  <a:schemeClr val="tx1">
                    <a:lumMod val="65000"/>
                    <a:lumOff val="35000"/>
                  </a:schemeClr>
                </a:solidFill>
              </a:rPr>
              <a:t>0-2 ay)</a:t>
            </a:r>
            <a:br>
              <a:rPr lang="tr-TR" dirty="0">
                <a:solidFill>
                  <a:schemeClr val="tx1">
                    <a:lumMod val="65000"/>
                    <a:lumOff val="35000"/>
                  </a:schemeClr>
                </a:solidFill>
              </a:rPr>
            </a:br>
            <a:r>
              <a:rPr lang="tr-TR" dirty="0">
                <a:solidFill>
                  <a:schemeClr val="tx1">
                    <a:lumMod val="65000"/>
                    <a:lumOff val="35000"/>
                  </a:schemeClr>
                </a:solidFill>
              </a:rPr>
              <a:t>• </a:t>
            </a:r>
            <a:r>
              <a:rPr lang="tr-TR" dirty="0" err="1">
                <a:solidFill>
                  <a:schemeClr val="tx1">
                    <a:lumMod val="65000"/>
                    <a:lumOff val="35000"/>
                  </a:schemeClr>
                </a:solidFill>
              </a:rPr>
              <a:t>Gığıldama</a:t>
            </a:r>
            <a:r>
              <a:rPr lang="tr-TR" dirty="0">
                <a:solidFill>
                  <a:schemeClr val="tx1">
                    <a:lumMod val="65000"/>
                    <a:lumOff val="35000"/>
                  </a:schemeClr>
                </a:solidFill>
              </a:rPr>
              <a:t> dönemi (</a:t>
            </a:r>
            <a:r>
              <a:rPr lang="tr-TR" b="1" i="1" dirty="0">
                <a:solidFill>
                  <a:schemeClr val="tx1">
                    <a:lumMod val="65000"/>
                    <a:lumOff val="35000"/>
                  </a:schemeClr>
                </a:solidFill>
              </a:rPr>
              <a:t>2-4 ay)</a:t>
            </a:r>
            <a:br>
              <a:rPr lang="tr-TR" dirty="0">
                <a:solidFill>
                  <a:schemeClr val="tx1">
                    <a:lumMod val="65000"/>
                    <a:lumOff val="35000"/>
                  </a:schemeClr>
                </a:solidFill>
              </a:rPr>
            </a:br>
            <a:r>
              <a:rPr lang="tr-TR" dirty="0">
                <a:solidFill>
                  <a:schemeClr val="tx1">
                    <a:lumMod val="65000"/>
                    <a:lumOff val="35000"/>
                  </a:schemeClr>
                </a:solidFill>
              </a:rPr>
              <a:t>• Mırıldanma dönemi </a:t>
            </a:r>
            <a:r>
              <a:rPr lang="tr-TR" b="1" i="1" dirty="0">
                <a:solidFill>
                  <a:schemeClr val="tx1">
                    <a:lumMod val="65000"/>
                    <a:lumOff val="35000"/>
                  </a:schemeClr>
                </a:solidFill>
              </a:rPr>
              <a:t>(4-6 ay)</a:t>
            </a:r>
            <a:br>
              <a:rPr lang="tr-TR" dirty="0">
                <a:solidFill>
                  <a:schemeClr val="tx1">
                    <a:lumMod val="65000"/>
                    <a:lumOff val="35000"/>
                  </a:schemeClr>
                </a:solidFill>
              </a:rPr>
            </a:br>
            <a:r>
              <a:rPr lang="tr-TR" dirty="0">
                <a:solidFill>
                  <a:schemeClr val="tx1">
                    <a:lumMod val="65000"/>
                    <a:lumOff val="35000"/>
                  </a:schemeClr>
                </a:solidFill>
              </a:rPr>
              <a:t>• Mırıldanmanın tekrarı dönemi </a:t>
            </a:r>
            <a:r>
              <a:rPr lang="tr-TR" b="1" i="1" dirty="0">
                <a:solidFill>
                  <a:schemeClr val="tx1">
                    <a:lumMod val="65000"/>
                    <a:lumOff val="35000"/>
                  </a:schemeClr>
                </a:solidFill>
              </a:rPr>
              <a:t>(7-9 ay)</a:t>
            </a:r>
            <a:br>
              <a:rPr lang="tr-TR" dirty="0">
                <a:solidFill>
                  <a:schemeClr val="tx1">
                    <a:lumMod val="65000"/>
                    <a:lumOff val="35000"/>
                  </a:schemeClr>
                </a:solidFill>
              </a:rPr>
            </a:br>
            <a:r>
              <a:rPr lang="tr-TR" dirty="0">
                <a:solidFill>
                  <a:schemeClr val="tx1">
                    <a:lumMod val="65000"/>
                    <a:lumOff val="35000"/>
                  </a:schemeClr>
                </a:solidFill>
              </a:rPr>
              <a:t>• Ses, sözcük dönemi </a:t>
            </a:r>
            <a:r>
              <a:rPr lang="tr-TR" b="1" i="1" dirty="0">
                <a:solidFill>
                  <a:schemeClr val="tx1">
                    <a:lumMod val="65000"/>
                    <a:lumOff val="35000"/>
                  </a:schemeClr>
                </a:solidFill>
              </a:rPr>
              <a:t>(9-12 ay)</a:t>
            </a:r>
          </a:p>
          <a:p>
            <a:pPr marL="285750" indent="-285750">
              <a:buFont typeface="Wingdings" panose="05000000000000000000" pitchFamily="2" charset="2"/>
              <a:buChar char="§"/>
            </a:pPr>
            <a:r>
              <a:rPr lang="tr-TR" b="1" i="1" dirty="0">
                <a:solidFill>
                  <a:schemeClr val="tx1">
                    <a:lumMod val="65000"/>
                    <a:lumOff val="35000"/>
                  </a:schemeClr>
                </a:solidFill>
              </a:rPr>
              <a:t>Konuşma Dönemi</a:t>
            </a:r>
            <a:br>
              <a:rPr lang="tr-TR" dirty="0">
                <a:solidFill>
                  <a:schemeClr val="tx1">
                    <a:lumMod val="65000"/>
                    <a:lumOff val="35000"/>
                  </a:schemeClr>
                </a:solidFill>
              </a:rPr>
            </a:br>
            <a:r>
              <a:rPr lang="tr-TR" dirty="0">
                <a:solidFill>
                  <a:schemeClr val="tx1">
                    <a:lumMod val="65000"/>
                    <a:lumOff val="35000"/>
                  </a:schemeClr>
                </a:solidFill>
              </a:rPr>
              <a:t>• Tek sözcük dönemi </a:t>
            </a:r>
            <a:r>
              <a:rPr lang="tr-TR" b="1" i="1" dirty="0">
                <a:solidFill>
                  <a:schemeClr val="tx1">
                    <a:lumMod val="65000"/>
                    <a:lumOff val="35000"/>
                  </a:schemeClr>
                </a:solidFill>
              </a:rPr>
              <a:t>(12-18 ay) </a:t>
            </a:r>
            <a:br>
              <a:rPr lang="tr-TR" dirty="0">
                <a:solidFill>
                  <a:schemeClr val="tx1">
                    <a:lumMod val="65000"/>
                    <a:lumOff val="35000"/>
                  </a:schemeClr>
                </a:solidFill>
              </a:rPr>
            </a:br>
            <a:r>
              <a:rPr lang="tr-TR" dirty="0">
                <a:solidFill>
                  <a:schemeClr val="tx1">
                    <a:lumMod val="65000"/>
                    <a:lumOff val="35000"/>
                  </a:schemeClr>
                </a:solidFill>
              </a:rPr>
              <a:t>• İki sözcüklü ifadeler dönemi </a:t>
            </a:r>
            <a:r>
              <a:rPr lang="tr-TR" b="1" i="1" dirty="0">
                <a:solidFill>
                  <a:schemeClr val="tx1">
                    <a:lumMod val="65000"/>
                    <a:lumOff val="35000"/>
                  </a:schemeClr>
                </a:solidFill>
              </a:rPr>
              <a:t>(18-24 ay) </a:t>
            </a:r>
            <a:br>
              <a:rPr lang="tr-TR" dirty="0">
                <a:solidFill>
                  <a:schemeClr val="tx1">
                    <a:lumMod val="65000"/>
                    <a:lumOff val="35000"/>
                  </a:schemeClr>
                </a:solidFill>
              </a:rPr>
            </a:br>
            <a:r>
              <a:rPr lang="tr-TR" dirty="0">
                <a:solidFill>
                  <a:schemeClr val="tx1">
                    <a:lumMod val="65000"/>
                    <a:lumOff val="35000"/>
                  </a:schemeClr>
                </a:solidFill>
              </a:rPr>
              <a:t>• Dil bilgisi kurallarına uygun konuşma </a:t>
            </a:r>
            <a:r>
              <a:rPr lang="tr-TR" b="1" i="1" dirty="0">
                <a:solidFill>
                  <a:schemeClr val="tx1">
                    <a:lumMod val="65000"/>
                    <a:lumOff val="35000"/>
                  </a:schemeClr>
                </a:solidFill>
              </a:rPr>
              <a:t>(24-60 ay)</a:t>
            </a: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1901986300"/>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2C83A4-DB95-426A-9981-969EBDFA65B5}"/>
              </a:ext>
            </a:extLst>
          </p:cNvPr>
          <p:cNvSpPr>
            <a:spLocks noGrp="1"/>
          </p:cNvSpPr>
          <p:nvPr>
            <p:ph type="title"/>
          </p:nvPr>
        </p:nvSpPr>
        <p:spPr/>
        <p:txBody>
          <a:bodyPr/>
          <a:lstStyle/>
          <a:p>
            <a:r>
              <a:rPr lang="tr-TR" dirty="0"/>
              <a:t>Konuşma Öncesi Dönem</a:t>
            </a:r>
          </a:p>
        </p:txBody>
      </p:sp>
      <p:sp>
        <p:nvSpPr>
          <p:cNvPr id="3" name="İçerik Yer Tutucusu 2">
            <a:extLst>
              <a:ext uri="{FF2B5EF4-FFF2-40B4-BE49-F238E27FC236}">
                <a16:creationId xmlns:a16="http://schemas.microsoft.com/office/drawing/2014/main" id="{67FD5868-137D-4439-B9D3-4433056AF511}"/>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Bu dönemde bebekler dil gelişimi için ön koşul olan becerileri kazanmaktadır. Konuşma öncesi kazanılması gereken beceriler şu şekildedir:</a:t>
            </a:r>
          </a:p>
          <a:p>
            <a:pPr>
              <a:buFont typeface="+mj-lt"/>
              <a:buAutoNum type="arabicPeriod"/>
            </a:pPr>
            <a:r>
              <a:rPr lang="tr-TR" dirty="0">
                <a:solidFill>
                  <a:schemeClr val="tx1">
                    <a:lumMod val="65000"/>
                    <a:lumOff val="35000"/>
                  </a:schemeClr>
                </a:solidFill>
              </a:rPr>
              <a:t>Görsel ve işitsel bilgiye dikkatini yöneltme becerisi,</a:t>
            </a:r>
          </a:p>
          <a:p>
            <a:pPr>
              <a:buFont typeface="+mj-lt"/>
              <a:buAutoNum type="arabicPeriod"/>
            </a:pPr>
            <a:r>
              <a:rPr lang="tr-TR" dirty="0">
                <a:solidFill>
                  <a:schemeClr val="tx1">
                    <a:lumMod val="65000"/>
                    <a:lumOff val="35000"/>
                  </a:schemeClr>
                </a:solidFill>
              </a:rPr>
              <a:t>Jestleri ve sesleri taklit etme becerisi,</a:t>
            </a:r>
          </a:p>
          <a:p>
            <a:pPr>
              <a:buFont typeface="+mj-lt"/>
              <a:buAutoNum type="arabicPeriod"/>
            </a:pPr>
            <a:r>
              <a:rPr lang="tr-TR" dirty="0">
                <a:solidFill>
                  <a:schemeClr val="tx1">
                    <a:lumMod val="65000"/>
                    <a:lumOff val="35000"/>
                  </a:schemeClr>
                </a:solidFill>
              </a:rPr>
              <a:t>Nesne devamlılığının gelişmesi,</a:t>
            </a:r>
          </a:p>
          <a:p>
            <a:pPr>
              <a:buFont typeface="+mj-lt"/>
              <a:buAutoNum type="arabicPeriod"/>
            </a:pPr>
            <a:r>
              <a:rPr lang="tr-TR" dirty="0">
                <a:solidFill>
                  <a:schemeClr val="tx1">
                    <a:lumMod val="65000"/>
                    <a:lumOff val="35000"/>
                  </a:schemeClr>
                </a:solidFill>
              </a:rPr>
              <a:t>Sıra alma becerisi,</a:t>
            </a:r>
          </a:p>
          <a:p>
            <a:pPr>
              <a:buFont typeface="+mj-lt"/>
              <a:buAutoNum type="arabicPeriod"/>
            </a:pPr>
            <a:r>
              <a:rPr lang="tr-TR" dirty="0">
                <a:solidFill>
                  <a:schemeClr val="tx1">
                    <a:lumMod val="65000"/>
                    <a:lumOff val="35000"/>
                  </a:schemeClr>
                </a:solidFill>
              </a:rPr>
              <a:t>Neden-sonuç ilişkisini anlama becerisi,</a:t>
            </a:r>
          </a:p>
          <a:p>
            <a:pPr>
              <a:buFont typeface="+mj-lt"/>
              <a:buAutoNum type="arabicPeriod"/>
            </a:pPr>
            <a:r>
              <a:rPr lang="tr-TR" dirty="0">
                <a:solidFill>
                  <a:schemeClr val="tx1">
                    <a:lumMod val="65000"/>
                    <a:lumOff val="35000"/>
                  </a:schemeClr>
                </a:solidFill>
              </a:rPr>
              <a:t>Temel iletişimsel jestler kullanma ve işitilen kelime bu kelimenin anlamını ilişkilendirme becerisi. </a:t>
            </a:r>
          </a:p>
          <a:p>
            <a:endParaRPr lang="tr-TR" dirty="0"/>
          </a:p>
        </p:txBody>
      </p:sp>
    </p:spTree>
    <p:extLst>
      <p:ext uri="{BB962C8B-B14F-4D97-AF65-F5344CB8AC3E}">
        <p14:creationId xmlns:p14="http://schemas.microsoft.com/office/powerpoint/2010/main" val="441024340"/>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6989E8-4711-4DA2-AAF2-03C924957ED5}"/>
              </a:ext>
            </a:extLst>
          </p:cNvPr>
          <p:cNvSpPr>
            <a:spLocks noGrp="1"/>
          </p:cNvSpPr>
          <p:nvPr>
            <p:ph type="title"/>
          </p:nvPr>
        </p:nvSpPr>
        <p:spPr/>
        <p:txBody>
          <a:bodyPr/>
          <a:lstStyle/>
          <a:p>
            <a:r>
              <a:rPr lang="tr-TR" dirty="0"/>
              <a:t>Yeni Doğan Dönemi (Ağlama) (0-2 ay)</a:t>
            </a:r>
          </a:p>
        </p:txBody>
      </p:sp>
      <p:sp>
        <p:nvSpPr>
          <p:cNvPr id="3" name="İçerik Yer Tutucusu 2">
            <a:extLst>
              <a:ext uri="{FF2B5EF4-FFF2-40B4-BE49-F238E27FC236}">
                <a16:creationId xmlns:a16="http://schemas.microsoft.com/office/drawing/2014/main" id="{429CE0F6-0AFA-4A41-9715-ECE24EADA4FC}"/>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Bebeklerin dünya ile ilk iletişim kurma aracı ağlamadır. Yeni doğan bebekler başlangıçta refleks ağlamalar gösterirken, birinci ayın sonuna doğru belli mesaj vermek amaçla ağlamalarını farklılaştırmaktadır. </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1476412848"/>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27DCF1-9DD4-4693-8DF4-E5E02B61FCAB}"/>
              </a:ext>
            </a:extLst>
          </p:cNvPr>
          <p:cNvSpPr>
            <a:spLocks noGrp="1"/>
          </p:cNvSpPr>
          <p:nvPr>
            <p:ph type="title"/>
          </p:nvPr>
        </p:nvSpPr>
        <p:spPr/>
        <p:txBody>
          <a:bodyPr/>
          <a:lstStyle/>
          <a:p>
            <a:r>
              <a:rPr lang="tr-TR" dirty="0" err="1"/>
              <a:t>Gığıldama</a:t>
            </a:r>
            <a:r>
              <a:rPr lang="tr-TR" dirty="0"/>
              <a:t> Dönemi (2-4 ay)</a:t>
            </a:r>
          </a:p>
        </p:txBody>
      </p:sp>
      <p:sp>
        <p:nvSpPr>
          <p:cNvPr id="3" name="İçerik Yer Tutucusu 2">
            <a:extLst>
              <a:ext uri="{FF2B5EF4-FFF2-40B4-BE49-F238E27FC236}">
                <a16:creationId xmlns:a16="http://schemas.microsoft.com/office/drawing/2014/main" id="{8C3C5778-9A58-41C6-888C-C3E0DF6D4167}"/>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Bebek a, o, u gibi ünlü sesleri uzatarak çıkarmaktadır. Bu sesler genellikle bebek bakımından sorumlu kişi ile etkileşim halinde iken çıkarılmaktadır. Sonra da a, o, u seslerinin sonuna «h» sesi eklemeye başlar, bununla birlikte bu safhada k, g gibi </a:t>
            </a:r>
            <a:r>
              <a:rPr lang="tr-TR" dirty="0" err="1">
                <a:solidFill>
                  <a:schemeClr val="tx1">
                    <a:lumMod val="65000"/>
                    <a:lumOff val="35000"/>
                  </a:schemeClr>
                </a:solidFill>
              </a:rPr>
              <a:t>seslern</a:t>
            </a:r>
            <a:r>
              <a:rPr lang="tr-TR" dirty="0">
                <a:solidFill>
                  <a:schemeClr val="tx1">
                    <a:lumMod val="65000"/>
                    <a:lumOff val="35000"/>
                  </a:schemeClr>
                </a:solidFill>
              </a:rPr>
              <a:t> çıkarıldığı da görülebilir. </a:t>
            </a:r>
          </a:p>
          <a:p>
            <a:endParaRPr lang="tr-TR" dirty="0"/>
          </a:p>
        </p:txBody>
      </p:sp>
    </p:spTree>
    <p:extLst>
      <p:ext uri="{BB962C8B-B14F-4D97-AF65-F5344CB8AC3E}">
        <p14:creationId xmlns:p14="http://schemas.microsoft.com/office/powerpoint/2010/main" val="418710251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4294967295"/>
          </p:nvPr>
        </p:nvSpPr>
        <p:spPr>
          <a:xfrm>
            <a:off x="955675" y="908050"/>
            <a:ext cx="7700963" cy="3759200"/>
          </a:xfrm>
        </p:spPr>
        <p:txBody>
          <a:bodyPr wrap="square" numCol="1" anchor="t" anchorCtr="0" compatLnSpc="1">
            <a:prstTxWarp prst="textNoShape">
              <a:avLst/>
            </a:prstTxWarp>
          </a:bodyPr>
          <a:lstStyle/>
          <a:p>
            <a:pPr>
              <a:buFont typeface="Wingdings" panose="05000000000000000000" pitchFamily="2" charset="2"/>
              <a:buChar char="§"/>
            </a:pPr>
            <a:r>
              <a:rPr lang="tr-TR" dirty="0">
                <a:solidFill>
                  <a:schemeClr val="tx1">
                    <a:lumMod val="65000"/>
                    <a:lumOff val="35000"/>
                  </a:schemeClr>
                </a:solidFill>
              </a:rPr>
              <a:t>İnsanoğlunda öğrenme süreci araştırma ve keşfetme yoluyla gerçekleşmektedir.</a:t>
            </a:r>
          </a:p>
          <a:p>
            <a:pPr>
              <a:buFont typeface="Wingdings" panose="05000000000000000000" pitchFamily="2" charset="2"/>
              <a:buChar char="§"/>
            </a:pPr>
            <a:r>
              <a:rPr lang="tr-TR" dirty="0">
                <a:solidFill>
                  <a:schemeClr val="tx1">
                    <a:lumMod val="65000"/>
                    <a:lumOff val="35000"/>
                  </a:schemeClr>
                </a:solidFill>
              </a:rPr>
              <a:t>Dünyaya gözlerini yeni açan bir bebek zaman içerisinde etrafını gözlemleyerek anlamlandırmaya çalışmaktadır. Çevresini anlamlandırma ve öğrenmesi de Bilişsel gelişim sayesinde olmaktadır.</a:t>
            </a:r>
          </a:p>
          <a:p>
            <a:pPr>
              <a:buFont typeface="Wingdings" panose="05000000000000000000" pitchFamily="2" charset="2"/>
              <a:buChar char="§"/>
            </a:pPr>
            <a:r>
              <a:rPr lang="tr-TR" dirty="0">
                <a:solidFill>
                  <a:schemeClr val="tx1">
                    <a:lumMod val="65000"/>
                    <a:lumOff val="35000"/>
                  </a:schemeClr>
                </a:solidFill>
              </a:rPr>
              <a:t>Bilişsel gelişimin temeli nörolojik büyüme ve olgunlaşma ile ilgilidir. Erken dönemde edinilen deneyimler nörolojik gelişim için önemlidir. </a:t>
            </a:r>
          </a:p>
          <a:p>
            <a:pPr>
              <a:buFont typeface="Wingdings" panose="05000000000000000000" pitchFamily="2" charset="2"/>
              <a:buChar char="§"/>
            </a:pPr>
            <a:r>
              <a:rPr lang="tr-TR" dirty="0">
                <a:solidFill>
                  <a:schemeClr val="tx1">
                    <a:lumMod val="65000"/>
                    <a:lumOff val="35000"/>
                  </a:schemeClr>
                </a:solidFill>
              </a:rPr>
              <a:t>Aşamalı olarak çocuğun algısı, seçici dikkati, öğrenmesi, hafızası, dili, kişiliği ve </a:t>
            </a:r>
            <a:r>
              <a:rPr lang="tr-TR" dirty="0" err="1">
                <a:solidFill>
                  <a:schemeClr val="tx1">
                    <a:lumMod val="65000"/>
                    <a:lumOff val="35000"/>
                  </a:schemeClr>
                </a:solidFill>
              </a:rPr>
              <a:t>bilişselliği</a:t>
            </a:r>
            <a:r>
              <a:rPr lang="tr-TR" dirty="0">
                <a:solidFill>
                  <a:schemeClr val="tx1">
                    <a:lumMod val="65000"/>
                    <a:lumOff val="35000"/>
                  </a:schemeClr>
                </a:solidFill>
              </a:rPr>
              <a:t> şekillenmektedir. </a:t>
            </a:r>
          </a:p>
          <a:p>
            <a:pPr>
              <a:buFont typeface="Wingdings" panose="05000000000000000000" pitchFamily="2" charset="2"/>
              <a:buChar char="§"/>
            </a:pPr>
            <a:endParaRPr lang="tr-TR" dirty="0">
              <a:solidFill>
                <a:schemeClr val="tx1">
                  <a:lumMod val="65000"/>
                  <a:lumOff val="35000"/>
                </a:schemeClr>
              </a:solidFill>
            </a:endParaRPr>
          </a:p>
          <a:p>
            <a:pPr marL="0" lvl="1" indent="0" eaLnBrk="1" hangingPunct="1">
              <a:buNone/>
            </a:pPr>
            <a:endParaRPr lang="en-US" altLang="x-none" dirty="0">
              <a:latin typeface="Arial" charset="0"/>
              <a:ea typeface="ＭＳ Ｐゴシック" charset="-128"/>
            </a:endParaRPr>
          </a:p>
          <a:p>
            <a:pPr lvl="1" eaLnBrk="1" hangingPunct="1"/>
            <a:endParaRPr lang="en-US" altLang="x-none" dirty="0">
              <a:latin typeface="Arial" charset="0"/>
              <a:ea typeface="ＭＳ Ｐゴシック" charset="-128"/>
            </a:endParaRPr>
          </a:p>
        </p:txBody>
      </p:sp>
    </p:spTree>
    <p:extLst>
      <p:ext uri="{BB962C8B-B14F-4D97-AF65-F5344CB8AC3E}">
        <p14:creationId xmlns:p14="http://schemas.microsoft.com/office/powerpoint/2010/main" val="3873645501"/>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417A37-D6F3-4A0D-8F62-0935C03447B5}"/>
              </a:ext>
            </a:extLst>
          </p:cNvPr>
          <p:cNvSpPr>
            <a:spLocks noGrp="1"/>
          </p:cNvSpPr>
          <p:nvPr>
            <p:ph type="title"/>
          </p:nvPr>
        </p:nvSpPr>
        <p:spPr/>
        <p:txBody>
          <a:bodyPr/>
          <a:lstStyle/>
          <a:p>
            <a:r>
              <a:rPr lang="tr-TR" dirty="0"/>
              <a:t>Mırıldanma Dönemi (4-6 ay)</a:t>
            </a:r>
          </a:p>
        </p:txBody>
      </p:sp>
      <p:sp>
        <p:nvSpPr>
          <p:cNvPr id="3" name="İçerik Yer Tutucusu 2">
            <a:extLst>
              <a:ext uri="{FF2B5EF4-FFF2-40B4-BE49-F238E27FC236}">
                <a16:creationId xmlns:a16="http://schemas.microsoft.com/office/drawing/2014/main" id="{FBC2028F-03A3-4AB0-8CFE-DB9B33F295A2}"/>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Bebekler, </a:t>
            </a:r>
            <a:r>
              <a:rPr lang="tr-TR" dirty="0" err="1">
                <a:solidFill>
                  <a:schemeClr val="tx1">
                    <a:lumMod val="65000"/>
                    <a:lumOff val="35000"/>
                  </a:schemeClr>
                </a:solidFill>
              </a:rPr>
              <a:t>ba-ba</a:t>
            </a:r>
            <a:r>
              <a:rPr lang="tr-TR" dirty="0">
                <a:solidFill>
                  <a:schemeClr val="tx1">
                    <a:lumMod val="65000"/>
                    <a:lumOff val="35000"/>
                  </a:schemeClr>
                </a:solidFill>
              </a:rPr>
              <a:t>, ya da </a:t>
            </a:r>
            <a:r>
              <a:rPr lang="tr-TR" dirty="0" err="1">
                <a:solidFill>
                  <a:schemeClr val="tx1">
                    <a:lumMod val="65000"/>
                    <a:lumOff val="35000"/>
                  </a:schemeClr>
                </a:solidFill>
              </a:rPr>
              <a:t>ma-ma</a:t>
            </a:r>
            <a:r>
              <a:rPr lang="tr-TR" dirty="0">
                <a:solidFill>
                  <a:schemeClr val="tx1">
                    <a:lumMod val="65000"/>
                    <a:lumOff val="35000"/>
                  </a:schemeClr>
                </a:solidFill>
              </a:rPr>
              <a:t> gibi ünlü ünsüz sesleri bir araya getirerek bu sesleri tekrarlar. Bu sesleri çıkarmak bebeğin uyararak keyif almasını sağlamaktadır. Bu nedenle ses üretimi tekrarlanmaktadır. Bu dönemde «p, b, m» gibi sesleri de çıkarmaya başlamaktadır. Bebek basitten karmaşığa doğru ses üretimi yapmaktadır. </a:t>
            </a:r>
          </a:p>
          <a:p>
            <a:endParaRPr lang="tr-TR" dirty="0"/>
          </a:p>
        </p:txBody>
      </p:sp>
    </p:spTree>
    <p:extLst>
      <p:ext uri="{BB962C8B-B14F-4D97-AF65-F5344CB8AC3E}">
        <p14:creationId xmlns:p14="http://schemas.microsoft.com/office/powerpoint/2010/main" val="1019141129"/>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5D02F3-A3E9-41A3-91BD-3523104E5B01}"/>
              </a:ext>
            </a:extLst>
          </p:cNvPr>
          <p:cNvSpPr>
            <a:spLocks noGrp="1"/>
          </p:cNvSpPr>
          <p:nvPr>
            <p:ph type="title"/>
          </p:nvPr>
        </p:nvSpPr>
        <p:spPr/>
        <p:txBody>
          <a:bodyPr/>
          <a:lstStyle/>
          <a:p>
            <a:r>
              <a:rPr lang="tr-TR" dirty="0"/>
              <a:t>Mırıldanmanın Tekrarı Dönemi (7-9 ay)</a:t>
            </a:r>
          </a:p>
        </p:txBody>
      </p:sp>
      <p:sp>
        <p:nvSpPr>
          <p:cNvPr id="3" name="İçerik Yer Tutucusu 2">
            <a:extLst>
              <a:ext uri="{FF2B5EF4-FFF2-40B4-BE49-F238E27FC236}">
                <a16:creationId xmlns:a16="http://schemas.microsoft.com/office/drawing/2014/main" id="{5F134B7B-B55B-4746-A1E7-214993CAC778}"/>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Daha önceki dönemlerde işitilen ses ile üretilen ses arasında bir ilişki yokken bu dönemde işitmenin önemi artmaktadır. Çünkü bebek, işittiği sesle ürettiği sesi birleştirmektedir. Bebek işittiği sesler arasından seçim yaparak bu sesleri taklit etmekte ve tekrarlamaktadır. </a:t>
            </a:r>
          </a:p>
          <a:p>
            <a:endParaRPr lang="tr-TR" dirty="0"/>
          </a:p>
        </p:txBody>
      </p:sp>
    </p:spTree>
    <p:extLst>
      <p:ext uri="{BB962C8B-B14F-4D97-AF65-F5344CB8AC3E}">
        <p14:creationId xmlns:p14="http://schemas.microsoft.com/office/powerpoint/2010/main" val="367044657"/>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825737-51C3-498E-9465-8151116DC05D}"/>
              </a:ext>
            </a:extLst>
          </p:cNvPr>
          <p:cNvSpPr>
            <a:spLocks noGrp="1"/>
          </p:cNvSpPr>
          <p:nvPr>
            <p:ph type="title"/>
          </p:nvPr>
        </p:nvSpPr>
        <p:spPr/>
        <p:txBody>
          <a:bodyPr/>
          <a:lstStyle/>
          <a:p>
            <a:r>
              <a:rPr lang="tr-TR" dirty="0"/>
              <a:t>Ses, Sözcük Dönemi (9-12 ay)</a:t>
            </a:r>
          </a:p>
        </p:txBody>
      </p:sp>
      <p:sp>
        <p:nvSpPr>
          <p:cNvPr id="3" name="İçerik Yer Tutucusu 2">
            <a:extLst>
              <a:ext uri="{FF2B5EF4-FFF2-40B4-BE49-F238E27FC236}">
                <a16:creationId xmlns:a16="http://schemas.microsoft.com/office/drawing/2014/main" id="{808E527C-5CC6-434C-A3A1-F22D54AFF153}"/>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Bebekler bireylerin konuşma seslerini taklit ederek dili kullanmada temel oluşturmaktadır. Bu dönemde çeşitli hece tekrarları yapmakta ve anlaşılmayan ama akıcı olan sözcükler üretmektedir. Bebek bu dönemde göstermek, işaret etmek gibi jestler yapmakta istediklerini göstermektedir. </a:t>
            </a:r>
          </a:p>
          <a:p>
            <a:endParaRPr lang="tr-TR" dirty="0"/>
          </a:p>
        </p:txBody>
      </p:sp>
    </p:spTree>
    <p:extLst>
      <p:ext uri="{BB962C8B-B14F-4D97-AF65-F5344CB8AC3E}">
        <p14:creationId xmlns:p14="http://schemas.microsoft.com/office/powerpoint/2010/main" val="952102045"/>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E89A79-77E2-4722-8CF4-C7F48BE02AFA}"/>
              </a:ext>
            </a:extLst>
          </p:cNvPr>
          <p:cNvSpPr>
            <a:spLocks noGrp="1"/>
          </p:cNvSpPr>
          <p:nvPr>
            <p:ph type="title"/>
          </p:nvPr>
        </p:nvSpPr>
        <p:spPr/>
        <p:txBody>
          <a:bodyPr/>
          <a:lstStyle/>
          <a:p>
            <a:r>
              <a:rPr lang="tr-TR" dirty="0"/>
              <a:t>Tek Sözcük Dönemi (12-18 ay)</a:t>
            </a:r>
          </a:p>
        </p:txBody>
      </p:sp>
      <p:sp>
        <p:nvSpPr>
          <p:cNvPr id="3" name="İçerik Yer Tutucusu 2">
            <a:extLst>
              <a:ext uri="{FF2B5EF4-FFF2-40B4-BE49-F238E27FC236}">
                <a16:creationId xmlns:a16="http://schemas.microsoft.com/office/drawing/2014/main" id="{B399BE6D-7BB5-4A52-A25D-6ADCB13081C6}"/>
              </a:ext>
            </a:extLst>
          </p:cNvPr>
          <p:cNvSpPr>
            <a:spLocks noGrp="1"/>
          </p:cNvSpPr>
          <p:nvPr>
            <p:ph sz="quarter" idx="10"/>
          </p:nvPr>
        </p:nvSpPr>
        <p:spPr/>
        <p:txBody>
          <a:bodyPr/>
          <a:lstStyle/>
          <a:p>
            <a:pPr marL="285750" indent="-285750">
              <a:buFont typeface="Wingdings" panose="05000000000000000000" pitchFamily="2" charset="2"/>
              <a:buChar char="§"/>
            </a:pPr>
            <a:r>
              <a:rPr lang="tr-TR" dirty="0">
                <a:solidFill>
                  <a:schemeClr val="tx1">
                    <a:lumMod val="65000"/>
                    <a:lumOff val="35000"/>
                  </a:schemeClr>
                </a:solidFill>
              </a:rPr>
              <a:t>Tek sözcük döneminde ilk kelimeler genellikle aşina oldukları hayvan ya da önemli kişilere ait isimler olmaktadır. 18 aylık bir çocuğun sözcük dağarcığında 3 ile 90 arasında sözcük bulunmaktadır. </a:t>
            </a:r>
          </a:p>
          <a:p>
            <a:endParaRPr lang="tr-TR" dirty="0"/>
          </a:p>
        </p:txBody>
      </p:sp>
    </p:spTree>
    <p:extLst>
      <p:ext uri="{BB962C8B-B14F-4D97-AF65-F5344CB8AC3E}">
        <p14:creationId xmlns:p14="http://schemas.microsoft.com/office/powerpoint/2010/main" val="1017429371"/>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0C27B5-9B19-4F92-9011-C344D352431B}"/>
              </a:ext>
            </a:extLst>
          </p:cNvPr>
          <p:cNvSpPr>
            <a:spLocks noGrp="1"/>
          </p:cNvSpPr>
          <p:nvPr>
            <p:ph type="title"/>
          </p:nvPr>
        </p:nvSpPr>
        <p:spPr/>
        <p:txBody>
          <a:bodyPr/>
          <a:lstStyle/>
          <a:p>
            <a:r>
              <a:rPr lang="tr-TR" dirty="0"/>
              <a:t>İki Sözcüklü İfadeler Dönemi (18-24 ay)</a:t>
            </a:r>
          </a:p>
        </p:txBody>
      </p:sp>
      <p:sp>
        <p:nvSpPr>
          <p:cNvPr id="3" name="İçerik Yer Tutucusu 2">
            <a:extLst>
              <a:ext uri="{FF2B5EF4-FFF2-40B4-BE49-F238E27FC236}">
                <a16:creationId xmlns:a16="http://schemas.microsoft.com/office/drawing/2014/main" id="{D751469E-6A83-4F66-AFCF-79721A92A789}"/>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Bu aylar arasında çocuklar hızlı bir biçimde birçok kelime edinmektedir. Çocuklar sosyal rutinler için kelimeler kullanmaya başlarlar. 18 aylık bir bebek yaklaşık 50 kelime konuşabilir. 2 yaşına geldiğinde bu rakam artmaktadır. Bu dönemde iki kelimelik cümleler kurmaya başlarlar. Çocuklar </a:t>
            </a:r>
            <a:r>
              <a:rPr lang="tr-TR" dirty="0" err="1">
                <a:solidFill>
                  <a:schemeClr val="tx1">
                    <a:lumMod val="65000"/>
                    <a:lumOff val="35000"/>
                  </a:schemeClr>
                </a:solidFill>
              </a:rPr>
              <a:t>telgrafik</a:t>
            </a:r>
            <a:r>
              <a:rPr lang="tr-TR" dirty="0">
                <a:solidFill>
                  <a:schemeClr val="tx1">
                    <a:lumMod val="65000"/>
                    <a:lumOff val="35000"/>
                  </a:schemeClr>
                </a:solidFill>
              </a:rPr>
              <a:t> konuşma biçimini kullanmaktadırlar. Yani bağlaç ya da ekler kullanmadan konuşma yapmaktadır. </a:t>
            </a:r>
          </a:p>
          <a:p>
            <a:endParaRPr lang="tr-TR" dirty="0"/>
          </a:p>
        </p:txBody>
      </p:sp>
    </p:spTree>
    <p:extLst>
      <p:ext uri="{BB962C8B-B14F-4D97-AF65-F5344CB8AC3E}">
        <p14:creationId xmlns:p14="http://schemas.microsoft.com/office/powerpoint/2010/main" val="1811465453"/>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498E73-1C23-4CF4-A7FB-7929ED29DDAF}"/>
              </a:ext>
            </a:extLst>
          </p:cNvPr>
          <p:cNvSpPr>
            <a:spLocks noGrp="1"/>
          </p:cNvSpPr>
          <p:nvPr>
            <p:ph type="title"/>
          </p:nvPr>
        </p:nvSpPr>
        <p:spPr/>
        <p:txBody>
          <a:bodyPr/>
          <a:lstStyle/>
          <a:p>
            <a:r>
              <a:rPr lang="tr-TR" dirty="0"/>
              <a:t>Dil bilgisi kurallarına uygun konuşma (24-60 ay)</a:t>
            </a:r>
          </a:p>
        </p:txBody>
      </p:sp>
      <p:sp>
        <p:nvSpPr>
          <p:cNvPr id="3" name="İçerik Yer Tutucusu 2">
            <a:extLst>
              <a:ext uri="{FF2B5EF4-FFF2-40B4-BE49-F238E27FC236}">
                <a16:creationId xmlns:a16="http://schemas.microsoft.com/office/drawing/2014/main" id="{D0E6FEB2-C97C-40C8-9525-DDC0550F765A}"/>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2-4 yaşındaki çocuklarda hem iletişimsel olan veya olmayan dil gelişmektedir. Çocuk hem kendi kurduğu cümleyi hem de karşısındakinin kurmuş olduğu karşılıklı diyaloğa dayalı cümleleri tekrarlayabilir. Üç ya da daha fazlalık kelimelerden oluşan cümleler kurmaya başlarlar. </a:t>
            </a:r>
          </a:p>
          <a:p>
            <a:pPr>
              <a:buFont typeface="Wingdings" panose="05000000000000000000" pitchFamily="2" charset="2"/>
              <a:buChar char="§"/>
            </a:pPr>
            <a:r>
              <a:rPr lang="tr-TR" dirty="0">
                <a:solidFill>
                  <a:schemeClr val="tx1">
                    <a:lumMod val="65000"/>
                    <a:lumOff val="35000"/>
                  </a:schemeClr>
                </a:solidFill>
              </a:rPr>
              <a:t>Özne ve yüklemi kurallarına uygun kullanmaya başlarlar. Zamir, zarf ve bağlaçları kullanmaya başlarlar. Soru ifadesi ile birlikte soru eki kullanabilirler. Bu dönemin sonlarına doğru geçmiş, gelecek ve şimdiki zaman kullanma gelişmektedir. 6-7 yaşlarında yetişkin gibi konuştukları görülmektedir.</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2880486576"/>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en-US" altLang="x-none" dirty="0" err="1">
                <a:latin typeface="Arial" charset="0"/>
                <a:ea typeface="ＭＳ Ｐゴシック" charset="-128"/>
              </a:rPr>
              <a:t>Referanslar</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normAutofit/>
          </a:bodyPr>
          <a:lstStyle/>
          <a:p>
            <a:pPr marL="0" indent="0" fontAlgn="auto">
              <a:spcAft>
                <a:spcPts val="0"/>
              </a:spcAft>
              <a:defRPr/>
            </a:pPr>
            <a:r>
              <a:rPr lang="tr-TR" sz="1100" dirty="0"/>
              <a:t>DOĞRU YILDIRIM, S.S, ERKEN ÇOCUKLUKTA ÖZEL EĞİTİM, VİZE AKADEMİ,ANKARA,2019</a:t>
            </a:r>
          </a:p>
          <a:p>
            <a:pPr marL="0" indent="0" fontAlgn="auto">
              <a:spcAft>
                <a:spcPts val="0"/>
              </a:spcAft>
              <a:defRPr/>
            </a:pPr>
            <a:r>
              <a:rPr lang="tr-TR" sz="1100" dirty="0"/>
              <a:t>DİKEN, İ.H, ERKEN ÇOCUKLUK EĞİTİMİ, PEGEM AKADEMİ, ANKARA, 2010</a:t>
            </a:r>
          </a:p>
          <a:p>
            <a:pPr marL="0" indent="0" fontAlgn="auto">
              <a:spcAft>
                <a:spcPts val="0"/>
              </a:spcAft>
              <a:defRPr/>
            </a:pPr>
            <a:r>
              <a:rPr lang="tr-TR" sz="1100" dirty="0"/>
              <a:t>BAKKALOĞLU, H. ERKEN ÇOCUKLUK ÖZEL EĞİTİMİ EL KİTABI, ANI YAYINCILIK, ANKARA, 2018</a:t>
            </a:r>
          </a:p>
          <a:p>
            <a:pPr marL="0" indent="0" fontAlgn="auto">
              <a:spcAft>
                <a:spcPts val="0"/>
              </a:spcAft>
              <a:defRPr/>
            </a:pPr>
            <a:endParaRPr lang="tr-TR" sz="1100" dirty="0"/>
          </a:p>
          <a:p>
            <a:pPr marL="0" indent="0" fontAlgn="auto">
              <a:spcAft>
                <a:spcPts val="0"/>
              </a:spcAft>
              <a:defRPr/>
            </a:pPr>
            <a:endParaRPr lang="en-GB" sz="1100"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CA2352C-FEB1-4D31-88F3-EA58DAEFDA37}"/>
              </a:ext>
            </a:extLst>
          </p:cNvPr>
          <p:cNvSpPr>
            <a:spLocks noGrp="1"/>
          </p:cNvSpPr>
          <p:nvPr>
            <p:ph sz="quarter" idx="10"/>
          </p:nvPr>
        </p:nvSpPr>
        <p:spPr/>
        <p:txBody>
          <a:bodyPr/>
          <a:lstStyle/>
          <a:p>
            <a:pPr>
              <a:buFont typeface="Wingdings" panose="05000000000000000000" pitchFamily="2" charset="2"/>
              <a:buChar char="§"/>
            </a:pPr>
            <a:r>
              <a:rPr lang="tr-TR" dirty="0">
                <a:solidFill>
                  <a:schemeClr val="tx1">
                    <a:lumMod val="65000"/>
                    <a:lumOff val="35000"/>
                  </a:schemeClr>
                </a:solidFill>
              </a:rPr>
              <a:t>Çocuklar öğrenme becerisini doğuştan getirebilmektedir.  Ancak bu durum potansiyel çevreyle etkileşerek gelişmektedir.</a:t>
            </a:r>
          </a:p>
          <a:p>
            <a:pPr>
              <a:buFont typeface="Wingdings" panose="05000000000000000000" pitchFamily="2" charset="2"/>
              <a:buChar char="§"/>
            </a:pPr>
            <a:r>
              <a:rPr lang="tr-TR" dirty="0">
                <a:solidFill>
                  <a:schemeClr val="tx1">
                    <a:lumMod val="65000"/>
                    <a:lumOff val="35000"/>
                  </a:schemeClr>
                </a:solidFill>
              </a:rPr>
              <a:t>Bilgiyi edinmede ve işlemede duyuların kullanımı, bunlar arasındaki ilişkileri, nesnel gerçekliği ve dünyayı anlama becerisine neden olmaktadır.</a:t>
            </a:r>
          </a:p>
          <a:p>
            <a:pPr>
              <a:buFont typeface="Wingdings" panose="05000000000000000000" pitchFamily="2" charset="2"/>
              <a:buChar char="§"/>
            </a:pPr>
            <a:r>
              <a:rPr lang="tr-TR" dirty="0">
                <a:solidFill>
                  <a:schemeClr val="tx1">
                    <a:lumMod val="65000"/>
                    <a:lumOff val="35000"/>
                  </a:schemeClr>
                </a:solidFill>
              </a:rPr>
              <a:t>Zeka gelişimi fiziksel büyüme, kas gelişimi, dil gelişimi, sosyal becerileri öğrenme ile oluşmaktadır. </a:t>
            </a:r>
          </a:p>
          <a:p>
            <a:pPr>
              <a:buFont typeface="Wingdings" panose="05000000000000000000" pitchFamily="2" charset="2"/>
              <a:buChar char="§"/>
            </a:pPr>
            <a:r>
              <a:rPr lang="tr-TR" dirty="0">
                <a:solidFill>
                  <a:schemeClr val="tx1">
                    <a:lumMod val="65000"/>
                    <a:lumOff val="35000"/>
                  </a:schemeClr>
                </a:solidFill>
              </a:rPr>
              <a:t>Çocuklar bilişsel gelişim dönemlerinden sırayla geçerek gelişmektedir. </a:t>
            </a:r>
          </a:p>
          <a:p>
            <a:pPr>
              <a:buFont typeface="Wingdings" panose="05000000000000000000" pitchFamily="2" charset="2"/>
              <a:buChar char="§"/>
            </a:pPr>
            <a:r>
              <a:rPr lang="tr-TR" dirty="0">
                <a:solidFill>
                  <a:schemeClr val="tx1">
                    <a:lumMod val="65000"/>
                    <a:lumOff val="35000"/>
                  </a:schemeClr>
                </a:solidFill>
              </a:rPr>
              <a:t>Bilişsel gelişimi araştıran bilim adamları gelişimle </a:t>
            </a:r>
            <a:r>
              <a:rPr lang="tr-TR" dirty="0" err="1">
                <a:solidFill>
                  <a:schemeClr val="tx1">
                    <a:lumMod val="65000"/>
                    <a:lumOff val="35000"/>
                  </a:schemeClr>
                </a:solidFill>
              </a:rPr>
              <a:t>iligi</a:t>
            </a:r>
            <a:r>
              <a:rPr lang="tr-TR" dirty="0">
                <a:solidFill>
                  <a:schemeClr val="tx1">
                    <a:lumMod val="65000"/>
                    <a:lumOff val="35000"/>
                  </a:schemeClr>
                </a:solidFill>
              </a:rPr>
              <a:t> kuramlar ortaya koymaktadır.</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417177745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903E7A-7CCD-452E-A3DA-ACF2098CDB44}"/>
              </a:ext>
            </a:extLst>
          </p:cNvPr>
          <p:cNvSpPr>
            <a:spLocks noGrp="1"/>
          </p:cNvSpPr>
          <p:nvPr>
            <p:ph type="title"/>
          </p:nvPr>
        </p:nvSpPr>
        <p:spPr/>
        <p:txBody>
          <a:bodyPr/>
          <a:lstStyle/>
          <a:p>
            <a:r>
              <a:rPr lang="tr-TR" dirty="0"/>
              <a:t>Bilişsel Gelişim Kuramları </a:t>
            </a:r>
          </a:p>
        </p:txBody>
      </p:sp>
      <p:sp>
        <p:nvSpPr>
          <p:cNvPr id="3" name="İçerik Yer Tutucusu 2">
            <a:extLst>
              <a:ext uri="{FF2B5EF4-FFF2-40B4-BE49-F238E27FC236}">
                <a16:creationId xmlns:a16="http://schemas.microsoft.com/office/drawing/2014/main" id="{F72744D3-6348-40F4-AB28-A26BCC5F3AE2}"/>
              </a:ext>
            </a:extLst>
          </p:cNvPr>
          <p:cNvSpPr>
            <a:spLocks noGrp="1"/>
          </p:cNvSpPr>
          <p:nvPr>
            <p:ph sz="quarter" idx="10"/>
          </p:nvPr>
        </p:nvSpPr>
        <p:spPr/>
        <p:txBody>
          <a:bodyPr/>
          <a:lstStyle/>
          <a:p>
            <a:pPr marL="82296" indent="0"/>
            <a:r>
              <a:rPr lang="tr-TR" dirty="0">
                <a:solidFill>
                  <a:schemeClr val="bg2"/>
                </a:solidFill>
              </a:rPr>
              <a:t>1</a:t>
            </a:r>
            <a:r>
              <a:rPr lang="tr-TR" dirty="0">
                <a:solidFill>
                  <a:schemeClr val="tx1">
                    <a:lumMod val="65000"/>
                    <a:lumOff val="35000"/>
                  </a:schemeClr>
                </a:solidFill>
              </a:rPr>
              <a:t>. Bilgi işlem kuramı</a:t>
            </a:r>
          </a:p>
          <a:p>
            <a:pPr marL="82296" indent="0"/>
            <a:r>
              <a:rPr lang="tr-TR" dirty="0">
                <a:solidFill>
                  <a:schemeClr val="bg2"/>
                </a:solidFill>
              </a:rPr>
              <a:t>2. </a:t>
            </a:r>
            <a:r>
              <a:rPr lang="tr-TR" dirty="0" err="1">
                <a:solidFill>
                  <a:schemeClr val="tx1">
                    <a:lumMod val="65000"/>
                    <a:lumOff val="35000"/>
                  </a:schemeClr>
                </a:solidFill>
              </a:rPr>
              <a:t>Piaget’in</a:t>
            </a:r>
            <a:r>
              <a:rPr lang="tr-TR" dirty="0">
                <a:solidFill>
                  <a:schemeClr val="tx1">
                    <a:lumMod val="65000"/>
                    <a:lumOff val="35000"/>
                  </a:schemeClr>
                </a:solidFill>
              </a:rPr>
              <a:t> bilişsel gelişim kuramı</a:t>
            </a:r>
          </a:p>
          <a:p>
            <a:pPr marL="82296" indent="0"/>
            <a:r>
              <a:rPr lang="tr-TR" dirty="0">
                <a:solidFill>
                  <a:schemeClr val="bg2"/>
                </a:solidFill>
              </a:rPr>
              <a:t>3. </a:t>
            </a:r>
            <a:r>
              <a:rPr lang="tr-TR" dirty="0" err="1">
                <a:solidFill>
                  <a:schemeClr val="tx1">
                    <a:lumMod val="65000"/>
                    <a:lumOff val="35000"/>
                  </a:schemeClr>
                </a:solidFill>
              </a:rPr>
              <a:t>Vygotsky’nin</a:t>
            </a:r>
            <a:r>
              <a:rPr lang="tr-TR" dirty="0">
                <a:solidFill>
                  <a:schemeClr val="tx1">
                    <a:lumMod val="65000"/>
                    <a:lumOff val="35000"/>
                  </a:schemeClr>
                </a:solidFill>
              </a:rPr>
              <a:t> bilişsel gelişim kuramı </a:t>
            </a:r>
          </a:p>
          <a:p>
            <a:pPr marL="82296" indent="0"/>
            <a:r>
              <a:rPr lang="tr-TR" dirty="0">
                <a:solidFill>
                  <a:schemeClr val="bg2"/>
                </a:solidFill>
              </a:rPr>
              <a:t>4. </a:t>
            </a:r>
            <a:r>
              <a:rPr lang="tr-TR" dirty="0" err="1">
                <a:solidFill>
                  <a:schemeClr val="tx1">
                    <a:lumMod val="65000"/>
                    <a:lumOff val="35000"/>
                  </a:schemeClr>
                </a:solidFill>
              </a:rPr>
              <a:t>Bruner’in</a:t>
            </a:r>
            <a:r>
              <a:rPr lang="tr-TR" dirty="0">
                <a:solidFill>
                  <a:schemeClr val="tx1">
                    <a:lumMod val="65000"/>
                    <a:lumOff val="35000"/>
                  </a:schemeClr>
                </a:solidFill>
              </a:rPr>
              <a:t> bilişsel gelişim kuramı</a:t>
            </a:r>
          </a:p>
          <a:p>
            <a:endParaRPr lang="tr-TR" dirty="0"/>
          </a:p>
        </p:txBody>
      </p:sp>
    </p:spTree>
    <p:extLst>
      <p:ext uri="{BB962C8B-B14F-4D97-AF65-F5344CB8AC3E}">
        <p14:creationId xmlns:p14="http://schemas.microsoft.com/office/powerpoint/2010/main" val="179721060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949325" y="358775"/>
            <a:ext cx="7707313" cy="488950"/>
          </a:xfrm>
        </p:spPr>
        <p:txBody>
          <a:bodyPr/>
          <a:lstStyle/>
          <a:p>
            <a:pPr eaLnBrk="1" hangingPunct="1"/>
            <a:r>
              <a:rPr lang="tr-TR" altLang="x-none" dirty="0">
                <a:latin typeface="Arial" charset="0"/>
                <a:ea typeface="ＭＳ Ｐゴシック" charset="-128"/>
              </a:rPr>
              <a:t>1. Bilgi İşlem Kuramları</a:t>
            </a:r>
            <a:endParaRPr lang="en-US" altLang="x-none" dirty="0">
              <a:latin typeface="Arial" charset="0"/>
              <a:ea typeface="ＭＳ Ｐゴシック" charset="-128"/>
            </a:endParaRPr>
          </a:p>
        </p:txBody>
      </p:sp>
      <p:sp>
        <p:nvSpPr>
          <p:cNvPr id="3" name="Content Placeholder 2"/>
          <p:cNvSpPr>
            <a:spLocks noGrp="1"/>
          </p:cNvSpPr>
          <p:nvPr>
            <p:ph sz="quarter" idx="4294967295"/>
          </p:nvPr>
        </p:nvSpPr>
        <p:spPr>
          <a:xfrm>
            <a:off x="955675" y="908050"/>
            <a:ext cx="7700963" cy="3759200"/>
          </a:xfrm>
        </p:spPr>
        <p:txBody>
          <a:bodyPr/>
          <a:lstStyle/>
          <a:p>
            <a:pPr>
              <a:buFont typeface="Wingdings" panose="05000000000000000000" pitchFamily="2" charset="2"/>
              <a:buChar char="§"/>
            </a:pPr>
            <a:r>
              <a:rPr lang="tr-TR" dirty="0">
                <a:solidFill>
                  <a:schemeClr val="tx1">
                    <a:lumMod val="65000"/>
                    <a:lumOff val="35000"/>
                  </a:schemeClr>
                </a:solidFill>
              </a:rPr>
              <a:t>Bilgi işlem kuramına göre bilgi kodlamayı, depolamayı ve geri çağırmayı kapsayan aşamalarda işlenmektedir. </a:t>
            </a:r>
          </a:p>
          <a:p>
            <a:pPr marL="368046" indent="-285750">
              <a:buFont typeface="Wingdings" panose="05000000000000000000" pitchFamily="2" charset="2"/>
              <a:buChar char="§"/>
            </a:pPr>
            <a:endParaRPr lang="tr-TR" dirty="0">
              <a:solidFill>
                <a:schemeClr val="tx1">
                  <a:lumMod val="65000"/>
                  <a:lumOff val="35000"/>
                </a:schemeClr>
              </a:solidFill>
            </a:endParaRPr>
          </a:p>
          <a:p>
            <a:pPr>
              <a:buFont typeface="Wingdings" panose="05000000000000000000" pitchFamily="2" charset="2"/>
              <a:buChar char="§"/>
            </a:pPr>
            <a:r>
              <a:rPr lang="tr-TR" dirty="0">
                <a:solidFill>
                  <a:schemeClr val="tx1">
                    <a:lumMod val="65000"/>
                    <a:lumOff val="35000"/>
                  </a:schemeClr>
                </a:solidFill>
              </a:rPr>
              <a:t>Bu kuram </a:t>
            </a:r>
            <a:r>
              <a:rPr lang="tr-TR" b="1" dirty="0">
                <a:solidFill>
                  <a:schemeClr val="tx1">
                    <a:lumMod val="65000"/>
                    <a:lumOff val="35000"/>
                  </a:schemeClr>
                </a:solidFill>
              </a:rPr>
              <a:t>algı, dikkat, mantık yürütme </a:t>
            </a:r>
            <a:r>
              <a:rPr lang="tr-TR" dirty="0">
                <a:solidFill>
                  <a:schemeClr val="tx1">
                    <a:lumMod val="65000"/>
                    <a:lumOff val="35000"/>
                  </a:schemeClr>
                </a:solidFill>
              </a:rPr>
              <a:t>ve</a:t>
            </a:r>
            <a:r>
              <a:rPr lang="tr-TR" b="1" dirty="0">
                <a:solidFill>
                  <a:schemeClr val="tx1">
                    <a:lumMod val="65000"/>
                    <a:lumOff val="35000"/>
                  </a:schemeClr>
                </a:solidFill>
              </a:rPr>
              <a:t> bellek </a:t>
            </a:r>
            <a:r>
              <a:rPr lang="tr-TR" dirty="0">
                <a:solidFill>
                  <a:schemeClr val="tx1">
                    <a:lumMod val="65000"/>
                    <a:lumOff val="35000"/>
                  </a:schemeClr>
                </a:solidFill>
              </a:rPr>
              <a:t>üzerine odaklanmaktadır.</a:t>
            </a:r>
          </a:p>
          <a:p>
            <a:pPr marL="0" lvl="1" indent="0" eaLnBrk="1" fontAlgn="auto" hangingPunct="1">
              <a:spcAft>
                <a:spcPts val="0"/>
              </a:spcAft>
              <a:buNone/>
              <a:defRPr/>
            </a:pPr>
            <a:endParaRPr lang="en-US" dirty="0">
              <a:solidFill>
                <a:schemeClr val="tx1">
                  <a:lumMod val="65000"/>
                  <a:lumOff val="35000"/>
                </a:schemeClr>
              </a:solidFill>
              <a:ea typeface="+mn-ea"/>
            </a:endParaRPr>
          </a:p>
          <a:p>
            <a:pPr lvl="1" eaLnBrk="1" fontAlgn="auto" hangingPunct="1">
              <a:spcAft>
                <a:spcPts val="0"/>
              </a:spcAft>
              <a:buFont typeface="Wingdings" pitchFamily="2" charset="2"/>
              <a:buChar char="§"/>
              <a:defRPr/>
            </a:pPr>
            <a:endParaRPr lang="en-US" dirty="0">
              <a:solidFill>
                <a:schemeClr val="tx1">
                  <a:lumMod val="65000"/>
                  <a:lumOff val="35000"/>
                </a:schemeClr>
              </a:solidFill>
              <a:ea typeface="+mn-ea"/>
            </a:endParaRPr>
          </a:p>
        </p:txBody>
      </p:sp>
    </p:spTree>
    <p:extLst>
      <p:ext uri="{BB962C8B-B14F-4D97-AF65-F5344CB8AC3E}">
        <p14:creationId xmlns:p14="http://schemas.microsoft.com/office/powerpoint/2010/main" val="2589882704"/>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a:extLst>
              <a:ext uri="{FF2B5EF4-FFF2-40B4-BE49-F238E27FC236}">
                <a16:creationId xmlns:a16="http://schemas.microsoft.com/office/drawing/2014/main" id="{0D87467A-0C1C-4C67-8F38-F83B1218A2D4}"/>
              </a:ext>
            </a:extLst>
          </p:cNvPr>
          <p:cNvSpPr>
            <a:spLocks noGrp="1"/>
          </p:cNvSpPr>
          <p:nvPr>
            <p:ph sz="quarter" idx="10"/>
          </p:nvPr>
        </p:nvSpPr>
        <p:spPr>
          <a:xfrm>
            <a:off x="955675" y="908050"/>
            <a:ext cx="7700963" cy="3759200"/>
          </a:xfrm>
        </p:spPr>
        <p:txBody>
          <a:bodyPr/>
          <a:lstStyle/>
          <a:p>
            <a:pPr>
              <a:buFont typeface="Wingdings" panose="05000000000000000000" pitchFamily="2" charset="2"/>
              <a:buChar char="§"/>
            </a:pPr>
            <a:r>
              <a:rPr lang="tr-TR" b="1" dirty="0">
                <a:solidFill>
                  <a:schemeClr val="tx1">
                    <a:lumMod val="65000"/>
                    <a:lumOff val="35000"/>
                  </a:schemeClr>
                </a:solidFill>
              </a:rPr>
              <a:t>Algı: </a:t>
            </a:r>
            <a:r>
              <a:rPr lang="tr-TR" dirty="0">
                <a:solidFill>
                  <a:schemeClr val="tx1">
                    <a:lumMod val="65000"/>
                    <a:lumOff val="35000"/>
                  </a:schemeClr>
                </a:solidFill>
              </a:rPr>
              <a:t>Algı uyaran farkındalığını ifade etmektedir. İç ve dış dünyadan duyular aracılığıyla alınan uyaranların anlamlandırılması, düzenlenmesi ve yeniden alınması olarak tanımlanmaktadır. Algı çocukların çevrelerini aktif olarak keşfetmesini sağlamaktadır. Bebekler ilk doğduklarında tepkilerini refleks olarak vermektedir. 1 ve 2. aydan sonra kaybolmaktadır.</a:t>
            </a:r>
          </a:p>
          <a:p>
            <a:pPr>
              <a:buFont typeface="Wingdings" panose="05000000000000000000" pitchFamily="2" charset="2"/>
              <a:buChar char="§"/>
            </a:pPr>
            <a:r>
              <a:rPr lang="tr-TR" b="1" dirty="0">
                <a:solidFill>
                  <a:schemeClr val="tx1">
                    <a:lumMod val="65000"/>
                    <a:lumOff val="35000"/>
                  </a:schemeClr>
                </a:solidFill>
              </a:rPr>
              <a:t>Dikkat: </a:t>
            </a:r>
            <a:r>
              <a:rPr lang="tr-TR" dirty="0">
                <a:solidFill>
                  <a:schemeClr val="tx1">
                    <a:lumMod val="65000"/>
                    <a:lumOff val="35000"/>
                  </a:schemeClr>
                </a:solidFill>
              </a:rPr>
              <a:t>Seçici dikkat çocuklarda belli zaman dilimlerinde ilgilerini çeken konularda ve belli uyaranlara odaklanmalarında gerçekleşmektedir. Küçük çocukların gelişimsel yetersizliği olmasa bile ayrıntılara odaklanmadığı dikkatinin çabuk dağıldığı ve bir etkinlikle çok uzun süre ilgili olmadığı görülmektedir. Çocuk olgunlaştıkça aşamalı olarak etkinliklerde daha amaçlı hale gelebilmektedir. </a:t>
            </a:r>
          </a:p>
          <a:p>
            <a:pPr>
              <a:buFont typeface="Wingdings" panose="05000000000000000000" pitchFamily="2" charset="2"/>
              <a:buChar char="§"/>
            </a:pPr>
            <a:endParaRPr lang="tr-TR" b="1"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2535773982"/>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48D4617-622F-465C-9839-ED790A1130E8}"/>
              </a:ext>
            </a:extLst>
          </p:cNvPr>
          <p:cNvSpPr>
            <a:spLocks noGrp="1"/>
          </p:cNvSpPr>
          <p:nvPr>
            <p:ph sz="quarter" idx="10"/>
          </p:nvPr>
        </p:nvSpPr>
        <p:spPr>
          <a:xfrm>
            <a:off x="955677" y="720090"/>
            <a:ext cx="7700963" cy="3947637"/>
          </a:xfrm>
        </p:spPr>
        <p:txBody>
          <a:bodyPr>
            <a:normAutofit lnSpcReduction="10000"/>
          </a:bodyPr>
          <a:lstStyle/>
          <a:p>
            <a:pPr>
              <a:buFont typeface="Wingdings" panose="05000000000000000000" pitchFamily="2" charset="2"/>
              <a:buChar char="§"/>
            </a:pPr>
            <a:r>
              <a:rPr lang="tr-TR" b="1" dirty="0">
                <a:solidFill>
                  <a:schemeClr val="tx1">
                    <a:lumMod val="65000"/>
                    <a:lumOff val="35000"/>
                  </a:schemeClr>
                </a:solidFill>
              </a:rPr>
              <a:t>Mantık Yürütme: </a:t>
            </a:r>
            <a:r>
              <a:rPr lang="tr-TR" dirty="0">
                <a:solidFill>
                  <a:schemeClr val="tx1">
                    <a:lumMod val="65000"/>
                    <a:lumOff val="35000"/>
                  </a:schemeClr>
                </a:solidFill>
              </a:rPr>
              <a:t>Bebekler fiziksel olarak çevreyi tanımak için duyularını kullanmaktadırlar. Bu yolla problem çözme yollarını keşfetmektedirler. Çocuklar okul öncesi dönemde pek çok problemi doğru olarak çözebilirler ancak onlar sıklıkla mantıksal düşünmek yerine sezgisel düşünmektedir. Bu çocuklar sorunları ama bu çözümün neden doğru olduğunu açıklayamamaktadırlar.  Okul öncesi çocukları bir örnekten diğerine akıl yürütme becerisi göstermektedir. Ancak daha karmaşık olan tek örnekten genellemelere gidebilme ya da genelden özele doğru gidebilme becerisini okul çağında ya da geç yaşta kazanabilmektedir. </a:t>
            </a:r>
          </a:p>
          <a:p>
            <a:pPr>
              <a:buFont typeface="Wingdings" panose="05000000000000000000" pitchFamily="2" charset="2"/>
              <a:buChar char="§"/>
            </a:pPr>
            <a:r>
              <a:rPr lang="tr-TR" dirty="0">
                <a:solidFill>
                  <a:schemeClr val="tx1">
                    <a:lumMod val="65000"/>
                    <a:lumOff val="35000"/>
                  </a:schemeClr>
                </a:solidFill>
              </a:rPr>
              <a:t>Küçük çocukların mantık yürütmesi sınırlıdır ama basit ve doğrudan nedenleri tutarlı olarak araştırma eğilimindedirler. Bu durum animizme yol açmaktadır. Küçük çocuklar mantık yürütürken cansız nesnelere insan özellikleri yükleme eğiliminde olmaktadır. </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77845789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E1B3CF-1DD0-4EE2-84A1-37AAD361407B}"/>
              </a:ext>
            </a:extLst>
          </p:cNvPr>
          <p:cNvSpPr>
            <a:spLocks noGrp="1"/>
          </p:cNvSpPr>
          <p:nvPr>
            <p:ph sz="quarter" idx="10"/>
          </p:nvPr>
        </p:nvSpPr>
        <p:spPr/>
        <p:txBody>
          <a:bodyPr/>
          <a:lstStyle/>
          <a:p>
            <a:pPr>
              <a:buFont typeface="Wingdings" panose="05000000000000000000" pitchFamily="2" charset="2"/>
              <a:buChar char="§"/>
            </a:pPr>
            <a:r>
              <a:rPr lang="tr-TR" b="1" dirty="0">
                <a:solidFill>
                  <a:schemeClr val="tx1">
                    <a:lumMod val="65000"/>
                    <a:lumOff val="35000"/>
                  </a:schemeClr>
                </a:solidFill>
              </a:rPr>
              <a:t>Bellek: </a:t>
            </a:r>
            <a:r>
              <a:rPr lang="tr-TR" dirty="0">
                <a:solidFill>
                  <a:schemeClr val="tx1">
                    <a:lumMod val="65000"/>
                    <a:lumOff val="35000"/>
                  </a:schemeClr>
                </a:solidFill>
              </a:rPr>
              <a:t>Bellek bilgi depolama ve geri çağırma becerisini kapsamaktadır. Bellek karmaşıktır, dikkat ve algı süreçlerine bağlıdır. Duyu bellekte olan uyarandan bilgi kısa dönemli bellekte depolanmaktadır. Kısa süreli bellekte bilginin depolanması 60 saniye kadar sürmekte iki yaş çocuğunda bilgi genellikle ilginç ya da dikkat çekici olmadığı durumlarda kısa süreli bellekte kalmaz.</a:t>
            </a:r>
          </a:p>
          <a:p>
            <a:pPr>
              <a:buFont typeface="Wingdings" panose="05000000000000000000" pitchFamily="2" charset="2"/>
              <a:buChar char="§"/>
            </a:pPr>
            <a:r>
              <a:rPr lang="tr-TR" dirty="0">
                <a:solidFill>
                  <a:schemeClr val="tx1">
                    <a:lumMod val="65000"/>
                    <a:lumOff val="35000"/>
                  </a:schemeClr>
                </a:solidFill>
              </a:rPr>
              <a:t>Bilgi kısa süreli bellekte işlendikten sonra uzun süreli bellekte depolanır. Bilgiyi tekrarlı olarak sunmak tekrar stratejilerini sağlamak, tekrara teşvik etmek, çocukların belli bilgileri hatırlamalarını yardım edebilmektedir. </a:t>
            </a:r>
          </a:p>
          <a:p>
            <a:pPr>
              <a:buFont typeface="Wingdings" panose="05000000000000000000" pitchFamily="2" charset="2"/>
              <a:buChar char="§"/>
            </a:pPr>
            <a:endParaRPr lang="tr-TR" dirty="0">
              <a:solidFill>
                <a:schemeClr val="tx1">
                  <a:lumMod val="65000"/>
                  <a:lumOff val="35000"/>
                </a:schemeClr>
              </a:solidFill>
            </a:endParaRPr>
          </a:p>
          <a:p>
            <a:endParaRPr lang="tr-TR" dirty="0"/>
          </a:p>
        </p:txBody>
      </p:sp>
    </p:spTree>
    <p:extLst>
      <p:ext uri="{BB962C8B-B14F-4D97-AF65-F5344CB8AC3E}">
        <p14:creationId xmlns:p14="http://schemas.microsoft.com/office/powerpoint/2010/main" val="3039606541"/>
      </p:ext>
    </p:extLst>
  </p:cSld>
  <p:clrMapOvr>
    <a:masterClrMapping/>
  </p:clrMapOvr>
  <p:transition spd="slow">
    <p:fade/>
  </p:transition>
</p:sld>
</file>

<file path=ppt/theme/theme1.xml><?xml version="1.0" encoding="utf-8"?>
<a:theme xmlns:a="http://schemas.openxmlformats.org/drawingml/2006/main" name="SU_Preso_16x9_v6">
  <a:themeElements>
    <a:clrScheme name="Stanford2">
      <a:dk1>
        <a:srgbClr val="000000"/>
      </a:dk1>
      <a:lt1>
        <a:srgbClr val="FFFFFF"/>
      </a:lt1>
      <a:dk2>
        <a:srgbClr val="DAD7CB"/>
      </a:dk2>
      <a:lt2>
        <a:srgbClr val="8C1515"/>
      </a:lt2>
      <a:accent1>
        <a:srgbClr val="8D3C1E"/>
      </a:accent1>
      <a:accent2>
        <a:srgbClr val="00505C"/>
      </a:accent2>
      <a:accent3>
        <a:srgbClr val="53284F"/>
      </a:accent3>
      <a:accent4>
        <a:srgbClr val="175E54"/>
      </a:accent4>
      <a:accent5>
        <a:srgbClr val="4D4F53"/>
      </a:accent5>
      <a:accent6>
        <a:srgbClr val="D2C295"/>
      </a:accent6>
      <a:hlink>
        <a:srgbClr val="A4001D"/>
      </a:hlink>
      <a:folHlink>
        <a:srgbClr val="000000"/>
      </a:folHlink>
    </a:clrScheme>
    <a:fontScheme name="Stanford">
      <a:majorFont>
        <a:latin typeface="Source Sans Pro Semibold"/>
        <a:ea typeface=""/>
        <a:cs typeface=""/>
      </a:majorFont>
      <a:minorFont>
        <a:latin typeface="Source Sans Pro"/>
        <a:ea typeface=""/>
        <a:cs typeface=""/>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SU_Preso_16x9_v7</Template>
  <TotalTime>326</TotalTime>
  <Words>2177</Words>
  <Application>Microsoft Office PowerPoint</Application>
  <PresentationFormat>Ekran Gösterisi (16:9)</PresentationFormat>
  <Paragraphs>121</Paragraphs>
  <Slides>36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Arial</vt:lpstr>
      <vt:lpstr>Calibri</vt:lpstr>
      <vt:lpstr>Source Sans Pro</vt:lpstr>
      <vt:lpstr>Source Sans Pro Semibold</vt:lpstr>
      <vt:lpstr>Wingdings</vt:lpstr>
      <vt:lpstr>SU_Preso_16x9_v6</vt:lpstr>
      <vt:lpstr>3.HAFTA</vt:lpstr>
      <vt:lpstr>Erken Çocukluk Döneminde Bilişsel Gelişim  Erken Çocukluk Döneminde Dil Gelişimi </vt:lpstr>
      <vt:lpstr>PowerPoint Sunusu</vt:lpstr>
      <vt:lpstr>PowerPoint Sunusu</vt:lpstr>
      <vt:lpstr>Bilişsel Gelişim Kuramları </vt:lpstr>
      <vt:lpstr>1. Bilgi İşlem Kuramları</vt:lpstr>
      <vt:lpstr>PowerPoint Sunusu</vt:lpstr>
      <vt:lpstr>PowerPoint Sunusu</vt:lpstr>
      <vt:lpstr>PowerPoint Sunusu</vt:lpstr>
      <vt:lpstr>PowerPoint Sunusu</vt:lpstr>
      <vt:lpstr>2. Piaget’in Bilişsel Gelişim Kuramı</vt:lpstr>
      <vt:lpstr>Duyu-motor dönem (0-2) yaş</vt:lpstr>
      <vt:lpstr>İşlem öncesi dönem (2-7 yaş)</vt:lpstr>
      <vt:lpstr>Somut İşlemler Dönemi (7-11 Yaş)</vt:lpstr>
      <vt:lpstr>Soyut İşlemler Dönemi (11 Yaş ve Üzeri)</vt:lpstr>
      <vt:lpstr>3. Vygotsky’nin Bilişsel Gelişim Kuramı</vt:lpstr>
      <vt:lpstr>Bruner’in bilişsel gelişim kuramı</vt:lpstr>
      <vt:lpstr>Erken Çocukluk Döneminde Dil Gelişimi</vt:lpstr>
      <vt:lpstr>Dil Gelişiminin Temel İlkeleri </vt:lpstr>
      <vt:lpstr>Dil Gelişimine İlişkin Kuramlar</vt:lpstr>
      <vt:lpstr>0-6 Yaş Döneminde Dil Gelişimi</vt:lpstr>
      <vt:lpstr>Davranışçı Kuram </vt:lpstr>
      <vt:lpstr>Sosyal Öğrenme Kuramı </vt:lpstr>
      <vt:lpstr>Biyolojik Kuram </vt:lpstr>
      <vt:lpstr>Bilişsel Kuram </vt:lpstr>
      <vt:lpstr>Dil Gelişiminin Dönemleri </vt:lpstr>
      <vt:lpstr>Konuşma Öncesi Dönem</vt:lpstr>
      <vt:lpstr>Yeni Doğan Dönemi (Ağlama) (0-2 ay)</vt:lpstr>
      <vt:lpstr>Gığıldama Dönemi (2-4 ay)</vt:lpstr>
      <vt:lpstr>Mırıldanma Dönemi (4-6 ay)</vt:lpstr>
      <vt:lpstr>Mırıldanmanın Tekrarı Dönemi (7-9 ay)</vt:lpstr>
      <vt:lpstr>Ses, Sözcük Dönemi (9-12 ay)</vt:lpstr>
      <vt:lpstr>Tek Sözcük Dönemi (12-18 ay)</vt:lpstr>
      <vt:lpstr>İki Sözcüklü İfadeler Dönemi (18-24 ay)</vt:lpstr>
      <vt:lpstr>Dil bilgisi kurallarına uygun konuşma (24-60 ay)</vt:lpstr>
      <vt:lpstr>Referanslar</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Guidelines</dc:title>
  <dc:creator>Microsoft Office User</dc:creator>
  <cp:lastModifiedBy>user</cp:lastModifiedBy>
  <cp:revision>32</cp:revision>
  <dcterms:created xsi:type="dcterms:W3CDTF">2017-05-23T22:51:30Z</dcterms:created>
  <dcterms:modified xsi:type="dcterms:W3CDTF">2020-04-09T17:40:11Z</dcterms:modified>
</cp:coreProperties>
</file>