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304" r:id="rId2"/>
    <p:sldId id="310" r:id="rId3"/>
    <p:sldId id="313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46" r:id="rId36"/>
    <p:sldId id="347" r:id="rId37"/>
    <p:sldId id="348" r:id="rId38"/>
    <p:sldId id="349" r:id="rId39"/>
    <p:sldId id="350" r:id="rId40"/>
    <p:sldId id="351" r:id="rId41"/>
    <p:sldId id="352" r:id="rId42"/>
    <p:sldId id="353" r:id="rId43"/>
    <p:sldId id="354" r:id="rId44"/>
    <p:sldId id="355" r:id="rId45"/>
    <p:sldId id="356" r:id="rId46"/>
    <p:sldId id="312" r:id="rId4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2A46"/>
    <a:srgbClr val="7A0000"/>
    <a:srgbClr val="8C1515"/>
    <a:srgbClr val="D6DDD3"/>
    <a:srgbClr val="EDE8DD"/>
    <a:srgbClr val="C2B7A1"/>
    <a:srgbClr val="918873"/>
    <a:srgbClr val="3C3623"/>
    <a:srgbClr val="D0A760"/>
    <a:srgbClr val="434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99" autoAdjust="0"/>
    <p:restoredTop sz="94291" autoAdjust="0"/>
  </p:normalViewPr>
  <p:slideViewPr>
    <p:cSldViewPr snapToGrid="0" snapToObjects="1">
      <p:cViewPr varScale="1">
        <p:scale>
          <a:sx n="84" d="100"/>
          <a:sy n="84" d="100"/>
        </p:scale>
        <p:origin x="204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FC954EB-C3B3-9B4D-BC09-1649471D2A12}" type="datetimeFigureOut">
              <a:rPr lang="en-US" altLang="x-none"/>
              <a:pPr/>
              <a:t>4/6/2020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966C1E9-C4E2-BB4F-8732-1F0A2DB7CC0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513A3EB-E21B-2B4A-96AF-0CD37090352B}" type="datetimeFigureOut">
              <a:rPr lang="en-US" altLang="x-none"/>
              <a:pPr/>
              <a:t>4/6/2020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2328D7F-DAAF-5A42-B0FB-64620ACAC99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91797"/>
            <a:ext cx="8229600" cy="61847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1603375" y="3398302"/>
            <a:ext cx="6059488" cy="205740"/>
          </a:xfrm>
          <a:prstGeom prst="rect">
            <a:avLst/>
          </a:prstGeom>
        </p:spPr>
        <p:txBody>
          <a:bodyPr wrap="none" anchor="ctr" anchorCtr="1">
            <a:noAutofit/>
          </a:bodyPr>
          <a:lstStyle>
            <a:lvl1pPr algn="ctr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7200" y="2210270"/>
            <a:ext cx="8229600" cy="4618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small" spc="300">
                <a:solidFill>
                  <a:srgbClr val="8F2A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FAB08F98-F61E-40AF-8314-06F44BDF63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61" y="4772026"/>
            <a:ext cx="841072" cy="299873"/>
          </a:xfrm>
          <a:prstGeom prst="rect">
            <a:avLst/>
          </a:prstGeom>
        </p:spPr>
      </p:pic>
      <p:sp>
        <p:nvSpPr>
          <p:cNvPr id="20" name="Rectangle 9">
            <a:extLst>
              <a:ext uri="{FF2B5EF4-FFF2-40B4-BE49-F238E27FC236}">
                <a16:creationId xmlns:a16="http://schemas.microsoft.com/office/drawing/2014/main" id="{6200EDCF-FC5F-4B19-ADA1-CABE8278545D}"/>
              </a:ext>
            </a:extLst>
          </p:cNvPr>
          <p:cNvSpPr/>
          <p:nvPr userDrawn="1"/>
        </p:nvSpPr>
        <p:spPr>
          <a:xfrm>
            <a:off x="0" y="0"/>
            <a:ext cx="457200" cy="5149850"/>
          </a:xfrm>
          <a:prstGeom prst="rect">
            <a:avLst/>
          </a:prstGeom>
          <a:solidFill>
            <a:srgbClr val="8F2A46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grpSp>
        <p:nvGrpSpPr>
          <p:cNvPr id="19" name="Grup 18">
            <a:extLst>
              <a:ext uri="{FF2B5EF4-FFF2-40B4-BE49-F238E27FC236}">
                <a16:creationId xmlns:a16="http://schemas.microsoft.com/office/drawing/2014/main" id="{9A46D32B-A235-45EC-9AE8-5FCFD3D34BFB}"/>
              </a:ext>
            </a:extLst>
          </p:cNvPr>
          <p:cNvGrpSpPr/>
          <p:nvPr userDrawn="1"/>
        </p:nvGrpSpPr>
        <p:grpSpPr>
          <a:xfrm>
            <a:off x="7159042" y="4721106"/>
            <a:ext cx="1856787" cy="364390"/>
            <a:chOff x="6939878" y="4721106"/>
            <a:chExt cx="2003494" cy="364390"/>
          </a:xfrm>
        </p:grpSpPr>
        <p:pic>
          <p:nvPicPr>
            <p:cNvPr id="21" name="Resim 20">
              <a:extLst>
                <a:ext uri="{FF2B5EF4-FFF2-40B4-BE49-F238E27FC236}">
                  <a16:creationId xmlns:a16="http://schemas.microsoft.com/office/drawing/2014/main" id="{F7AD87F5-2B69-4684-89E7-501874DBBC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939878" y="4772026"/>
              <a:ext cx="312127" cy="299873"/>
            </a:xfrm>
            <a:prstGeom prst="rect">
              <a:avLst/>
            </a:prstGeom>
          </p:spPr>
        </p:pic>
        <p:sp>
          <p:nvSpPr>
            <p:cNvPr id="22" name="Subtitle 2">
              <a:extLst>
                <a:ext uri="{FF2B5EF4-FFF2-40B4-BE49-F238E27FC236}">
                  <a16:creationId xmlns:a16="http://schemas.microsoft.com/office/drawing/2014/main" id="{707B1B62-DABF-4FC2-9097-4336394C618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279540" y="4721106"/>
              <a:ext cx="1663832" cy="364390"/>
            </a:xfrm>
            <a:prstGeom prst="rect">
              <a:avLst/>
            </a:prstGeom>
          </p:spPr>
          <p:txBody>
            <a:bodyPr vert="horz" lIns="0" tIns="45720" rIns="0" bIns="45720" rtlCol="0">
              <a:noAutofit/>
            </a:bodyPr>
            <a:lstStyle>
              <a:lvl1pPr marL="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sz="2100" kern="1200" cap="small" spc="300">
                  <a:solidFill>
                    <a:srgbClr val="8F2A46"/>
                  </a:solidFill>
                  <a:latin typeface="Arial"/>
                  <a:ea typeface="ＭＳ Ｐゴシック" charset="0"/>
                  <a:cs typeface="ＭＳ Ｐゴシック" charset="0"/>
                </a:defRPr>
              </a:lvl1pPr>
              <a:lvl2pPr marL="4572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2pPr>
              <a:lvl3pPr marL="9144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102000"/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3pPr>
              <a:lvl4pPr marL="13716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4pPr>
              <a:lvl5pPr marL="18288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 EAST UNIVERSITY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9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Open-Courses.neu.edu.tr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19314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955677" y="908685"/>
            <a:ext cx="7700963" cy="37590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429877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955677" y="908685"/>
            <a:ext cx="7700963" cy="3759042"/>
          </a:xfrm>
        </p:spPr>
        <p:txBody>
          <a:bodyPr/>
          <a:lstStyle>
            <a:lvl2pPr marL="0" indent="0">
              <a:buFont typeface="Arial"/>
              <a:buNone/>
              <a:defRPr baseline="0"/>
            </a:lvl2pPr>
            <a:lvl3pPr marL="344488" indent="0">
              <a:buNone/>
              <a:defRPr/>
            </a:lvl3pPr>
            <a:lvl4pPr marL="687387" indent="0">
              <a:buNone/>
              <a:defRPr/>
            </a:lvl4pPr>
            <a:lvl5pPr marL="103187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79681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1"/>
          </p:nvPr>
        </p:nvSpPr>
        <p:spPr>
          <a:xfrm>
            <a:off x="4876800" y="908685"/>
            <a:ext cx="3779838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673194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948777" y="908685"/>
            <a:ext cx="7707862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1"/>
          </p:nvPr>
        </p:nvSpPr>
        <p:spPr>
          <a:xfrm>
            <a:off x="949327" y="2841313"/>
            <a:ext cx="7707313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805720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4876800" y="2837497"/>
            <a:ext cx="3779838" cy="1830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732270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9327" y="908686"/>
            <a:ext cx="3787775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>
          <a:xfrm>
            <a:off x="955677" y="2840613"/>
            <a:ext cx="3781425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4876800" y="2840613"/>
            <a:ext cx="3779838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0015100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"/>
          <p:cNvSpPr>
            <a:spLocks noGrp="1"/>
          </p:cNvSpPr>
          <p:nvPr>
            <p:ph type="title"/>
          </p:nvPr>
        </p:nvSpPr>
        <p:spPr bwMode="auto">
          <a:xfrm>
            <a:off x="949325" y="358775"/>
            <a:ext cx="77073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49325" y="903288"/>
            <a:ext cx="7707313" cy="37639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538" y="4811713"/>
            <a:ext cx="846137" cy="271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55F788F5-986A-0649-AD29-17C9730CDB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" cy="5149850"/>
          </a:xfrm>
          <a:prstGeom prst="rect">
            <a:avLst/>
          </a:prstGeom>
          <a:solidFill>
            <a:srgbClr val="8F2A46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5CDC8E6F-C32D-45BB-B6AC-CEF9453EA9ED}"/>
              </a:ext>
            </a:extLst>
          </p:cNvPr>
          <p:cNvGrpSpPr/>
          <p:nvPr userDrawn="1"/>
        </p:nvGrpSpPr>
        <p:grpSpPr>
          <a:xfrm>
            <a:off x="7159042" y="4721106"/>
            <a:ext cx="1856787" cy="364390"/>
            <a:chOff x="6939878" y="4721106"/>
            <a:chExt cx="2003494" cy="364390"/>
          </a:xfrm>
        </p:grpSpPr>
        <p:pic>
          <p:nvPicPr>
            <p:cNvPr id="17" name="Resim 16">
              <a:extLst>
                <a:ext uri="{FF2B5EF4-FFF2-40B4-BE49-F238E27FC236}">
                  <a16:creationId xmlns:a16="http://schemas.microsoft.com/office/drawing/2014/main" id="{B8A1C9FE-0BA3-4BDD-AB41-1E039FF399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6939878" y="4772026"/>
              <a:ext cx="312127" cy="299873"/>
            </a:xfrm>
            <a:prstGeom prst="rect">
              <a:avLst/>
            </a:prstGeom>
          </p:spPr>
        </p:pic>
        <p:sp>
          <p:nvSpPr>
            <p:cNvPr id="21" name="Subtitle 2">
              <a:extLst>
                <a:ext uri="{FF2B5EF4-FFF2-40B4-BE49-F238E27FC236}">
                  <a16:creationId xmlns:a16="http://schemas.microsoft.com/office/drawing/2014/main" id="{13C53163-E91D-4984-9463-997D864E622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279540" y="4721106"/>
              <a:ext cx="1663832" cy="364390"/>
            </a:xfrm>
            <a:prstGeom prst="rect">
              <a:avLst/>
            </a:prstGeom>
          </p:spPr>
          <p:txBody>
            <a:bodyPr vert="horz" lIns="0" tIns="45720" rIns="0" bIns="45720" rtlCol="0">
              <a:noAutofit/>
            </a:bodyPr>
            <a:lstStyle>
              <a:lvl1pPr marL="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sz="2100" kern="1200" cap="small" spc="300">
                  <a:solidFill>
                    <a:srgbClr val="8F2A46"/>
                  </a:solidFill>
                  <a:latin typeface="Arial"/>
                  <a:ea typeface="ＭＳ Ｐゴシック" charset="0"/>
                  <a:cs typeface="ＭＳ Ｐゴシック" charset="0"/>
                </a:defRPr>
              </a:lvl1pPr>
              <a:lvl2pPr marL="4572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2pPr>
              <a:lvl3pPr marL="9144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102000"/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3pPr>
              <a:lvl4pPr marL="13716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4pPr>
              <a:lvl5pPr marL="18288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 EAST UNIVERSITY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9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Open-Courses.neu.edu.tr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</p:sldLayoutIdLst>
  <p:transition spd="slow">
    <p:fade/>
  </p:transition>
  <p:hf hdr="0" ftr="0" dt="0"/>
  <p:txStyles>
    <p:titleStyle>
      <a:lvl1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kern="1200">
          <a:solidFill>
            <a:schemeClr val="bg2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defRPr kern="1200" spc="2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288925" indent="-2889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2pPr>
      <a:lvl3pPr marL="569913" indent="-2254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102000"/>
        <a:buFont typeface="Source Sans Pro" charset="0"/>
        <a:buChar char="›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3pPr>
      <a:lvl4pPr marL="914400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4pPr>
      <a:lvl5pPr marL="1258888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Source Sans Pro" charset="0"/>
        <a:buChar char="–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/>
          </p:nvPr>
        </p:nvSpPr>
        <p:spPr>
          <a:xfrm>
            <a:off x="457200" y="1540031"/>
            <a:ext cx="8229600" cy="619125"/>
          </a:xfrm>
        </p:spPr>
        <p:txBody>
          <a:bodyPr/>
          <a:lstStyle/>
          <a:p>
            <a:pPr eaLnBrk="1" hangingPunct="1"/>
            <a:r>
              <a:rPr lang="tr-TR" altLang="x-none" b="1" dirty="0">
                <a:latin typeface="Arial" charset="0"/>
                <a:ea typeface="Arial" charset="0"/>
                <a:cs typeface="Arial" charset="0"/>
              </a:rPr>
              <a:t>1.HAFTA</a:t>
            </a:r>
            <a:endParaRPr lang="en-US" altLang="x-none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266" name="Text Placeholder 2"/>
          <p:cNvSpPr>
            <a:spLocks noGrp="1"/>
          </p:cNvSpPr>
          <p:nvPr>
            <p:ph type="body" sz="quarter" idx="18"/>
          </p:nvPr>
        </p:nvSpPr>
        <p:spPr bwMode="auto">
          <a:xfrm>
            <a:off x="1603375" y="3166190"/>
            <a:ext cx="6059488" cy="587375"/>
          </a:xfrm>
        </p:spPr>
        <p:txBody>
          <a:bodyPr numCol="1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tr-TR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OZO201-ERKEN ÇOCUKLUKTA ÖZEL EĞİTİM</a:t>
            </a:r>
            <a:endParaRPr lang="en-US" altLang="x-none" dirty="0">
              <a:solidFill>
                <a:srgbClr val="595959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159156"/>
            <a:ext cx="8229600" cy="461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tr-TR" dirty="0">
                <a:latin typeface="Source Sans Pro" charset="0"/>
                <a:ea typeface="Source Sans Pro" charset="0"/>
                <a:cs typeface="Source Sans Pro" charset="0"/>
              </a:rPr>
              <a:t>UZ. AYŞEGÜL AKÇAM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143C1C4-2B94-4799-A616-1C82CB756499}"/>
              </a:ext>
            </a:extLst>
          </p:cNvPr>
          <p:cNvSpPr txBox="1">
            <a:spLocks/>
          </p:cNvSpPr>
          <p:nvPr/>
        </p:nvSpPr>
        <p:spPr bwMode="auto">
          <a:xfrm>
            <a:off x="1534302" y="2516492"/>
            <a:ext cx="6059488" cy="587375"/>
          </a:xfrm>
          <a:prstGeom prst="rect">
            <a:avLst/>
          </a:prstGeom>
        </p:spPr>
        <p:txBody>
          <a:bodyPr vert="horz" wrap="none" lIns="0" tIns="45720" rIns="0" bIns="45720" numCol="1" rtlCol="0" anchor="ctr" anchorCtr="1" compatLnSpc="1">
            <a:prstTxWarp prst="textNoShape">
              <a:avLst/>
            </a:prstTxWarp>
            <a:noAutofit/>
          </a:bodyPr>
          <a:lstStyle>
            <a:lvl1pPr marL="342900" indent="-34290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None/>
              <a:defRPr sz="1800" kern="120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288925" indent="-2889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2pPr>
            <a:lvl3pPr marL="569913" indent="-2254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2000"/>
              <a:buFont typeface="Source Sans Pro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3pPr>
            <a:lvl4pPr marL="914400" indent="-22701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4pPr>
            <a:lvl5pPr marL="1258888" indent="-22701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Source Sans Pro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tr-TR" altLang="x-none" dirty="0" err="1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aysegul.akcam</a:t>
            </a:r>
            <a:r>
              <a:rPr lang="en-US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@neu.edu.tr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38BDCC-F7B3-4649-A63B-30C22844B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776" y="257782"/>
            <a:ext cx="7707862" cy="488024"/>
          </a:xfrm>
        </p:spPr>
        <p:txBody>
          <a:bodyPr/>
          <a:lstStyle/>
          <a:p>
            <a:r>
              <a:rPr lang="tr-TR" altLang="tr-TR" dirty="0"/>
              <a:t>EÇÖE ile EÇE arasındaki farklılıklar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2BA2C9-B3D8-4BC5-8CE6-18980DC90A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822654"/>
            <a:ext cx="7700963" cy="419195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EÇE ile EÇÖE arasındaki en önemli fark, çok az kişi tarafından ifade edilen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ücret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konusudur. EÇÖE programları engelli ya da gelişim geriliği olan küçük çocukların ailelerine yasalar gereği ücretsiz olarak sunulur, EÇE ise nadiren ücretsizdir.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tr-TR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çocukların gelişimini EÇE de yaygın olarak kullanılandan  daha fazla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değerlendirmesi ve izleme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sidir.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tr-TR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değerlendirme, çocukların bireyselleştirilmiş planlarındaki ilerlemeyi belgelemek amacıyla sürdürülür.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EÇE</a:t>
            </a:r>
            <a:r>
              <a:rPr lang="tr-TR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böyle bir planlama yoktur ve değerlendirme neredeyse yıldan yıla yapılır.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Küçük çocuklarla kullanılan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öğretim yöntemleri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ilişkindir. EÇÖE uzun süredir doğrudan öğretim ve diğer didaktik öğretim yöntemlerini işe koşar ve de davranış değiştirmeyi kullanır. EÇE ise öğretimde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yapılandırmacı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(keşfedici) yaklaşımları kullanır ve davranış değiştirmeyi kullanmaktan uzak durur.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845882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3611DD-2C0B-41AB-AC6B-A4528DC982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Dördüncü farklılık,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ailelerle çalışma alanları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nın  farklılaşmasıdır. EÇÖE aile katılımına yüksek düzeyde önem verir ve hatta bazı programlar ebeveynleri yasal karar alma sürecinde otorite olarak görür. EÇE de ise böyle bir uygulama henüz yaygın değildir.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fark,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geçiş planlaması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dır. EÇÖE engelli olan, gelişim geriliği olan ya da risk altındaki çocukları bir sonraki yerleştirme için hazırlama gerekliliğini vurgular. EÇE ise sonraki çevrenin çocuğun gereksinimlerini karşılayacağını varsayar.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803300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158A3F-2F6B-4BFC-A824-6A6D88EA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677" y="542104"/>
            <a:ext cx="7707862" cy="488024"/>
          </a:xfrm>
        </p:spPr>
        <p:txBody>
          <a:bodyPr/>
          <a:lstStyle/>
          <a:p>
            <a:r>
              <a:rPr lang="tr-TR" altLang="tr-TR" dirty="0"/>
              <a:t>EÇÖE nasıl ortaya çıktı?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A576B7-5AA9-422C-A7EC-5C6384F2826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1167792"/>
            <a:ext cx="7700963" cy="375904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tr-TR" altLang="tr-TR" b="1" dirty="0">
                <a:solidFill>
                  <a:srgbClr val="005BD3"/>
                </a:solidFill>
              </a:rPr>
              <a:t>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 programlarının</a:t>
            </a:r>
          </a:p>
          <a:p>
            <a:pPr>
              <a:buFont typeface="+mj-lt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Okul öncesi eğitim programlarının</a:t>
            </a:r>
          </a:p>
          <a:p>
            <a:pPr>
              <a:buFont typeface="+mj-lt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Destekleyici/tamamlayıcı eğitim programlarının;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uygulamalarını</a:t>
            </a:r>
          </a:p>
          <a:p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öğretim yöntemlerini, değerlerini, hizmetlerini, hizmet verme  yöntemlerini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BİRLEŞTİREREK ORTAYA ÇIKMIŞTIR.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886373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ECD45E-3DA2-475C-A8D7-A0CF1BF3A2C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 programları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(farklı engel gruplarındaki çocukların gereksinimleri temel alınarak hazırlanan programlar) Ör: Küçük Adımlar Erken Eğitim Programı</a:t>
            </a:r>
          </a:p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Okul öncesi eğitim programları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(okul öncesi çocukların gelişimlerini desteklemeyi amaçlayan programlar) MEB, Bağımsız Anaokulları ve Özel Kurumlar</a:t>
            </a:r>
          </a:p>
          <a:p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Destekleyici/tamamlayıcı eğitim programları 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(gelişim geriliği riski olan ya da dezavantajlı çocukları desteklemeyi hedefleyerek yoksul çocukların ilkokul başarılarını arttırmayı amaçlayan  eğitim programları) AÇEV-Eşit Fırsat</a:t>
            </a:r>
            <a:endParaRPr lang="en-US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698516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1DECC9-2564-43FF-A399-38CEDC93C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Özel Eğitim Programları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BE6915-44CC-4670-8B00-3DF8852FE2C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48777" y="908685"/>
            <a:ext cx="7707864" cy="3759042"/>
          </a:xfrm>
        </p:spPr>
        <p:txBody>
          <a:bodyPr/>
          <a:lstStyle/>
          <a:p>
            <a:pPr marL="514350" indent="-514350" algn="just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Toplumsal tutumlar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Acıma ve/veya yok etme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Dinlerin etkisi, acıma ve koruma (koruyucu evler, kurumlar)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 programları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 zorunluluklar, parasız ve uygun eğitim</a:t>
            </a:r>
          </a:p>
          <a:p>
            <a:pPr marL="514350" indent="-514350" algn="just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Öncüler-eğitimciler: engelli çocuklar öğrenebilir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Itard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Braille,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Galton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Binet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Freud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564661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5DE9C-2330-4FBF-A1B0-8CC3E2FACE4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 algn="just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Devlet okullarında özel eğitim hareketi (1930-1940)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İlk özel eğitim okulu 1869, Boston, sağırlar okulu; ilk özel eğitim sınıfı, Geniş çaplı kurumsallaşma ve ayrıştırma,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Eugenics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Hareketi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Dünya Savaşı, yoğun taramalar, beklenenin üstünde engelli birey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II. Dünya Savaşı sonrası atak (1947-1972) özel eğitim programlarında %700 artış (engellilere yönelik araştırma, teknoloji ve bilgi artışı;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aktivist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ebeveynler; sosyal ve politik savunucular; insan hakları hareketi; mahkeme kararları; yasal düzenlemeler)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40262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C85305-EB22-4F80-BA85-6670047F6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Günümüzde Özel Eğitim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CFB68D-061B-4F3A-84F4-F6984B0337F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§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Eğitime bakış açısı ve amaçların değişmesi (ayrıcalık/tüm çocukların hakkı; akademik alan/beceri öğretimi; çocuklar eğitime hazır olmalı/hazırlanmalı; çocuk müfredata uymuyorsa dışlama/müfredatta uyarlama; ayrı okul, sınıf/kaynaştırma; </a:t>
            </a:r>
          </a:p>
          <a:p>
            <a:pPr lvl="1" algn="just">
              <a:buFont typeface="Wingdings" panose="05000000000000000000" pitchFamily="2" charset="2"/>
              <a:buChar char="§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eğitimin tanımının değişmesi (ayrıştırma/bütünleştirme)</a:t>
            </a:r>
          </a:p>
          <a:p>
            <a:pPr lvl="1" algn="just">
              <a:buFont typeface="Wingdings" panose="05000000000000000000" pitchFamily="2" charset="2"/>
              <a:buChar char="§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Hizmet sunma stratejilerinin değişmesi (uygun eğitim alma hakkı; uygun değerlendirme; BEP/BAHP;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kaynaştırma/bütünleştirme; yasal süreç hakkı; en az sınırlayıcı ortam)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0692525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169739-74FB-4FD7-A8D3-69BC3F8EE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Okul Öncesi Eğitim Programları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C123E3-6CF3-4B44-8EAA-41D64076F1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Anasınıfı hareketi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Öncüler (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Comenius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1592-1670;  John Locke, 1632-1704; Rousseau, 1712-1778;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Pestalozzi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1746-1827)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daki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ilk anasınıfı çalışmaları  (1856 Almanca konuşan, 1860 İngilizce konuşan çocuklar için)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Anasınıfı hareketinde reform (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Frobel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in fikirlerine karşı; doğal etkinlikler, aktif öğrenme, müfredat, kişisel deneyim, öğretim yöntemleri)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4409825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91C01B-47B7-4C66-B6F9-9288BD270E8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Yuva / okul öncesi hareketi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Millan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Kardeşler (1910/İngiltere): sosyal yönden dezavantajlı/risk çocuklar, bakım/fiziksel/zihinsel gelişim odak noktası, yapılandırılmış eğitim, duyu eğitimi, önleme amaçlı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Aynı yıllar (1907) İtalya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da 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Montessori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: gelişim geriliği olan  ve yoksul çocuklara duyu eğitimi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 de ilk yuva (1922)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Üniversitelerde laboratuvar yuvalar: öğretmen eğitimi,  araştırma,  çocuklara hizmet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Dünya Savaşı ve  bunalım yılları</a:t>
            </a:r>
            <a:endParaRPr lang="en-US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8068803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606E2C-557A-4D0D-8482-5885F8D14A5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Günlük bakım evleri hareketi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Eğitimden ziyade bakım odaklı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1920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lerde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Avrupa ve Amerika'da yaygın (endüstri devrimi)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1920-40 yılları savaş dönemi/çalışan kadın/bakımevleri çözüm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Bakıma eğitim amacı eklendi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koşullar geliştirildi (özürlüler kabul edilmedi)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1960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larda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Avrupa ve Amerika'da yasalar ve standart kurumlar oluşturuldu.</a:t>
            </a:r>
            <a:endParaRPr lang="tr-TR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138250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Arial" charset="0"/>
                <a:ea typeface="ＭＳ Ｐゴシック" charset="-128"/>
              </a:rPr>
              <a:t>	</a:t>
            </a:r>
            <a:r>
              <a:rPr lang="tr-TR" altLang="x-none" dirty="0" err="1">
                <a:latin typeface="Arial" charset="0"/>
                <a:ea typeface="ＭＳ Ｐゴシック" charset="-128"/>
              </a:rPr>
              <a:t>Eçöe’de</a:t>
            </a:r>
            <a:r>
              <a:rPr lang="tr-TR" altLang="x-none" dirty="0">
                <a:latin typeface="Arial" charset="0"/>
                <a:ea typeface="ＭＳ Ｐゴシック" charset="-128"/>
              </a:rPr>
              <a:t> Temel Konular </a:t>
            </a:r>
            <a:endParaRPr lang="en-US" altLang="x-none" dirty="0">
              <a:latin typeface="Arial" charset="0"/>
              <a:ea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55675" y="908050"/>
            <a:ext cx="7700963" cy="3759200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özel eğitimi alanına ilişkin tanımlar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 ile EÇE arasındaki benzerlikler ve farklılıklar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 nasıl ortaya çıktı?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temel varsayımları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özellikleri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 dayanakları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temel amaçları nelerdir?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de kimler görev alır?</a:t>
            </a:r>
          </a:p>
          <a:p>
            <a:pPr lvl="1" eaLnBrk="1" hangingPunct="1"/>
            <a:endParaRPr lang="en-US" altLang="x-none" dirty="0">
              <a:latin typeface="Arial" charset="0"/>
              <a:ea typeface="ＭＳ Ｐゴシック" charset="-128"/>
            </a:endParaRPr>
          </a:p>
          <a:p>
            <a:pPr lvl="1" eaLnBrk="1" hangingPunct="1"/>
            <a:endParaRPr lang="en-US" altLang="x-none" dirty="0">
              <a:latin typeface="Arial" charset="0"/>
              <a:ea typeface="ＭＳ Ｐゴシック" charset="-128"/>
            </a:endParaRPr>
          </a:p>
          <a:p>
            <a:pPr lvl="1" eaLnBrk="1" hangingPunct="1"/>
            <a:endParaRPr lang="en-US" altLang="x-none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B382C0-C16C-4844-9D09-41FC25AAE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776" y="664673"/>
            <a:ext cx="7707862" cy="488024"/>
          </a:xfrm>
        </p:spPr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Destekleyici/tamamlayıcı Eğitim Programları</a:t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A97B7F-F638-467A-B6E8-AF9C6AF5DE2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1135552"/>
            <a:ext cx="7700963" cy="3759042"/>
          </a:xfrm>
        </p:spPr>
        <p:txBody>
          <a:bodyPr/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olmayan, düşük SED ve yoksul gecekondu bölgelerindeki dezavantajlı çocuklara erken deneyimler/yaşantılar sağlamak amacıyla yaratıldı.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çocukların çoğu ırk-etnik azınlık gruplarından, zihinsel yeteneklerinde, dil performanslarında ve diğer akademik alanlarda  sınırlılıkları var, okul başarısızlığı yaşıyorlar ve sıklıkla zihin engelliler için açılan özel eğitim sınıflarına yerleştiriliyorlar.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Yaşamlarına müdahale etmek ve okul başarısızlığını önlemek amacıyla oluşturulan programlar.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 ve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-Through gibi yoksullukla savaş programları bu programların öncüleri.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9932997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E54DDE2E-56B4-40F3-B087-9D467A57DE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5" y="692150"/>
            <a:ext cx="7700963" cy="3759200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tr-TR" altLang="tr-TR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 Projesi (1965)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Yoksullukla savaş ve insan hakları hareketinin doğduğu 1960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ların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politik iklimi, </a:t>
            </a:r>
            <a:r>
              <a:rPr lang="tr-TR" altLang="ja-JP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Kenedy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Johnson yönetimde «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diğer Amerika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keşfediliyor,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milyon insan yoksulluk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içinde yaşıyor, bu aileler uygun yiyecek, barınma ve sağlık hizmetlerinden yoksun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Gelişimi destekleme, zihinsel gelişim için erken yaşların önemi, çevrenin gelişim üzerindeki etkisi, okula hazır hale getirme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Başlangıçta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haftalık pilot yaz program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sonra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yıllık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 bütün olarak ele alma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sağlık, sosyal hizmetler ve eğitim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%10</a:t>
            </a:r>
            <a:r>
              <a:rPr lang="ja-JP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engelli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(1968)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2003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A6C5B7DB-4DE0-4AD3-B4BE-B3F3665E161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5" y="674370"/>
            <a:ext cx="7700963" cy="3992880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3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Etkileri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1965-68: </a:t>
            </a:r>
            <a:r>
              <a:rPr lang="tr-TR" altLang="tr-T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altın yıllar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1969-74: </a:t>
            </a:r>
            <a:r>
              <a:rPr lang="tr-TR" altLang="tr-T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hayal kırıklığı dönemi </a:t>
            </a: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yaz programı etkili değil, yıllık program zihinsel gelişimde aileler üzerinde etkili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1975 sonrası: karabulutların dağıldığı  «</a:t>
            </a:r>
            <a:r>
              <a:rPr lang="tr-TR" altLang="tr-T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uyuyan etkinin</a:t>
            </a: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ortaya çıktığı dönem</a:t>
            </a:r>
            <a:endParaRPr lang="tr-TR" altLang="tr-TR" sz="3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38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tr-TR" altLang="tr-TR" sz="3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-Through Projesi (1967)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Müdahalenin sürdürülmesi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3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</a:t>
            </a:r>
            <a:r>
              <a:rPr lang="ja-JP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sz="3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altLang="ja-JP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anasınıfı-ilkokul 3’e kadar uzatılması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Okula hazır hale gelme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Kişisel-sosyal gelişim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 dönemdeki başarı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5348059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8A93E1-3D5B-4B2C-9162-B04E7CD5E6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ya da riskteki çocuklar gelişimlerini ve başarılarını en üst düzeye çıkarmak için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hizmetlere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gereksinim duyarlar.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çocukların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aileleri sıklıkla özel gereksinim ve stres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yaşarlar.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Hizmetlerin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erken dönemde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sunulması, çocuklar ve aileleri için en uygun sonuçlara ulaşılması anlamına gelebilir.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bir çocuğun ve ailenin benzersiz özellikleri, gereksinimleri ve kaynakları nedeniyle, hiçbir programın ya da hizmet modelinin tüm bireylerin gereksinimlerini karşılayacağı beklenmemelidir. Bu nedenle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hizmetleri planlama ve sunmada bireyselleştirilmiş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yaklaşım temeldir. </a:t>
            </a:r>
          </a:p>
          <a:p>
            <a:endParaRPr lang="tr-TR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B6A8CF47-D524-479E-A1D4-EBD873570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ja-JP" altLang="tr-TR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Temel Varsayımları Nelerdir?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292388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745E8E-5FB4-417E-89DF-2B61C7C41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776" y="231761"/>
            <a:ext cx="7707862" cy="488024"/>
          </a:xfrm>
        </p:spPr>
        <p:txBody>
          <a:bodyPr/>
          <a:lstStyle/>
          <a:p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5. EÇÖE</a:t>
            </a:r>
            <a:r>
              <a:rPr lang="ja-JP" altLang="tr-TR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Özellikleri Nelerdir?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0DD836-D005-40B4-BA35-3AF59F7F57A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48776" y="719785"/>
            <a:ext cx="7810820" cy="419195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</a:pPr>
            <a:r>
              <a:rPr lang="tr-TR" altLang="tr-TR" sz="29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Üç temel alandan değerlerini ve uygulamalarını alır: 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eğitim, erken çocukluk eğitimi ve destekleyici/tamamlayıcı eğitimin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uygulamaları, öğretim yöntemleri, hizmet sunma modelleri ve değerlerinin bir karışımını yansıtma </a:t>
            </a:r>
          </a:p>
          <a:p>
            <a:pPr marL="0" indent="0">
              <a:lnSpc>
                <a:spcPct val="120000"/>
              </a:lnSpc>
            </a:pPr>
            <a:r>
              <a:rPr lang="tr-TR" altLang="tr-TR" sz="29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Kesişen kategorik bir alandır: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engel türlerini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(görme, işitme, zihinsel yetersizlik, vb.)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yetersizlik derecelerini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(hafif, orta, ağır, çok ağır)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0-8 yaş aralığındaki tüm çocukları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(bebeklik, yeni yürüyen çocuk, okul öncesi, anasınıfı, ilköğretim birinci kademe)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yerleştirme seçeneklerini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(yarı/tam zamanlı kaynaştırma, tersine kaynaştırma,  ayrı özel eğitim kurumları, vb.)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hizmet türlerini </a:t>
            </a:r>
            <a:r>
              <a:rPr lang="tr-TR" altLang="tr-TR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(eve dayalı, kuruma dayalı, hastane ya da klinik ortamları)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6651288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2011B9-7495-4119-9253-38233A1BD6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Müdahale amacı olan bir alandır: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 olan, gelişim geriliği olan ya da risk altında olan küçük çocuklara ilk ve önde gelen müdahale programları sunma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Yetersizliğin etkilerini en aza indirme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altındaki çocuklarda yetersizlik ortaya çıkmasını önleme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İkincil yetersizliklerin ortaya çıkmasını önleme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Yoğun, kapsamlı, sürekli ve her çocuğun bireysel gereksinimlerine odaklanan müdahale sunma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104675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89D2D0-973F-4701-8881-5F756237BEC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 hizmet dağıtım yaklaşımları olan bir alandır:</a:t>
            </a:r>
            <a:endParaRPr lang="tr-TR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eğitimden destekleyici eğitime kadar uzanan geniş bir aralıkta yer alan alternatif yaklaşımlar sunma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Esnek ve yaratıcı hizmet dağıtım sistemi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ülkeye yayılan, tüm yaş gruplarını kapsayan, coğrafik farklılıklara duyarlı, yerel kaynaklarla desteklenen, tüm yetersizlik derecelerini kapsayan, yasal gerekliliklere uygun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8666931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DB706C-F740-42E4-BBAD-84CED33D898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 müfredat öncelikleri olan bir alandır: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Küçük engelli çocuklar için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müfredat ve öğrenme etkinliklerine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sahip olma,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yapılandırılmış ve bireysel etkinlikler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 becerilerin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(yürüme, konuşma, yemek yeme, vb.) öğretimi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Beklenen gelişimin olmadığı alanları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(iletişim, bilişsel, vb.) desteklemek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Yetersizlik nedeniyle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akranlarının çok gerisine düşmeyi önlemek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Güçlük çekilen bazı davranışları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(kalem tutma, vb.) öğretmek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 ve konuşma, motor gelişim gibi spesifik alanlarda özel terapiler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203664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B604C5-048A-40D9-81D6-938D324C4F8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Kendi değerlendirme işlemleri olan bir alandır: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 çağı çocuklarından farklı olarak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 alanlarında çocukların gelişim düzeyini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belirleme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Değerlendirme türleri  ve amaçları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(vaka bulma ve tarama, tanılama, gelişimsel değerlendirme, çocuğun günlük programındaki gelişimini izleme ve müdahale programını değerlendirme)</a:t>
            </a:r>
          </a:p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 tanılama ve etiketleme sistemi gerektiren bir alandır: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az </a:t>
            </a:r>
            <a:r>
              <a:rPr lang="tr-TR" alt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etiketleyici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olması nedeniyle … engeli/yetersizliğinden daha çok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gereksinimli, gelişim geriliği, gelişim geriliği riski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gibi tanıları kullanma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yaştan önce engelli/özürlü kavramını kullanmaktan kaçınma</a:t>
            </a:r>
          </a:p>
          <a:p>
            <a:pPr marL="0" indent="0"/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6522813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B63AEE-9065-4DF1-A659-9B88B25E3DE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Çoklu disiplinleri kapsayan bir alandır: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fiziksel, duyusal, dilsel, bilişsel, uyumsal ve sosyal-duygusal alanlarda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iyi olması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Kapsamlı hizmet programları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(değerlendirme, eğitimsel programlar, özel terapiler, ebeveyn danışmanlığı ve eğitimi, tıbbi konular, beslenme, aile için sosyal hizmetler, vb.) gerektirmesi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 çok alandan profesyonellerin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(eğitim, sosyal, sağlık ve aile hizmetleri, vb. ) yer alması nedeniyle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ekip çalışmasını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gerektirme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0293519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955675" y="568960"/>
            <a:ext cx="7707313" cy="488950"/>
          </a:xfrm>
        </p:spPr>
        <p:txBody>
          <a:bodyPr/>
          <a:lstStyle/>
          <a:p>
            <a:pPr eaLnBrk="1" hangingPunct="1"/>
            <a:r>
              <a:rPr lang="tr-TR" altLang="x-none" dirty="0">
                <a:latin typeface="Arial" charset="0"/>
                <a:ea typeface="ＭＳ Ｐゴシック" charset="-128"/>
              </a:rPr>
              <a:t>Erken çocukluk özel eğitimi alanına ilişkin tanımlar nelerdir? </a:t>
            </a:r>
            <a:endParaRPr lang="en-US" altLang="x-none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55675" y="763270"/>
            <a:ext cx="7707313" cy="4006850"/>
          </a:xfrm>
        </p:spPr>
        <p:txBody>
          <a:bodyPr>
            <a:noAutofit/>
          </a:bodyPr>
          <a:lstStyle/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Küçük çocuklara karşı tutumlarda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yüzyılda çarpıcı gelişmeler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olmuştur.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19. yy da çocuklar,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çok küçük yaşlarda çiftliklerde ve fabrikalarda  çalışmak zorundaydılar.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20. yy ilk dönemlerinde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yaşın altındaki çok sayıda çocuk, haftalığı     75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günde 12 saat, haftada 6 gün çalışıyordu.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Okula gitmek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lükstü.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Çocukların iş gücü olarak görüldüğü bir çevrede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zayıf, yardıma muhtaç ve engelli olmaları zengin aileler için bile kaldırılamaz bir yüktü.</a:t>
            </a:r>
            <a:endParaRPr lang="tr-TR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89882704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530422-D37A-4396-B7D9-FFF1475C82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Ekip üyeleri olarak anne-babaları kapsayan bir alandır: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müdahalenin başarılı olabilmesi için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üyelerinin aktif olarak ekipte yer alma gerekliliği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değerlendirilmesinde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eşsiz bir bilgi kaynağı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gelişimini izlemede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ekibin bir üyesi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Çocuğa uygulanan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eğitimsel ya da </a:t>
            </a:r>
            <a:r>
              <a:rPr lang="tr-TR" alt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terapötik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müdahalelere aktif katılımcı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Anahtar müdahaleci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875893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C5AA7-7473-4D74-A4C2-C398CB6A4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6. EÇÖE</a:t>
            </a:r>
            <a:r>
              <a:rPr lang="ja-JP" altLang="tr-TR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Dayanakları Nelerdir?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47B591-2407-4240-A815-1BAC58B9EDB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>
              <a:buFont typeface="Wingdings 2" panose="05020102010507070707" pitchFamily="18" charset="2"/>
              <a:buAutoNum type="alphaUcPeriod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yaşların/yılların önemi: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yaşlarda, sonraki bütün gelişimin doğasını etkileyen 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ve davranışların ilk örüntüleri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kurulmaktadır.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Doğumdan çocuğun okula başlamasına kadar geçen süre,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 gelişiminin sürekliliğinde önemli bir zaman dilimidir. Bu dönemde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büyüme hızı sıra dışıdır.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Sonraki bütün öğrenmelere temel oluşturacak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motor, duyusal, sosyal-duygusal, bilişsel ve fiziksel gelişim alanlarındaki temel özellikler şekillenmektedir.</a:t>
            </a:r>
            <a:endParaRPr lang="tr-TR" altLang="tr-TR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6150659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23B133-8443-4D47-A8AF-EA14E5CC1BE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582930"/>
            <a:ext cx="7700963" cy="408479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10000"/>
              </a:lnSpc>
            </a:pPr>
            <a:r>
              <a:rPr lang="tr-TR" altLang="tr-TR" sz="19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 dönemler fikri: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Araştırmalar, çocuğun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deneyimlerine duyarlı ve tepki verici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olduğu erken yaşlarda kritik ve hassas dönemlerin varlığını göstermektedir.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zaman aralığı süresince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çevresel uyaranlar belirli türde öğrenmelerin üretilmesinde ya da belirli tepkilerin alınmasında daha güçlü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olabilmektedir.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 dönemler; gelişim için gerekli olan belirli tepki örüntülerinin sergilenmesi için belirli uyaranların sunulduğu ve özel deneyimlerin ortaya çıktığı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dönemlerdir.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zaman aralığı,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gelişimin daha hızlı olduğu,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 nedenle çocuğun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yoksun çevrelerin etkilerine de en açık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olduğu dönemdir.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 dönem kaçırılmışsa;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becerilerin / tepkilerin kazanılabilmesi için uyaranların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uzun süreli ve daha yoğun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olarak verilmesi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1871036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5738136F-8E2A-4DB8-949B-0241A5BD7A8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7700963" cy="3759200"/>
          </a:xfrm>
        </p:spPr>
        <p:txBody>
          <a:bodyPr/>
          <a:lstStyle/>
          <a:p>
            <a:pPr marL="514350" indent="-51435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Zeka ve diğer özelliklerin esnekliği: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Zeka ve diğer özellikler,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doğumda sabit değildir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ancak çevresel etkilerle ve öğrenmelerle şekillenmektedir.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Çevresel faktörler,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insanın doğasının şekillenmesinde etkili bir güç olabilmektedir.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faktörler;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fiziksel bakım ve beslenme, çocuğu dikkate alan uygulamalar, uygun uyaranların niteliği ve miktarı, evin duygusal ya da güdüleyici özellikleri, anne babanın değerleri, eğitimi ve öğrenme fırsatlarıdır.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Zeka sabit değildir, değişen bir özelliktir!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Yetişkinlikte daha sabit hale gelse de, özellikle erken yaşlarda değişmektedir!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544872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3AEA1-9105-4C4F-BB80-4B82614E8D3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514350"/>
            <a:ext cx="7700963" cy="415337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20000"/>
              </a:lnSpc>
            </a:pPr>
            <a:r>
              <a:rPr lang="tr-TR" altLang="tr-TR" sz="2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Engelin ve risk durumlarının çocuklar üzerindeki etkileri: </a:t>
            </a:r>
            <a:r>
              <a:rPr lang="tr-TR" altLang="tr-T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Engellilik durumu ve diğer faktörler, </a:t>
            </a: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birincil engeli daha da ağırlaştırabilmekte </a:t>
            </a:r>
            <a:r>
              <a:rPr lang="tr-TR" altLang="tr-T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 da </a:t>
            </a: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ikincil bir engel</a:t>
            </a:r>
            <a:r>
              <a:rPr lang="tr-TR" altLang="tr-T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ortaya çıkarabilmektedir. Engellilik, </a:t>
            </a: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 ile etkileşimi engelleyerek</a:t>
            </a:r>
            <a:r>
              <a:rPr lang="tr-TR" altLang="tr-T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normal öğrenme sürecini etkilemektedir. Engelli çocuklar akranlarına göre </a:t>
            </a: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az etkili öğrenen </a:t>
            </a:r>
            <a:r>
              <a:rPr lang="tr-TR" altLang="tr-T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çocuklardır.  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Çevrenin niteliğindeki sınırlılıklar:</a:t>
            </a:r>
          </a:p>
          <a:p>
            <a:pPr marL="617538" lvl="1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21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Küçük engelli çocuğun çevresi yoksunlukla tanımlanır. Engel, çevreden gelen uyaranları alabilmek için gereksinim duyulan duysal, motor ya da bilişsel süreçleri sınırlar.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altLang="tr-TR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Çevreden bilgi alma konusunda çocuğun yeteneklerindeki sınırlılıklar:</a:t>
            </a:r>
          </a:p>
          <a:p>
            <a:pPr marL="788988" lvl="1" indent="-5143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tr-TR" altLang="tr-TR" sz="21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Öğrenmenin gerçekleşmesi için duysal işlemlere ihtiyaç vardır; işitmek, görmek, dokunmak,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1120064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5F965E-E6E2-4DF0-9863-6051A2EC886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457200"/>
            <a:ext cx="7700963" cy="4210527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  <a:defRPr/>
            </a:pPr>
            <a:r>
              <a:rPr lang="tr-TR" altLang="tr-TR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Önkoşul becerilerdeki gecikmenin yeni öğrenmeleri etkilemesi:</a:t>
            </a:r>
          </a:p>
          <a:p>
            <a:pPr marL="788988" lvl="1" indent="-5143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tr-TR" altLang="tr-TR" sz="7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çocuklar iki kat risk altındadır; temel bir algısal, motor, dil, dikkat becerisinin eksikliği önkoşul diğer becerilerin öğrenilmesini engelleyebilmektedir, bu durumda daha ileri engellerin ortaya çıkması kaçınılmazdır. 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  <a:defRPr/>
            </a:pPr>
            <a:r>
              <a:rPr lang="tr-TR" altLang="tr-TR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fırsatlarına çocuğun tepkiselliğindeki sınırlılıklar:</a:t>
            </a:r>
          </a:p>
          <a:p>
            <a:pPr marL="788988" lvl="1" indent="-5143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tr-TR" altLang="tr-TR" sz="7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 durumları çocuğun motivasyonunu ve ilgisini azaltabilmektedir. Çocuklar denemekten, başarısızlıktan dolayı hayal kırıklığı ya da korku yaşayabilmektedir.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  <a:defRPr/>
            </a:pPr>
            <a:r>
              <a:rPr lang="tr-TR" altLang="tr-TR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Zihinsel yetenekler ve bilişsel işlevlerdeki sınırlılıklar:</a:t>
            </a:r>
          </a:p>
          <a:p>
            <a:pPr marL="788988" lvl="1" indent="-5143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tr-TR" altLang="tr-TR" sz="7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 engel türleri zihinsel yetenekler ve bilişsel işlevlere zarar verebilmekte ya da sınırlılığa yol açabilmektedir.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170727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89A1C0-78CB-410E-BAE6-77EFDF65BC3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/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 üzerinde çevre ve erken deneyimin etkileri: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çocuğun çevresi ve erken deneyimler,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özellikle de zengin ya da yoksun  bir çevre, gelişim ve öğrenme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üzerinde temel bir etkiye sahiptir.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 ve erken deneyimler,  çocuğun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 potansiyeline ulaşmasını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önemli derecede belirler. 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yıllarında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deneyimlerin sürekliliği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hayatidir.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Olumlu ve  uyarıcı deneyimler ya da erken travmalar ile yoksunluğun gelişimde uzun dönemli etkileri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vardır.  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Çevrenin niteliği özellikle engelli çocuklar için önemlidir, çünkü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çevre, yetersizliğin engele dönüşüp dönüşmeyeceğini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0078933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171624D9-9C69-4E23-A6E7-F6D7E0A8812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5" y="708660"/>
            <a:ext cx="7700963" cy="395859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10000"/>
              </a:lnSpc>
            </a:pPr>
            <a:r>
              <a:rPr lang="tr-TR" altLang="tr-TR" sz="19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programlarının sonuçları: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programları küçük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çocukların gelişim düzeylerinde  önemli farklılıklar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yaratabilir ve çocuk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okula başladıktan sonra yapılacak iyileştirme çabalarından daha hızlı etki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yapabilir.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Dezavantajlı çocukların katıldığı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destek eğitim programlarının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sonuçları ve engelli çocukların katıldığı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programları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konusundaki araştırmalar, bu programların yararlarını göstermektedir.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eğitim, 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çevreyle etkileşim kurma ve çevreden öğrenme  yeteneklerini etkileyerek engelliliğin sınırlamalarını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azaltabilmektedir.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ve öğrenme, çocukta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ikincil engel gelişmesi olasılığını en aza indirmekte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gecikecek ya da hiç öğrenilmeyecek gelişimsel becerilerin kazanılma şansını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arttırmaktadır.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101816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C92DE1-D896-4B55-8EEC-2759025779E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685800"/>
            <a:ext cx="7700963" cy="44577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10000"/>
              </a:lnSpc>
            </a:pPr>
            <a:r>
              <a:rPr lang="tr-TR" altLang="tr-T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çocuklara uygun bakım ve uyaran sağlamada ailelerin özel gereksinimleri: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 babaların engelli ya da risk altındaki çocuklarla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ebeveynlik örüntüleri oluşturmada  ve kritik dönemler boyunca çocuklarına uygun bakım, eğitim ve uyaran sağlamada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özel yardıma gereksinimi vardır. 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 özel bir çocuğun bakım/eğitim gereksinimlerini karşılarken, babalar artan kişisel, ailesel ve ekonomik taleplerle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yüz yüze gelmektedir. 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programları,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anne-babalara büyük bir destek kaynağı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943115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277500-C246-4F04-80C1-7F1B06A875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>
              <a:lnSpc>
                <a:spcPct val="110000"/>
              </a:lnSpc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programlar;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çocuğa doğrudan yardım etmekte, 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stresini azaltmakta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 babaların  engelli çocuğa zengin bir çevre sağlama yeterliliklerini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arttırmaktadır.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57611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7FBC91-DBA4-4BDF-BBF5-7A6250C5DF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887582"/>
            <a:ext cx="7700963" cy="37590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alanı;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Yeni bir alandır!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İlköğretimde verilen eğitimin erken yıllara çekilmesi değildir!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Kendine özgü bir çalışma alanı vardır!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 değerleri, amaçları ve ortaya çıkış nedenleri vardır!</a:t>
            </a:r>
          </a:p>
          <a:p>
            <a:pPr marL="0" indent="0"/>
            <a:endParaRPr lang="tr-TR" altLang="tr-TR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EÇÖE, hem erken çocukluk eğitiminin hem de özel eğitiminin etkilerini yansıtmaktadır!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397129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268676-31F3-4874-AD3D-A8A8DA75339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588645"/>
            <a:ext cx="7700963" cy="375904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10000"/>
              </a:lnSpc>
            </a:pPr>
            <a:r>
              <a:rPr lang="tr-TR" altLang="tr-TR" sz="19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eğitimin ekonomik / sosyal yararları: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 küçük çocukların gelişim problemlerinin iyileştirilmesi ya da önlenmesinde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maliyeti azaltmakta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daha sonra toplum açısından </a:t>
            </a: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ciddi problemleri önlemektedir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Çocukların gelişimsel problemleri öğrenmelerini açıkça etkileyinceye kadar ele alınmazsa, iyileştirici olabilecek eğitim programlarının ortaya çıkma olasılığı azalmakta ve bu şartlar altında engelli bir birey hizmetlere daha bağımlı hale gelmektedir.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eğitimin maliyeti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Kurum ve bakımevlerinin maliyeti</a:t>
            </a:r>
          </a:p>
          <a:p>
            <a:pPr marL="914400" lvl="1" indent="-51435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altLang="tr-T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 öncesi eğitimin maliyeti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724686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D9D205-F82B-42D5-B385-51E6B4D1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677" y="323505"/>
            <a:ext cx="7707862" cy="488024"/>
          </a:xfrm>
        </p:spPr>
        <p:txBody>
          <a:bodyPr/>
          <a:lstStyle/>
          <a:p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7. EÇÖE</a:t>
            </a:r>
            <a:r>
              <a:rPr lang="ja-JP" altLang="tr-TR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 err="1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nin</a:t>
            </a:r>
            <a:r>
              <a:rPr lang="tr-TR" altLang="ja-JP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temel amaçları nelerdir?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ECCCFE-E9B0-4595-9914-719B2B41BA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811529"/>
            <a:ext cx="7700963" cy="3856197"/>
          </a:xfrm>
        </p:spPr>
        <p:txBody>
          <a:bodyPr>
            <a:normAutofit/>
          </a:bodyPr>
          <a:lstStyle/>
          <a:p>
            <a:pPr marL="457200" indent="-457200">
              <a:buFont typeface="Georgia" panose="02040502050405020303" pitchFamily="18" charset="0"/>
              <a:buAutoNum type="arabicPeriod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Kendi amaçlarına ulaşmaları için aileleri desteklemek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31838" lvl="1" indent="-457200"/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Çocukları aileden ayrı düşünmek sınırlı bir bakış açısıdır.</a:t>
            </a:r>
          </a:p>
          <a:p>
            <a:pPr marL="731838" lvl="1" indent="-457200"/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 tek başına erken eğitimin hedefi değildir, aileler birincil hedeftir.</a:t>
            </a:r>
          </a:p>
          <a:p>
            <a:pPr marL="731838" lvl="1" indent="-457200"/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 gereklilikler de aile katılımını gerektirir.</a:t>
            </a:r>
          </a:p>
          <a:p>
            <a:pPr marL="457200" indent="-457200">
              <a:buFont typeface="Georgia" panose="02040502050405020303" pitchFamily="18" charset="0"/>
              <a:buAutoNum type="arabicPeriod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Çocuğun katılımını, bağımsızlığını ve ustalığını/uzmanlığını artırmak:</a:t>
            </a:r>
          </a:p>
          <a:p>
            <a:pPr marL="731838" lvl="1" indent="-457200"/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Katılım: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fiziksel çevre, materyaller ya da diğer kişilerle duruma uygun şekilde uygun etkileşimlere katılma</a:t>
            </a:r>
          </a:p>
          <a:p>
            <a:pPr marL="731838" lvl="1" indent="-457200"/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Bağımsızlık: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diğer bireylerden olabildiğince az yardım alarak ya da bağımsız olarak işlevsellik gösterme</a:t>
            </a:r>
          </a:p>
          <a:p>
            <a:pPr marL="731838" lvl="1" indent="-457200"/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Ustalık/uzmanlık: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katılım göstererek yeni bilgi ve beceriler kazanma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0871855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39F2693A-CFAA-4E44-AC0C-137B6C7429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5" y="811530"/>
            <a:ext cx="7700963" cy="3855720"/>
          </a:xfrm>
        </p:spPr>
        <p:txBody>
          <a:bodyPr>
            <a:normAutofit/>
          </a:bodyPr>
          <a:lstStyle/>
          <a:p>
            <a:pPr marL="457200" indent="-457200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Anahtar alanlarda gelişimi artırmak:</a:t>
            </a:r>
          </a:p>
          <a:p>
            <a:pPr marL="731838" lvl="1" indent="-457200" fontAlgn="auto"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Bilişsel, motor (küçük/ince ve büyük/kaba), iletişim, sosyal ve duygusal, uyumsal /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özbakım</a:t>
            </a:r>
            <a:endParaRPr lang="tr-TR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Georgia" panose="02040502050405020303" pitchFamily="18" charset="0"/>
              <a:buAutoNum type="arabicPeriod" startAt="3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Çocukların sosyal yeterliğini oluşturmak ve desteklemek:</a:t>
            </a:r>
          </a:p>
          <a:p>
            <a:pPr marL="731838" lvl="1" indent="-457200" fontAlgn="auto">
              <a:defRPr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Engelli çocuklar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sosyal oyunda daha az zaman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geçiriyorlar.</a:t>
            </a: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Akranlarla etkileşim becerileri zayıf ve daha az etkileşim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kuruyorlar.</a:t>
            </a: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Sosyal beceri yetersizlikleri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arkadaşlık kurmalarını ve sürdürmelerinde problemlere yol açıyor.</a:t>
            </a:r>
          </a:p>
          <a:p>
            <a:pPr marL="457200" indent="-457200" fontAlgn="auto">
              <a:spcAft>
                <a:spcPts val="0"/>
              </a:spcAft>
              <a:buFont typeface="Georgia" panose="02040502050405020303" pitchFamily="18" charset="0"/>
              <a:buAutoNum type="arabicPeriod" startAt="3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Becerilerin </a:t>
            </a:r>
            <a:r>
              <a:rPr lang="tr-TR" alt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genellenmesini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artırmak:</a:t>
            </a: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Genelleme: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durumda öğretilen bir becerinin 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farklı bir içerikte/ortamda, farklı kişiler ve farklı materyallerle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kullanılması</a:t>
            </a:r>
          </a:p>
          <a:p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1825668471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F9653D-9D50-45AE-9186-236F5D3280B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yaşam deneyimleri hazırlamak ve sağlamak,</a:t>
            </a:r>
          </a:p>
          <a:p>
            <a:pPr marL="457200" indent="-457200" fontAlgn="auto">
              <a:spcAft>
                <a:spcPts val="0"/>
              </a:spcAft>
              <a:buFont typeface="Georgia" panose="02040502050405020303" pitchFamily="18" charset="0"/>
              <a:buAutoNum type="arabicPeriod" startAt="6"/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Gelecekte problemler ya da engellerin ortaya çıkmasını önlemek:</a:t>
            </a: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Birincil önleme:  engel ya da problem ortaya çıkmadan önce önleme;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beslenme, alkol ya da uyuşturucu kullanımı, genetik tarama, vb.</a:t>
            </a: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İkincil Önleme: yüksek risk grubundaki çocuklara hizmet sağlama, özel eğitim hizmetlerine gereksinimi azaltma; 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prematüre doğum, </a:t>
            </a:r>
            <a:endParaRPr lang="tr-TR" altLang="tr-TR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1838" lvl="1" indent="-457200" fontAlgn="auto">
              <a:defRPr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Üçüncül önleme: problem ya da engel ortaya çıktıktan sonra etkilerini azaltma, ikincil engelin ortaya çıkmasını engelleme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51777"/>
      </p:ext>
    </p:extLst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E25D2F-83D7-4344-BE03-B16C292F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8. EÇÖE</a:t>
            </a:r>
            <a:r>
              <a:rPr lang="ja-JP" altLang="tr-TR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de kimler görev almaktadır?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3CA69B-8338-46AE-BEB2-1BA92382769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Özel Eğitimcisi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Eğitim Öğretmeni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Hizmet Koordinatörü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Sosyal Hizmet Uzmanı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Eğitimcisi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 Öncesi Öğretmen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İlkokul Öğretmenleri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 Gelişimi Uzmanı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Terapistler ve Diğer Hizmet Personeli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6183609"/>
      </p:ext>
    </p:extLst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04223B-F218-4457-B285-1A9CBAB19D7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Dil-konuşma terapisti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Fizyoterapist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Uğraşı terapisti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Eğitsel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odyolog</a:t>
            </a:r>
            <a:endParaRPr lang="tr-TR" altLang="tr-T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terapisti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Psikolog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Doktorlar, hemşireler, vb.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Diğer hizmet personeli (işaret dili tercümanı, bağımsız hareket ve oryantasyon uzmanı, teknoloji uzmanı, vb.)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7326396"/>
      </p:ext>
    </p:extLst>
  </p:cSld>
  <p:clrMapOvr>
    <a:masterClrMapping/>
  </p:clrMapOvr>
  <p:transition spd="slow"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 dirty="0" err="1">
                <a:latin typeface="Arial" charset="0"/>
                <a:ea typeface="ＭＳ Ｐゴシック" charset="-128"/>
              </a:rPr>
              <a:t>Referanslar</a:t>
            </a:r>
            <a:endParaRPr lang="en-US" altLang="x-none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55675" y="908050"/>
            <a:ext cx="7700963" cy="37592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DOĞRU YILDIRIM, S.S, ERKEN ÇOCUKLUKTA ÖZEL EĞİTİM, VİZE AKADEMİ,ANKARA,2019</a:t>
            </a:r>
          </a:p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DİKEN, İ.H, ERKEN ÇOCUKLUK EĞİTİMİ, PEGEM AKADEMİ, ANKARA, 2010</a:t>
            </a:r>
          </a:p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BAKKALOĞLU, H. ERKEN ÇOCUKLUK ÖZEL EĞİTİMİ EL KİTABI, ANI YAYINCILIK, ANKARA, 2018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tr-TR" sz="1100" dirty="0"/>
          </a:p>
          <a:p>
            <a:pPr marL="0" indent="0" fontAlgn="auto">
              <a:spcAft>
                <a:spcPts val="0"/>
              </a:spcAft>
              <a:defRPr/>
            </a:pPr>
            <a:endParaRPr lang="en-GB" sz="1100" dirty="0"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DE1398-7D5F-460C-9C02-C125D29519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455056"/>
            <a:ext cx="7700963" cy="4233387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bg2"/>
                </a:solidFill>
              </a:rPr>
              <a:t>Özel Eğitim (ÖE)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 olan çocukların gereksinimlerini karşılamak için özel olarak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desenlenen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eğitimdir.</a:t>
            </a:r>
          </a:p>
          <a:p>
            <a:r>
              <a:rPr 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İlgili Hizmetler (İH)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Ulaşım, terapi ve danışma gibi eğitimsel olmayan destek hizmetleridir.</a:t>
            </a:r>
          </a:p>
          <a:p>
            <a:pPr algn="just"/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 olan çocuk (YOÇ)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Tanılanmış bir yetersizliği olan ve bu nedenle özel eğitim ve ilgili hizmetlere gereksinim duyan çocuktur.</a:t>
            </a:r>
          </a:p>
          <a:p>
            <a:pPr marL="0" indent="0" algn="just"/>
            <a:r>
              <a:rPr lang="tr-TR" altLang="tr-T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 Geriliği (GG)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Beş gelişim alanının (zihinsel, iletişim, fiziksel, uyumsal ve sosyal-duygusal) biri ya da daha fazlasında gelişimde gerilik olması durumudur.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2077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C32491-9AAC-4CC3-9CBE-73576F5034E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32817" y="405764"/>
            <a:ext cx="7700963" cy="4234816"/>
          </a:xfrm>
        </p:spPr>
        <p:txBody>
          <a:bodyPr anchor="ctr">
            <a:normAutofit/>
          </a:bodyPr>
          <a:lstStyle/>
          <a:p>
            <a:pPr algn="just"/>
            <a:r>
              <a:rPr lang="tr-TR" altLang="tr-TR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Gelişim geriliği riski (GGR)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tr-TR" altLang="tr-TR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 ya da gelişim geriliği olmamasına karşın biyolojik ve/veya çevresel nedenlerle gelişimde gerilik/gecikme ortaya çıkma olasılığı olması durumudur.</a:t>
            </a:r>
          </a:p>
          <a:p>
            <a:pPr algn="just"/>
            <a:r>
              <a:rPr lang="tr-TR" altLang="tr-TR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gereksinimli çocuk (ÖGÇ)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tr-TR" altLang="tr-TR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Tanılanmış bir yetersizliği bulunan, gelişim geriliği olan ya da gelişim geriliği riski olan çocuklardır.</a:t>
            </a:r>
          </a:p>
          <a:p>
            <a:pPr algn="just"/>
            <a:r>
              <a:rPr lang="tr-TR" altLang="tr-TR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eğitimi (EÇE)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tr-TR" altLang="tr-TR" spc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Doğumdan 8 yaşına kadar olan tüm çocuklara sunulan eğitim hizmetleridir.</a:t>
            </a:r>
          </a:p>
          <a:p>
            <a:pPr marL="0" indent="0" algn="just"/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132718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C9C8E-9616-40BF-988C-A06FF737B8B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651510"/>
            <a:ext cx="7700963" cy="405050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tr-TR" altLang="tr-TR" sz="1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eğitim/müdahale (EM)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 olan, gelişim geriliği olan ya da gelişim geriliği riski bulunan çok küçük çocukların özel gereksinimlerini karşılamak için bebekler ve oyun çağı çocuklarına (0-36 ay) ve ailelerine sunulan hizmetlerdir.</a:t>
            </a:r>
          </a:p>
          <a:p>
            <a:pPr algn="just">
              <a:lnSpc>
                <a:spcPct val="110000"/>
              </a:lnSpc>
            </a:pPr>
            <a:r>
              <a:rPr lang="tr-TR" altLang="tr-TR" sz="1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Okul öncesi özel eğitim (OÖÖE)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3-5 yaş arasındaki yetersizliği ya da gelişim geriliği olan çocukların gereksinimlerini karşılamak için sunulan özel eğitim ve ilgili hizmetlerin bütünüdür.</a:t>
            </a:r>
          </a:p>
          <a:p>
            <a:pPr algn="just">
              <a:lnSpc>
                <a:spcPct val="110000"/>
              </a:lnSpc>
            </a:pPr>
            <a:r>
              <a:rPr lang="tr-TR" altLang="tr-TR" sz="1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çocukluk özel eğitimi (EÇÖE)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altLang="tr-T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Yetersizliği olan ya da gelişim geriliği olan  çocuklara (0-8 yaş) ve bu çocukların ailelerine  erken eğitim, okul öncesi eğitim ve ilköğretim birinci kademede sunulan hizmetlerdir.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19296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A2DB8B-47E5-46A7-B627-EF315EA0C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677" y="450981"/>
            <a:ext cx="7707862" cy="488024"/>
          </a:xfrm>
        </p:spPr>
        <p:txBody>
          <a:bodyPr/>
          <a:lstStyle/>
          <a:p>
            <a:r>
              <a:rPr lang="tr-TR" altLang="tr-TR" dirty="0"/>
              <a:t>EÇÖE ile EÇE arasındaki benzerlikler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F9485D-9EC2-43A6-A4DD-FD0624BAE6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62576" y="1116357"/>
            <a:ext cx="7700963" cy="375904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EÇÖE felsefesini, daha kapsamlı bir alan olan EÇE</a:t>
            </a:r>
            <a:r>
              <a:rPr lang="ja-JP" altLang="tr-T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’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den alır ve bu alana katkı sağlar, ancak farklılıklarda gösterir.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Her iki alanda,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küçük çocuklara ve ailelerine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doğrudan hizmet sunar.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Her iki alanında takip ettiği ilkeleri/rehberlikleri vardır. Bu iki rehberlikte de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uygulama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ortak kavram olarak kullanılır. Bu kavram, felsefi bir bakış açısını yansıtır.  Aslında bu kavram gerçekte yapılanlardan daha çok ideal olanı dile getirmektedir. EÇE günümüzde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gelişimsel açıdan uygun uygulamalar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rehberliğini izlerken EÇÖE ise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önerilen uygulamalar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rehberliğini izler. EÇÖE, günümüzde gelişimsel açıdan uygun uygulamalar rehberliğini izlemektedir. </a:t>
            </a:r>
          </a:p>
          <a:p>
            <a:endParaRPr lang="tr-TR" dirty="0">
              <a:solidFill>
                <a:schemeClr val="bg2"/>
              </a:solidFill>
            </a:endParaRPr>
          </a:p>
          <a:p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66857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D9D822-75DD-4328-A0D5-11C6D32633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1024917"/>
            <a:ext cx="7700963" cy="375904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EÇE ve EÇÖE alanlarının paylaştığı diğer bir felsefe de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disiplinler arası yaklaşımı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önemsemektir.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Bir diğer benzerlik ise 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hizmet verilen çocukların yaş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aralığıdır.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Her iki alanda </a:t>
            </a:r>
            <a:r>
              <a:rPr lang="tr-TR" altLang="ja-JP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erkenlik</a:t>
            </a:r>
            <a:r>
              <a:rPr lang="tr-TR" altLang="ja-JP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 </a:t>
            </a:r>
            <a:r>
              <a:rPr lang="tr-TR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Meiryo" panose="020B0400000000000000" pitchFamily="34" charset="-128"/>
                <a:cs typeface="Arial" panose="020B0604020202020204" pitchFamily="34" charset="0"/>
              </a:rPr>
              <a:t>kavramını kullanır. Ancak EÇÖE erken kavramıyla doğumdan ya da yetersizliğin tanılanmasından ya da gelişim geriliğinin belirlenmesinden itibaren olan süreyi vurgulamaktadır. EÇE ise daha çok 3 yaştan 5 yaşa kadar olan okulöncesi yaştaki popülasyona odaklanma eğilimindedir.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4005115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SU_Preso_16x9_v6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Stanford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SU_Preso_16x9_v7</Template>
  <TotalTime>494</TotalTime>
  <Words>3422</Words>
  <Application>Microsoft Office PowerPoint</Application>
  <PresentationFormat>Ekran Gösterisi (16:9)</PresentationFormat>
  <Paragraphs>272</Paragraphs>
  <Slides>46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55" baseType="lpstr">
      <vt:lpstr>Arial</vt:lpstr>
      <vt:lpstr>Calibri</vt:lpstr>
      <vt:lpstr>Georgia</vt:lpstr>
      <vt:lpstr>Source Sans Pro</vt:lpstr>
      <vt:lpstr>Source Sans Pro Semibold</vt:lpstr>
      <vt:lpstr>Times New Roman</vt:lpstr>
      <vt:lpstr>Wingdings</vt:lpstr>
      <vt:lpstr>Wingdings 2</vt:lpstr>
      <vt:lpstr>SU_Preso_16x9_v6</vt:lpstr>
      <vt:lpstr>1.HAFTA</vt:lpstr>
      <vt:lpstr> Eçöe’de Temel Konular </vt:lpstr>
      <vt:lpstr>Erken çocukluk özel eğitimi alanına ilişkin tanımlar nelerdir? </vt:lpstr>
      <vt:lpstr>PowerPoint Sunusu</vt:lpstr>
      <vt:lpstr>PowerPoint Sunusu</vt:lpstr>
      <vt:lpstr>PowerPoint Sunusu</vt:lpstr>
      <vt:lpstr>PowerPoint Sunusu</vt:lpstr>
      <vt:lpstr>EÇÖE ile EÇE arasındaki benzerlikler</vt:lpstr>
      <vt:lpstr>PowerPoint Sunusu</vt:lpstr>
      <vt:lpstr>EÇÖE ile EÇE arasındaki farklılıklar </vt:lpstr>
      <vt:lpstr>PowerPoint Sunusu</vt:lpstr>
      <vt:lpstr>EÇÖE nasıl ortaya çıktı?</vt:lpstr>
      <vt:lpstr>PowerPoint Sunusu</vt:lpstr>
      <vt:lpstr>1. Özel Eğitim Programları </vt:lpstr>
      <vt:lpstr>PowerPoint Sunusu</vt:lpstr>
      <vt:lpstr>Günümüzde Özel Eğitim </vt:lpstr>
      <vt:lpstr>2. Okul Öncesi Eğitim Programları</vt:lpstr>
      <vt:lpstr>PowerPoint Sunusu</vt:lpstr>
      <vt:lpstr>PowerPoint Sunusu</vt:lpstr>
      <vt:lpstr>3. Destekleyici/tamamlayıcı Eğitim Programları </vt:lpstr>
      <vt:lpstr>PowerPoint Sunusu</vt:lpstr>
      <vt:lpstr>PowerPoint Sunusu</vt:lpstr>
      <vt:lpstr>4. EÇÖE’nin Temel Varsayımları Nelerdir?</vt:lpstr>
      <vt:lpstr>5. EÇÖE’nin Özellikleri Nelerdir?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6. EÇÖE’nin Dayanakları Nelerdir?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7. EÇÖE’nin temel amaçları nelerdir?</vt:lpstr>
      <vt:lpstr>PowerPoint Sunusu</vt:lpstr>
      <vt:lpstr>PowerPoint Sunusu</vt:lpstr>
      <vt:lpstr>8. EÇÖE’de kimler görev almaktadır?</vt:lpstr>
      <vt:lpstr>PowerPoint Sunusu</vt:lpstr>
      <vt:lpstr>Referanslar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</dc:title>
  <dc:creator>Microsoft Office User</dc:creator>
  <cp:lastModifiedBy>user</cp:lastModifiedBy>
  <cp:revision>50</cp:revision>
  <dcterms:created xsi:type="dcterms:W3CDTF">2017-05-23T22:51:30Z</dcterms:created>
  <dcterms:modified xsi:type="dcterms:W3CDTF">2020-04-06T20:06:03Z</dcterms:modified>
</cp:coreProperties>
</file>