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3"/>
  </p:notesMasterIdLst>
  <p:handoutMasterIdLst>
    <p:handoutMasterId r:id="rId44"/>
  </p:handoutMasterIdLst>
  <p:sldIdLst>
    <p:sldId id="304" r:id="rId2"/>
    <p:sldId id="310" r:id="rId3"/>
    <p:sldId id="315" r:id="rId4"/>
    <p:sldId id="316" r:id="rId5"/>
    <p:sldId id="317" r:id="rId6"/>
    <p:sldId id="318" r:id="rId7"/>
    <p:sldId id="319" r:id="rId8"/>
    <p:sldId id="320" r:id="rId9"/>
    <p:sldId id="321" r:id="rId10"/>
    <p:sldId id="322" r:id="rId11"/>
    <p:sldId id="323" r:id="rId12"/>
    <p:sldId id="324" r:id="rId13"/>
    <p:sldId id="325" r:id="rId14"/>
    <p:sldId id="327"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 id="340" r:id="rId28"/>
    <p:sldId id="341" r:id="rId29"/>
    <p:sldId id="342" r:id="rId30"/>
    <p:sldId id="343" r:id="rId31"/>
    <p:sldId id="344" r:id="rId32"/>
    <p:sldId id="345" r:id="rId33"/>
    <p:sldId id="346" r:id="rId34"/>
    <p:sldId id="347" r:id="rId35"/>
    <p:sldId id="348" r:id="rId36"/>
    <p:sldId id="349" r:id="rId37"/>
    <p:sldId id="350" r:id="rId38"/>
    <p:sldId id="351" r:id="rId39"/>
    <p:sldId id="353" r:id="rId40"/>
    <p:sldId id="352" r:id="rId41"/>
    <p:sldId id="312" r:id="rId42"/>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99" autoAdjust="0"/>
    <p:restoredTop sz="94291" autoAdjust="0"/>
  </p:normalViewPr>
  <p:slideViewPr>
    <p:cSldViewPr snapToGrid="0" snapToObjects="1">
      <p:cViewPr varScale="1">
        <p:scale>
          <a:sx n="84" d="100"/>
          <a:sy n="84" d="100"/>
        </p:scale>
        <p:origin x="198"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4/9/2020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4/9/2020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9.HAFTA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6DF8492-546E-40A0-9E45-250F16718463}"/>
              </a:ext>
            </a:extLst>
          </p:cNvPr>
          <p:cNvSpPr>
            <a:spLocks noGrp="1"/>
          </p:cNvSpPr>
          <p:nvPr>
            <p:ph sz="quarter" idx="10"/>
          </p:nvPr>
        </p:nvSpPr>
        <p:spPr/>
        <p:txBody>
          <a:bodyPr/>
          <a:lstStyle/>
          <a:p>
            <a:pPr marL="285750" indent="-285750">
              <a:buFont typeface="Wingdings" panose="05000000000000000000" pitchFamily="2" charset="2"/>
              <a:buChar char="§"/>
            </a:pPr>
            <a:r>
              <a:rPr lang="tr-TR" dirty="0">
                <a:solidFill>
                  <a:schemeClr val="tx1">
                    <a:lumMod val="65000"/>
                    <a:lumOff val="35000"/>
                  </a:schemeClr>
                </a:solidFill>
              </a:rPr>
              <a:t>Oyun içinde öğrenme fırsatları sunma çocuklara sadece akademik beceriler kazandırmanın yanında, sosyal roller, sosyal beceriler, öz denetim ve öz düzenleme gibi çocukların yaşam kalitesini arttıran becerileri öğrenmelerine ve uygulamalarına da fırsatlar sunmaktadır. Bu öğrenme fırsatları çocukların kendi kültürlerinin sosyal sistemini, işleyişini anlamaya başlamalarına yardımcı olacaktır.( </a:t>
            </a:r>
            <a:r>
              <a:rPr lang="tr-TR" dirty="0" err="1">
                <a:solidFill>
                  <a:schemeClr val="tx1">
                    <a:lumMod val="65000"/>
                    <a:lumOff val="35000"/>
                  </a:schemeClr>
                </a:solidFill>
              </a:rPr>
              <a:t>Nicolopoulou</a:t>
            </a:r>
            <a:r>
              <a:rPr lang="tr-TR" dirty="0">
                <a:solidFill>
                  <a:schemeClr val="tx1">
                    <a:lumMod val="65000"/>
                    <a:lumOff val="35000"/>
                  </a:schemeClr>
                </a:solidFill>
              </a:rPr>
              <a:t>, </a:t>
            </a:r>
            <a:r>
              <a:rPr lang="tr-TR" dirty="0" err="1">
                <a:solidFill>
                  <a:schemeClr val="tx1">
                    <a:lumMod val="65000"/>
                    <a:lumOff val="35000"/>
                  </a:schemeClr>
                </a:solidFill>
              </a:rPr>
              <a:t>Barbosa</a:t>
            </a:r>
            <a:r>
              <a:rPr lang="tr-TR" dirty="0">
                <a:solidFill>
                  <a:schemeClr val="tx1">
                    <a:lumMod val="65000"/>
                    <a:lumOff val="35000"/>
                  </a:schemeClr>
                </a:solidFill>
              </a:rPr>
              <a:t> de </a:t>
            </a:r>
            <a:r>
              <a:rPr lang="tr-TR" dirty="0" err="1">
                <a:solidFill>
                  <a:schemeClr val="tx1">
                    <a:lumMod val="65000"/>
                    <a:lumOff val="35000"/>
                  </a:schemeClr>
                </a:solidFill>
              </a:rPr>
              <a:t>Sa</a:t>
            </a:r>
            <a:r>
              <a:rPr lang="tr-TR" dirty="0">
                <a:solidFill>
                  <a:schemeClr val="tx1">
                    <a:lumMod val="65000"/>
                    <a:lumOff val="35000"/>
                  </a:schemeClr>
                </a:solidFill>
              </a:rPr>
              <a:t>, Ilgaz, Brockmeyer,2010)</a:t>
            </a:r>
          </a:p>
          <a:p>
            <a:pPr marL="285750" indent="-285750">
              <a:buFont typeface="Wingdings" panose="05000000000000000000" pitchFamily="2" charset="2"/>
              <a:buChar char="§"/>
            </a:pPr>
            <a:r>
              <a:rPr lang="tr-TR" dirty="0">
                <a:solidFill>
                  <a:schemeClr val="tx1">
                    <a:lumMod val="65000"/>
                    <a:lumOff val="35000"/>
                  </a:schemeClr>
                </a:solidFill>
              </a:rPr>
              <a:t>Çocukların başkalarının bakış açılarını ve bireysel farklılıklarını öğrenmelerine ve ortak anlayışları geliştirmelerine olanak sağlamakta, kendi kültürüne ve toplumsal yapının bir parçası olma sürecinde bir ön hazırlık olmaktadır.</a:t>
            </a:r>
          </a:p>
          <a:p>
            <a:endParaRPr lang="tr-TR" dirty="0"/>
          </a:p>
        </p:txBody>
      </p:sp>
    </p:spTree>
    <p:extLst>
      <p:ext uri="{BB962C8B-B14F-4D97-AF65-F5344CB8AC3E}">
        <p14:creationId xmlns:p14="http://schemas.microsoft.com/office/powerpoint/2010/main" val="344228423"/>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9987BD-FB8A-45D1-9021-7936D4E51C05}"/>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dirty="0" err="1">
                <a:solidFill>
                  <a:schemeClr val="tx1">
                    <a:lumMod val="65000"/>
                    <a:lumOff val="35000"/>
                  </a:schemeClr>
                </a:solidFill>
              </a:rPr>
              <a:t>Vygotsky</a:t>
            </a:r>
            <a:r>
              <a:rPr lang="tr-TR" dirty="0">
                <a:solidFill>
                  <a:schemeClr val="tx1">
                    <a:lumMod val="65000"/>
                    <a:lumOff val="35000"/>
                  </a:schemeClr>
                </a:solidFill>
              </a:rPr>
              <a:t>(2002), özel gereksinimi olan çocukların, normal gelişim gösteren çocuklarla aynı gelişimsel süreci izlediğine inanmakta, ancak özel gereksinimi olan çocuklarda oyun becerilerinin geciktiğini belirtmektedir.</a:t>
            </a:r>
          </a:p>
          <a:p>
            <a:pPr>
              <a:buFont typeface="Wingdings" panose="05000000000000000000" pitchFamily="2" charset="2"/>
              <a:buChar char="§"/>
            </a:pPr>
            <a:r>
              <a:rPr lang="tr-TR" dirty="0">
                <a:solidFill>
                  <a:schemeClr val="tx1">
                    <a:lumMod val="65000"/>
                    <a:lumOff val="35000"/>
                  </a:schemeClr>
                </a:solidFill>
              </a:rPr>
              <a:t>Özel gereksinimli çocuklar sınırlı bir dil ve taklit becerisine veya motor becerilerde gecikmelere sahip olabilmektedirler. Bu nedenle özel gereksinimli çocukların eğitim, aile gibi kendi ortamlarında oynamak ve bireylerle etkileşime girmesi için daha fazla desteğe, fırsata ve uyarlamalara gereksinimi bulunmaktadır. </a:t>
            </a:r>
          </a:p>
          <a:p>
            <a:pPr>
              <a:buFont typeface="Wingdings" panose="05000000000000000000" pitchFamily="2" charset="2"/>
              <a:buChar char="§"/>
            </a:pPr>
            <a:r>
              <a:rPr lang="tr-TR" dirty="0">
                <a:solidFill>
                  <a:schemeClr val="tx1">
                    <a:lumMod val="65000"/>
                    <a:lumOff val="35000"/>
                  </a:schemeClr>
                </a:solidFill>
              </a:rPr>
              <a:t>Bu çocukların oyun etkinliğinde desteğe gereksinimleri olsa da oyun onların gelişimi için önemlidir. Normal gelişim gösteren her çocuk gibi özel gereksinimi olan çocuklarda oyun oynayarak çevreleriyle iletişim ve etkileşim fırsatlarından yararlanmaktadır.</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262893058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E8EF13-9213-4921-8B8A-70184DD544D3}"/>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Özel gereksinim gösteren çocuklar, oyun başlatmakta ve sürdürmekte zorlanabilmektedir. Çevrelerindeki bireylerin bakış açısını anlama güçlüğünün yanı sıra başkalarıyla oynama ve etkileşimde bulunma yetenekleri de bu çocukların hayat akışlarını güçlendirmektedir.</a:t>
            </a:r>
          </a:p>
          <a:p>
            <a:pPr>
              <a:buFont typeface="Wingdings" panose="05000000000000000000" pitchFamily="2" charset="2"/>
              <a:buChar char="§"/>
            </a:pPr>
            <a:r>
              <a:rPr lang="tr-TR" dirty="0">
                <a:solidFill>
                  <a:schemeClr val="tx1">
                    <a:lumMod val="65000"/>
                    <a:lumOff val="35000"/>
                  </a:schemeClr>
                </a:solidFill>
              </a:rPr>
              <a:t>Özel gereksinimli çocukların oyun kalıpları daha az işbirliğine dayalıdır ve bu çocuklar, normal gelişen akranlarıyla oyun oynamaktan ziyade yalnız oyun oynamayı tercih ederler. </a:t>
            </a:r>
          </a:p>
          <a:p>
            <a:pPr>
              <a:buFont typeface="Wingdings" panose="05000000000000000000" pitchFamily="2" charset="2"/>
              <a:buChar char="§"/>
            </a:pPr>
            <a:r>
              <a:rPr lang="tr-TR" dirty="0">
                <a:solidFill>
                  <a:schemeClr val="tx1">
                    <a:lumMod val="65000"/>
                    <a:lumOff val="35000"/>
                  </a:schemeClr>
                </a:solidFill>
              </a:rPr>
              <a:t>Bu süreçte özel gereksinimli çocukların oyun modelleri taklit ve rol oynama becerileri, nesne ile oynama gibi yollarla akranları ve yetişkinler tarafından kolaylaştırılmaktadır. </a:t>
            </a:r>
          </a:p>
          <a:p>
            <a:endParaRPr lang="tr-TR" dirty="0"/>
          </a:p>
        </p:txBody>
      </p:sp>
    </p:spTree>
    <p:extLst>
      <p:ext uri="{BB962C8B-B14F-4D97-AF65-F5344CB8AC3E}">
        <p14:creationId xmlns:p14="http://schemas.microsoft.com/office/powerpoint/2010/main" val="817421768"/>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FF72D8-4B20-4BB1-B7FD-22BCDFC022D1}"/>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dirty="0">
                <a:solidFill>
                  <a:schemeClr val="tx1">
                    <a:lumMod val="65000"/>
                    <a:lumOff val="35000"/>
                  </a:schemeClr>
                </a:solidFill>
              </a:rPr>
              <a:t>Nesne ile oynamada, yetişkinler ortak ilgiyi teşvik etmek, etkileşim kurmaya öncülük etme ve daha ileri oyun biçimleri için ortak ilgiyi desteklemek üzere çocukların ilgisini kullanabilmektedir.</a:t>
            </a:r>
          </a:p>
          <a:p>
            <a:pPr>
              <a:buFont typeface="Wingdings" panose="05000000000000000000" pitchFamily="2" charset="2"/>
              <a:buChar char="§"/>
            </a:pPr>
            <a:r>
              <a:rPr lang="tr-TR" dirty="0">
                <a:solidFill>
                  <a:schemeClr val="tx1">
                    <a:lumMod val="65000"/>
                    <a:lumOff val="35000"/>
                  </a:schemeClr>
                </a:solidFill>
              </a:rPr>
              <a:t>Yetişkinler, taklit ve rol oynama becerilerini geliştirmek ve çocukların başkalarının bakış açılarını anlamalarına, empati kurmalarına yardımcı olmak için oyun rutinlerini yapılandırıp, oyun içinde öğrenme fırsatları sunmaktadır. Dolayısıyla özel gereksinimli çocukların oyunla öğrenme fırsatları artırılabilir ve gelişim alanlarındaki becerilerini geliştirmek için kullanılabilmektedir. </a:t>
            </a:r>
          </a:p>
          <a:p>
            <a:pPr>
              <a:buFont typeface="Wingdings" panose="05000000000000000000" pitchFamily="2" charset="2"/>
              <a:buChar char="§"/>
            </a:pPr>
            <a:r>
              <a:rPr lang="tr-TR" dirty="0">
                <a:solidFill>
                  <a:schemeClr val="tx1">
                    <a:lumMod val="65000"/>
                    <a:lumOff val="35000"/>
                  </a:schemeClr>
                </a:solidFill>
              </a:rPr>
              <a:t>Bu süreçte hem aile hem de öğretmen çocuğun gelişim alanlarına göre </a:t>
            </a:r>
            <a:r>
              <a:rPr lang="tr-TR" dirty="0" err="1">
                <a:solidFill>
                  <a:schemeClr val="tx1">
                    <a:lumMod val="65000"/>
                    <a:lumOff val="35000"/>
                  </a:schemeClr>
                </a:solidFill>
              </a:rPr>
              <a:t>mateyaller</a:t>
            </a:r>
            <a:r>
              <a:rPr lang="tr-TR" dirty="0">
                <a:solidFill>
                  <a:schemeClr val="tx1">
                    <a:lumMod val="65000"/>
                    <a:lumOff val="35000"/>
                  </a:schemeClr>
                </a:solidFill>
              </a:rPr>
              <a:t> seçip bunları oyun içerisine yerleştirmesi gerekmektedir. Çocuğa bir şeyler öğretmek yerine çocukların öğrenmeye ilişkin olumlu duygular geliştirmelerini ve keyif almalarını sağlamalıdır.</a:t>
            </a:r>
          </a:p>
          <a:p>
            <a:pPr>
              <a:buFont typeface="Wingdings" panose="05000000000000000000" pitchFamily="2" charset="2"/>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392445499"/>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B4EB66B-70EE-44DB-B087-017AB15714BF}"/>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Öğretmenleri ve ailelerin çocuklarıyla oyun oynarken, bu süreci öğrenme fırsatlarına çevirmek için Diken(2007) ve Bolat, </a:t>
            </a:r>
            <a:r>
              <a:rPr lang="tr-TR" dirty="0" err="1">
                <a:solidFill>
                  <a:schemeClr val="tx1">
                    <a:lumMod val="65000"/>
                    <a:lumOff val="35000"/>
                  </a:schemeClr>
                </a:solidFill>
              </a:rPr>
              <a:t>Dinnebeil</a:t>
            </a:r>
            <a:r>
              <a:rPr lang="tr-TR" dirty="0">
                <a:solidFill>
                  <a:schemeClr val="tx1">
                    <a:lumMod val="65000"/>
                    <a:lumOff val="35000"/>
                  </a:schemeClr>
                </a:solidFill>
              </a:rPr>
              <a:t> ve </a:t>
            </a:r>
            <a:r>
              <a:rPr lang="tr-TR" dirty="0" err="1">
                <a:solidFill>
                  <a:schemeClr val="tx1">
                    <a:lumMod val="65000"/>
                    <a:lumOff val="35000"/>
                  </a:schemeClr>
                </a:solidFill>
              </a:rPr>
              <a:t>Bae</a:t>
            </a:r>
            <a:r>
              <a:rPr lang="tr-TR" dirty="0">
                <a:solidFill>
                  <a:schemeClr val="tx1">
                    <a:lumMod val="65000"/>
                    <a:lumOff val="35000"/>
                  </a:schemeClr>
                </a:solidFill>
              </a:rPr>
              <a:t> (2010) bazı önerilerde bulunmaktadır.</a:t>
            </a:r>
          </a:p>
          <a:p>
            <a:r>
              <a:rPr lang="tr-TR" dirty="0">
                <a:solidFill>
                  <a:schemeClr val="tx1">
                    <a:lumMod val="65000"/>
                    <a:lumOff val="35000"/>
                  </a:schemeClr>
                </a:solidFill>
              </a:rPr>
              <a:t>Bunlar;</a:t>
            </a:r>
          </a:p>
          <a:p>
            <a:pPr marL="457200" indent="-457200">
              <a:buAutoNum type="arabicPeriod"/>
            </a:pPr>
            <a:r>
              <a:rPr lang="tr-TR" b="1" i="1" dirty="0">
                <a:solidFill>
                  <a:schemeClr val="tx1">
                    <a:lumMod val="65000"/>
                    <a:lumOff val="35000"/>
                  </a:schemeClr>
                </a:solidFill>
              </a:rPr>
              <a:t>Yorum yapma: </a:t>
            </a:r>
            <a:r>
              <a:rPr lang="tr-TR" dirty="0">
                <a:solidFill>
                  <a:schemeClr val="tx1">
                    <a:lumMod val="65000"/>
                    <a:lumOff val="35000"/>
                  </a:schemeClr>
                </a:solidFill>
              </a:rPr>
              <a:t>Yetişkin olarak çocuğun ilgisini çeken bir olay hakkında yorum yapın. Bu stratejiyi uygularken çocuğunuzun yorumu tekrarlamasını, cevaplamasını veya genişletmesi için yönlendirin.</a:t>
            </a:r>
          </a:p>
          <a:p>
            <a:pPr marL="457200" indent="-457200">
              <a:buAutoNum type="arabicPeriod"/>
            </a:pPr>
            <a:r>
              <a:rPr lang="tr-TR" b="1" i="1" dirty="0">
                <a:solidFill>
                  <a:schemeClr val="tx1">
                    <a:lumMod val="65000"/>
                    <a:lumOff val="35000"/>
                  </a:schemeClr>
                </a:solidFill>
              </a:rPr>
              <a:t>Genişletme: </a:t>
            </a:r>
            <a:r>
              <a:rPr lang="tr-TR" dirty="0">
                <a:solidFill>
                  <a:schemeClr val="tx1">
                    <a:lumMod val="65000"/>
                    <a:lumOff val="35000"/>
                  </a:schemeClr>
                </a:solidFill>
              </a:rPr>
              <a:t>Çocuğun ifadesini genişletin. Oyun oynarken çocuğun kullandığı cümleleri veya sözcükleri bir veya iki anahtar kelime ile </a:t>
            </a:r>
            <a:r>
              <a:rPr lang="tr-TR" dirty="0" err="1">
                <a:solidFill>
                  <a:schemeClr val="tx1">
                    <a:lumMod val="65000"/>
                    <a:lumOff val="35000"/>
                  </a:schemeClr>
                </a:solidFill>
              </a:rPr>
              <a:t>ayrıntılandırın</a:t>
            </a:r>
            <a:r>
              <a:rPr lang="tr-TR" dirty="0">
                <a:solidFill>
                  <a:schemeClr val="tx1">
                    <a:lumMod val="65000"/>
                    <a:lumOff val="35000"/>
                  </a:schemeClr>
                </a:solidFill>
              </a:rPr>
              <a:t>. Örneğin çocuk «Kamyon var» derse yetişkin «Evet, kırmızı bir kamyonun var» diyerek cümleyi genişletin.</a:t>
            </a:r>
            <a:endParaRPr lang="tr-TR" b="1" i="1"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2638362878"/>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EA1D2C-91A9-4B75-8D38-4966077276CB}"/>
              </a:ext>
            </a:extLst>
          </p:cNvPr>
          <p:cNvSpPr>
            <a:spLocks noGrp="1"/>
          </p:cNvSpPr>
          <p:nvPr>
            <p:ph sz="quarter" idx="10"/>
          </p:nvPr>
        </p:nvSpPr>
        <p:spPr/>
        <p:txBody>
          <a:bodyPr/>
          <a:lstStyle/>
          <a:p>
            <a:r>
              <a:rPr lang="tr-TR" b="1" i="1" dirty="0">
                <a:solidFill>
                  <a:schemeClr val="bg2"/>
                </a:solidFill>
              </a:rPr>
              <a:t>3. </a:t>
            </a:r>
            <a:r>
              <a:rPr lang="tr-TR" b="1" i="1" dirty="0">
                <a:solidFill>
                  <a:schemeClr val="tx1">
                    <a:lumMod val="65000"/>
                    <a:lumOff val="35000"/>
                  </a:schemeClr>
                </a:solidFill>
              </a:rPr>
              <a:t>Beklenmedik durumlar yaratma: </a:t>
            </a:r>
            <a:r>
              <a:rPr lang="tr-TR" dirty="0">
                <a:solidFill>
                  <a:schemeClr val="tx1">
                    <a:lumMod val="65000"/>
                    <a:lumOff val="35000"/>
                  </a:schemeClr>
                </a:solidFill>
              </a:rPr>
              <a:t>Beklenmedik bir olay veya durum yaratın. Çocuğun dikkatini çeken durumları fark edin ve bunlarla ilgili bilişsel uyumsuzluklar yaratın. Örneğin; çocukla birlikte oyun oynarken bebeğine yemek yedirirken kaşığı bebeğin ağzı yerine kendi ağzına veya çocuğun ağzına götürün ve dikkatini çekin.</a:t>
            </a:r>
            <a:endParaRPr lang="tr-TR" b="1" i="1" dirty="0">
              <a:solidFill>
                <a:schemeClr val="tx1">
                  <a:lumMod val="65000"/>
                  <a:lumOff val="35000"/>
                </a:schemeClr>
              </a:solidFill>
            </a:endParaRPr>
          </a:p>
          <a:p>
            <a:r>
              <a:rPr lang="tr-TR" b="1" i="1" dirty="0">
                <a:solidFill>
                  <a:schemeClr val="bg2"/>
                </a:solidFill>
              </a:rPr>
              <a:t>4. </a:t>
            </a:r>
            <a:r>
              <a:rPr lang="tr-TR" b="1" i="1" dirty="0">
                <a:solidFill>
                  <a:schemeClr val="tx1">
                    <a:lumMod val="65000"/>
                    <a:lumOff val="35000"/>
                  </a:schemeClr>
                </a:solidFill>
              </a:rPr>
              <a:t>Eksik kısım veya materyal bırakma: </a:t>
            </a:r>
            <a:r>
              <a:rPr lang="tr-TR" dirty="0">
                <a:solidFill>
                  <a:schemeClr val="tx1">
                    <a:lumMod val="65000"/>
                    <a:lumOff val="35000"/>
                  </a:schemeClr>
                </a:solidFill>
              </a:rPr>
              <a:t>Oyun başlangıcında eksik kısımlar veya eksik materyaller sağlayın. Oyundaki bir görevi tamamlamak için çocuğa eksik materyaller varsa, çocuğun yönergeyi tamamlamak için daha fazlasını istemesi muhtemeldir. Bu da oyunun öğrenme fırsatına dönüştürmek için eşsiz bir andır. Örneğin, doktorculuk oynarken </a:t>
            </a:r>
            <a:r>
              <a:rPr lang="tr-TR" dirty="0" err="1">
                <a:solidFill>
                  <a:schemeClr val="tx1">
                    <a:lumMod val="65000"/>
                    <a:lumOff val="35000"/>
                  </a:schemeClr>
                </a:solidFill>
              </a:rPr>
              <a:t>steteskopu</a:t>
            </a:r>
            <a:r>
              <a:rPr lang="tr-TR" dirty="0">
                <a:solidFill>
                  <a:schemeClr val="tx1">
                    <a:lumMod val="65000"/>
                    <a:lumOff val="35000"/>
                  </a:schemeClr>
                </a:solidFill>
              </a:rPr>
              <a:t> eksik bırakıp, çocuğun talep etmesini sağlayın.</a:t>
            </a:r>
          </a:p>
          <a:p>
            <a:endParaRPr lang="tr-TR" dirty="0"/>
          </a:p>
        </p:txBody>
      </p:sp>
    </p:spTree>
    <p:extLst>
      <p:ext uri="{BB962C8B-B14F-4D97-AF65-F5344CB8AC3E}">
        <p14:creationId xmlns:p14="http://schemas.microsoft.com/office/powerpoint/2010/main" val="3277009337"/>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1E58A7-FDDE-43AE-ACC2-11850EA2ED78}"/>
              </a:ext>
            </a:extLst>
          </p:cNvPr>
          <p:cNvSpPr>
            <a:spLocks noGrp="1"/>
          </p:cNvSpPr>
          <p:nvPr>
            <p:ph sz="quarter" idx="10"/>
          </p:nvPr>
        </p:nvSpPr>
        <p:spPr/>
        <p:txBody>
          <a:bodyPr/>
          <a:lstStyle/>
          <a:p>
            <a:r>
              <a:rPr lang="tr-TR" b="1" i="1" dirty="0">
                <a:solidFill>
                  <a:schemeClr val="bg2"/>
                </a:solidFill>
              </a:rPr>
              <a:t>5. </a:t>
            </a:r>
            <a:r>
              <a:rPr lang="tr-TR" b="1" i="1" dirty="0">
                <a:solidFill>
                  <a:schemeClr val="tx1">
                    <a:lumMod val="65000"/>
                    <a:lumOff val="35000"/>
                  </a:schemeClr>
                </a:solidFill>
              </a:rPr>
              <a:t>Erişimi engelleme: </a:t>
            </a:r>
            <a:r>
              <a:rPr lang="tr-TR" dirty="0">
                <a:solidFill>
                  <a:schemeClr val="tx1">
                    <a:lumMod val="65000"/>
                    <a:lumOff val="35000"/>
                  </a:schemeClr>
                </a:solidFill>
              </a:rPr>
              <a:t>Yetişkin, çocukla oyun oynarken çocuğun oyununu tamamladığı veya oynamak istediği nesneye veya olaya erişimini engellediğimizde çocuğun oyunu tamamlamak için nesneyi almak istemesi bira güç olsa da bunu yaparak çocuğun dil gelişimi için önemli basamak olacaktır. Örneğin, renkli mandalları çocuğun yardımsız açamayacağı bir saklama kabına koyun. Mandallarla oynamak isteyen çocuğu saklama kabını açmak için yardım istemeye cesaretlendirin</a:t>
            </a:r>
            <a:r>
              <a:rPr lang="tr-TR" dirty="0"/>
              <a:t>.</a:t>
            </a:r>
          </a:p>
          <a:p>
            <a:endParaRPr lang="tr-TR" dirty="0"/>
          </a:p>
        </p:txBody>
      </p:sp>
    </p:spTree>
    <p:extLst>
      <p:ext uri="{BB962C8B-B14F-4D97-AF65-F5344CB8AC3E}">
        <p14:creationId xmlns:p14="http://schemas.microsoft.com/office/powerpoint/2010/main" val="1653538596"/>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44D68BD-0578-4AB1-98E8-8A7FFDAFEBE7}"/>
              </a:ext>
            </a:extLst>
          </p:cNvPr>
          <p:cNvSpPr>
            <a:spLocks noGrp="1"/>
          </p:cNvSpPr>
          <p:nvPr>
            <p:ph sz="quarter" idx="10"/>
          </p:nvPr>
        </p:nvSpPr>
        <p:spPr/>
        <p:txBody>
          <a:bodyPr/>
          <a:lstStyle/>
          <a:p>
            <a:r>
              <a:rPr lang="tr-TR" b="1" i="1" dirty="0">
                <a:solidFill>
                  <a:schemeClr val="bg2"/>
                </a:solidFill>
              </a:rPr>
              <a:t>6. </a:t>
            </a:r>
            <a:r>
              <a:rPr lang="tr-TR" b="1" i="1" dirty="0">
                <a:solidFill>
                  <a:schemeClr val="tx1">
                    <a:lumMod val="65000"/>
                    <a:lumOff val="35000"/>
                  </a:schemeClr>
                </a:solidFill>
              </a:rPr>
              <a:t>Seçim yapmak için fırsatlar yaratın: </a:t>
            </a:r>
            <a:r>
              <a:rPr lang="tr-TR" dirty="0">
                <a:solidFill>
                  <a:schemeClr val="tx1">
                    <a:lumMod val="65000"/>
                    <a:lumOff val="35000"/>
                  </a:schemeClr>
                </a:solidFill>
              </a:rPr>
              <a:t>Çocuğa nesneler veya etkinlikler arasında seçim yapmaları istenildiğinde, sürece aktif katılım olasılığı yüksektir. Seçenekler, çocuklara anlamlı dil ve bilişsel becerilerini geliştirme fırsatları sunmaktadır. Örneğin, çocuğa yemek için meyve mi kraker mi istediğini sormak ya da oynamak için evcilik mi yoksa doktorculuk mu oynamak istediğini sorarak seçim yapması desteklenir</a:t>
            </a:r>
            <a:r>
              <a:rPr lang="tr-TR" dirty="0"/>
              <a:t>. </a:t>
            </a:r>
            <a:endParaRPr lang="tr-TR" b="1" i="1" dirty="0"/>
          </a:p>
          <a:p>
            <a:endParaRPr lang="tr-TR" dirty="0"/>
          </a:p>
        </p:txBody>
      </p:sp>
    </p:spTree>
    <p:extLst>
      <p:ext uri="{BB962C8B-B14F-4D97-AF65-F5344CB8AC3E}">
        <p14:creationId xmlns:p14="http://schemas.microsoft.com/office/powerpoint/2010/main" val="1821148262"/>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342A54-D26A-424B-8726-9869854F651B}"/>
              </a:ext>
            </a:extLst>
          </p:cNvPr>
          <p:cNvSpPr>
            <a:spLocks noGrp="1"/>
          </p:cNvSpPr>
          <p:nvPr>
            <p:ph sz="quarter" idx="10"/>
          </p:nvPr>
        </p:nvSpPr>
        <p:spPr/>
        <p:txBody>
          <a:bodyPr/>
          <a:lstStyle/>
          <a:p>
            <a:r>
              <a:rPr lang="tr-TR" b="1" i="1" dirty="0">
                <a:solidFill>
                  <a:schemeClr val="bg2"/>
                </a:solidFill>
              </a:rPr>
              <a:t>7. </a:t>
            </a:r>
            <a:r>
              <a:rPr lang="tr-TR" b="1" i="1" dirty="0">
                <a:solidFill>
                  <a:schemeClr val="tx1">
                    <a:lumMod val="65000"/>
                    <a:lumOff val="35000"/>
                  </a:schemeClr>
                </a:solidFill>
              </a:rPr>
              <a:t>Talep edin: </a:t>
            </a:r>
            <a:r>
              <a:rPr lang="tr-TR" dirty="0">
                <a:solidFill>
                  <a:schemeClr val="tx1">
                    <a:lumMod val="65000"/>
                    <a:lumOff val="35000"/>
                  </a:schemeClr>
                </a:solidFill>
              </a:rPr>
              <a:t>Çocuğun isteklerini konuşmadan, başını </a:t>
            </a:r>
            <a:r>
              <a:rPr lang="tr-TR" dirty="0" err="1">
                <a:solidFill>
                  <a:schemeClr val="tx1">
                    <a:lumMod val="65000"/>
                    <a:lumOff val="35000"/>
                  </a:schemeClr>
                </a:solidFill>
              </a:rPr>
              <a:t>sallayarark</a:t>
            </a:r>
            <a:r>
              <a:rPr lang="tr-TR" dirty="0">
                <a:solidFill>
                  <a:schemeClr val="tx1">
                    <a:lumMod val="65000"/>
                    <a:lumOff val="35000"/>
                  </a:schemeClr>
                </a:solidFill>
              </a:rPr>
              <a:t>, kısaca evet veya hayır diyerek, parmağıyla işaret ederek göstermesi dil ve iletişim becerilerini gelişmesini engelleyecektir. Çocuğun konuşmasını, bir şey istemesini söylemesini veya yapmasını desteklemek için doğrudan talepte bulunun. Örneğin, bir çocuğun bir nesnenin adını belirtmesi konusunda ısrar edin oyun oynamaya hazırlık aşamasında: çocuktan «topu istiyorsan, lütfen «top» diye taleple bulunmasını isteyin.</a:t>
            </a:r>
          </a:p>
          <a:p>
            <a:endParaRPr lang="tr-TR" dirty="0"/>
          </a:p>
        </p:txBody>
      </p:sp>
    </p:spTree>
    <p:extLst>
      <p:ext uri="{BB962C8B-B14F-4D97-AF65-F5344CB8AC3E}">
        <p14:creationId xmlns:p14="http://schemas.microsoft.com/office/powerpoint/2010/main" val="2910561978"/>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3E2E65-4619-4A5D-ABAD-17A8713C2FE8}"/>
              </a:ext>
            </a:extLst>
          </p:cNvPr>
          <p:cNvSpPr>
            <a:spLocks noGrp="1"/>
          </p:cNvSpPr>
          <p:nvPr>
            <p:ph type="title"/>
          </p:nvPr>
        </p:nvSpPr>
        <p:spPr/>
        <p:txBody>
          <a:bodyPr/>
          <a:lstStyle/>
          <a:p>
            <a:r>
              <a:rPr lang="tr-TR" dirty="0"/>
              <a:t>Erken Okuryazarlık Becerileri </a:t>
            </a:r>
          </a:p>
        </p:txBody>
      </p:sp>
      <p:sp>
        <p:nvSpPr>
          <p:cNvPr id="3" name="İçerik Yer Tutucusu 2">
            <a:extLst>
              <a:ext uri="{FF2B5EF4-FFF2-40B4-BE49-F238E27FC236}">
                <a16:creationId xmlns:a16="http://schemas.microsoft.com/office/drawing/2014/main" id="{6030ECE1-E714-4010-82F5-41C5562D1EF3}"/>
              </a:ext>
            </a:extLst>
          </p:cNvPr>
          <p:cNvSpPr>
            <a:spLocks noGrp="1"/>
          </p:cNvSpPr>
          <p:nvPr>
            <p:ph sz="quarter" idx="10"/>
          </p:nvPr>
        </p:nvSpPr>
        <p:spPr/>
        <p:txBody>
          <a:bodyPr/>
          <a:lstStyle/>
          <a:p>
            <a:pPr marL="285750" indent="-285750">
              <a:buFont typeface="Wingdings" panose="05000000000000000000" pitchFamily="2" charset="2"/>
              <a:buChar char="§"/>
            </a:pPr>
            <a:r>
              <a:rPr lang="tr-TR" dirty="0">
                <a:solidFill>
                  <a:schemeClr val="tx1">
                    <a:lumMod val="65000"/>
                    <a:lumOff val="35000"/>
                  </a:schemeClr>
                </a:solidFill>
              </a:rPr>
              <a:t>Özel gereksinimi olan çocuklarda, normal gelişim gösteren çocuklar gibi doğdukları günden itibaren dil öğrenmeye başlamaktadırlar. Küçükken daha basit konuşma ve dil becerileri, çocuk büyüdükçe daha karmaşık hale gelmektedir.</a:t>
            </a:r>
          </a:p>
          <a:p>
            <a:pPr marL="285750" indent="-285750">
              <a:buFont typeface="Wingdings" panose="05000000000000000000" pitchFamily="2" charset="2"/>
              <a:buChar char="§"/>
            </a:pPr>
            <a:r>
              <a:rPr lang="tr-TR" dirty="0">
                <a:solidFill>
                  <a:schemeClr val="tx1">
                    <a:lumMod val="65000"/>
                    <a:lumOff val="35000"/>
                  </a:schemeClr>
                </a:solidFill>
              </a:rPr>
              <a:t>Bu süreç çocuğun yetersizliğinin türünden, derecesinden etkilenmekte ve çocuğa yönelik müdahalelerde bu etkinliklerin dikkate alınması gerekmektedir. Erken çocukluk dönemindeki erken okuryazarlık becerilerinin öğrenilmesi olarak bilinen süreç doğumdan başlayarak okul öncesi yıllarda devam etmektedir. </a:t>
            </a:r>
          </a:p>
          <a:p>
            <a:endParaRPr lang="tr-TR" dirty="0"/>
          </a:p>
        </p:txBody>
      </p:sp>
    </p:spTree>
    <p:extLst>
      <p:ext uri="{BB962C8B-B14F-4D97-AF65-F5344CB8AC3E}">
        <p14:creationId xmlns:p14="http://schemas.microsoft.com/office/powerpoint/2010/main" val="292832848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3"/>
          <p:cNvSpPr>
            <a:spLocks noGrp="1"/>
          </p:cNvSpPr>
          <p:nvPr>
            <p:ph type="title"/>
          </p:nvPr>
        </p:nvSpPr>
        <p:spPr>
          <a:xfrm>
            <a:off x="949325" y="1294130"/>
            <a:ext cx="7707313" cy="488950"/>
          </a:xfrm>
        </p:spPr>
        <p:txBody>
          <a:bodyPr/>
          <a:lstStyle/>
          <a:p>
            <a:pPr eaLnBrk="1" hangingPunct="1"/>
            <a:r>
              <a:rPr lang="tr-TR" altLang="x-none" dirty="0">
                <a:latin typeface="Arial" charset="0"/>
                <a:ea typeface="ＭＳ Ｐゴシック" charset="-128"/>
              </a:rPr>
              <a:t>Erken Çocukluk Döneminde Özel Eğitim İçin Eğitim Seçenekleri, Ortam Düzenleme, Materyal Seçimi ve Programın Bireyselleştirilmesi </a:t>
            </a:r>
            <a:endParaRPr lang="en-US" altLang="x-none" dirty="0">
              <a:latin typeface="Arial" charset="0"/>
              <a:ea typeface="ＭＳ Ｐゴシック" charset="-128"/>
            </a:endParaRPr>
          </a:p>
        </p:txBody>
      </p:sp>
      <p:sp>
        <p:nvSpPr>
          <p:cNvPr id="5" name="Content Placeholder 4"/>
          <p:cNvSpPr>
            <a:spLocks noGrp="1"/>
          </p:cNvSpPr>
          <p:nvPr>
            <p:ph sz="quarter" idx="4294967295"/>
          </p:nvPr>
        </p:nvSpPr>
        <p:spPr>
          <a:xfrm>
            <a:off x="944245" y="1538605"/>
            <a:ext cx="7700963" cy="3759200"/>
          </a:xfrm>
        </p:spPr>
        <p:txBody>
          <a:bodyPr wrap="square" numCol="1" anchor="t" anchorCtr="0" compatLnSpc="1">
            <a:prstTxWarp prst="textNoShape">
              <a:avLst/>
            </a:prstTxWarp>
          </a:bodyPr>
          <a:lstStyle/>
          <a:p>
            <a:pPr marL="0" lvl="1" indent="0" eaLnBrk="1" hangingPunct="1">
              <a:buNone/>
            </a:pPr>
            <a:endParaRPr lang="en-US" altLang="x-none" dirty="0">
              <a:latin typeface="Arial" charset="0"/>
              <a:ea typeface="ＭＳ Ｐゴシック" charset="-128"/>
            </a:endParaRPr>
          </a:p>
          <a:p>
            <a:pPr lvl="1" eaLnBrk="1" hangingPunct="1"/>
            <a:endParaRPr lang="en-US" altLang="x-none" dirty="0">
              <a:latin typeface="Arial" charset="0"/>
              <a:ea typeface="ＭＳ Ｐゴシック" charset="-128"/>
            </a:endParaRPr>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63958DC-30F0-4BCB-B8DC-16D5363C1365}"/>
              </a:ext>
            </a:extLst>
          </p:cNvPr>
          <p:cNvSpPr>
            <a:spLocks noGrp="1"/>
          </p:cNvSpPr>
          <p:nvPr>
            <p:ph sz="quarter" idx="10"/>
          </p:nvPr>
        </p:nvSpPr>
        <p:spPr>
          <a:xfrm>
            <a:off x="955677" y="605790"/>
            <a:ext cx="7822563" cy="4359117"/>
          </a:xfrm>
        </p:spPr>
        <p:txBody>
          <a:bodyPr>
            <a:normAutofit lnSpcReduction="10000"/>
          </a:bodyPr>
          <a:lstStyle/>
          <a:p>
            <a:pPr>
              <a:buFont typeface="Wingdings" panose="05000000000000000000" pitchFamily="2" charset="2"/>
              <a:buChar char="§"/>
            </a:pPr>
            <a:r>
              <a:rPr lang="tr-TR" dirty="0">
                <a:solidFill>
                  <a:schemeClr val="tx1">
                    <a:lumMod val="65000"/>
                    <a:lumOff val="35000"/>
                  </a:schemeClr>
                </a:solidFill>
              </a:rPr>
              <a:t>Özel gereksinimli çocuklarımızın erken okuryazarlık konusunda yeterli, belirtilen etkinlikleri ve sorumlulukları yerine getirmesini talep ediyorsak, bunun için en temel etken onların okuma yazma derslerine başlamadan önce çocukları erken çocukluk okuryazarlık becerilerini geliştirmemiz gerekli.</a:t>
            </a:r>
          </a:p>
          <a:p>
            <a:pPr>
              <a:buFont typeface="Wingdings" panose="05000000000000000000" pitchFamily="2" charset="2"/>
              <a:buChar char="§"/>
            </a:pPr>
            <a:r>
              <a:rPr lang="tr-TR" dirty="0">
                <a:solidFill>
                  <a:schemeClr val="tx1">
                    <a:lumMod val="65000"/>
                    <a:lumOff val="35000"/>
                  </a:schemeClr>
                </a:solidFill>
              </a:rPr>
              <a:t>Erken çocukluk döneminde ailelerin ve öğretmenlerin özel gereksinimi olan çocukların dil ve erken okuryazarlık becerilerini geliştirmelerine yönelik önerilen uygulamaları şu şekilde sıralayabiliriz;</a:t>
            </a:r>
          </a:p>
          <a:p>
            <a:pPr marL="457200" indent="-457200">
              <a:buAutoNum type="arabicPeriod"/>
            </a:pPr>
            <a:r>
              <a:rPr lang="tr-TR" dirty="0">
                <a:solidFill>
                  <a:schemeClr val="tx1">
                    <a:lumMod val="65000"/>
                    <a:lumOff val="35000"/>
                  </a:schemeClr>
                </a:solidFill>
              </a:rPr>
              <a:t>Yazı, afiş, logo gibi materyalleri çocukların göz hizasına asmalı,</a:t>
            </a:r>
          </a:p>
          <a:p>
            <a:pPr marL="457200" indent="-457200">
              <a:buAutoNum type="arabicPeriod"/>
            </a:pPr>
            <a:r>
              <a:rPr lang="tr-TR" dirty="0">
                <a:solidFill>
                  <a:schemeClr val="tx1">
                    <a:lumMod val="65000"/>
                    <a:lumOff val="35000"/>
                  </a:schemeClr>
                </a:solidFill>
              </a:rPr>
              <a:t>Sınıfta veya evde yazı(yiyecek ambalajları, işaretler, etiketler telefon defteri gibi)içeren günlük yaşamla ilgili, okuryazarlık materyalleri sağlamalı,</a:t>
            </a:r>
          </a:p>
          <a:p>
            <a:pPr marL="457200" indent="-457200">
              <a:buAutoNum type="arabicPeriod"/>
            </a:pPr>
            <a:r>
              <a:rPr lang="tr-TR" dirty="0">
                <a:solidFill>
                  <a:schemeClr val="tx1">
                    <a:lumMod val="65000"/>
                    <a:lumOff val="35000"/>
                  </a:schemeClr>
                </a:solidFill>
              </a:rPr>
              <a:t>Çocukla birlikte kitap okurken veya yazılı materyalleri incelerken soldan sağa ve yukarıdan aşağıya doğru ilerlemesinin gerektiğini anlamasını sağlayın,</a:t>
            </a:r>
          </a:p>
          <a:p>
            <a:endParaRPr lang="tr-TR" dirty="0"/>
          </a:p>
          <a:p>
            <a:endParaRPr lang="tr-TR" dirty="0"/>
          </a:p>
        </p:txBody>
      </p:sp>
    </p:spTree>
    <p:extLst>
      <p:ext uri="{BB962C8B-B14F-4D97-AF65-F5344CB8AC3E}">
        <p14:creationId xmlns:p14="http://schemas.microsoft.com/office/powerpoint/2010/main" val="735843814"/>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99624F-7CA9-4DA2-ACFE-1C0B28E5ABEA}"/>
              </a:ext>
            </a:extLst>
          </p:cNvPr>
          <p:cNvSpPr>
            <a:spLocks noGrp="1"/>
          </p:cNvSpPr>
          <p:nvPr>
            <p:ph sz="quarter" idx="10"/>
          </p:nvPr>
        </p:nvSpPr>
        <p:spPr/>
        <p:txBody>
          <a:bodyPr/>
          <a:lstStyle/>
          <a:p>
            <a:pPr marL="457200" indent="-457200">
              <a:buFont typeface="+mj-lt"/>
              <a:buAutoNum type="arabicPeriod" startAt="4"/>
            </a:pPr>
            <a:r>
              <a:rPr lang="tr-TR" dirty="0">
                <a:solidFill>
                  <a:schemeClr val="tx1">
                    <a:lumMod val="65000"/>
                    <a:lumOff val="35000"/>
                  </a:schemeClr>
                </a:solidFill>
              </a:rPr>
              <a:t>Çocukları dil bakımından zengin etkinliklerle meşgul etmeli, hikaye tekerleme, şarkı gibi eğlenceli ve ilgi çekici imkanlar yaratmalı, </a:t>
            </a:r>
          </a:p>
          <a:p>
            <a:pPr marL="457200" indent="-457200">
              <a:buFont typeface="+mj-lt"/>
              <a:buAutoNum type="arabicPeriod" startAt="4"/>
            </a:pPr>
            <a:r>
              <a:rPr lang="tr-TR" dirty="0">
                <a:solidFill>
                  <a:schemeClr val="tx1">
                    <a:lumMod val="65000"/>
                    <a:lumOff val="35000"/>
                  </a:schemeClr>
                </a:solidFill>
              </a:rPr>
              <a:t>Çocukların akranları, bakıcıları ile birlikte yamaları için etkinlik listesi hazırlamalı ve evde, okulda okumayı teşvik ederek etkileşimin kalitesini artırmaya teşvik edilmelidir.</a:t>
            </a:r>
          </a:p>
          <a:p>
            <a:endParaRPr lang="tr-TR" dirty="0"/>
          </a:p>
        </p:txBody>
      </p:sp>
    </p:spTree>
    <p:extLst>
      <p:ext uri="{BB962C8B-B14F-4D97-AF65-F5344CB8AC3E}">
        <p14:creationId xmlns:p14="http://schemas.microsoft.com/office/powerpoint/2010/main" val="781957741"/>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2C63A3-4BA8-4DCE-BF75-CDBCCF81A177}"/>
              </a:ext>
            </a:extLst>
          </p:cNvPr>
          <p:cNvSpPr>
            <a:spLocks noGrp="1"/>
          </p:cNvSpPr>
          <p:nvPr>
            <p:ph type="title"/>
          </p:nvPr>
        </p:nvSpPr>
        <p:spPr>
          <a:xfrm>
            <a:off x="948776" y="603553"/>
            <a:ext cx="7707862" cy="488024"/>
          </a:xfrm>
        </p:spPr>
        <p:txBody>
          <a:bodyPr/>
          <a:lstStyle/>
          <a:p>
            <a:r>
              <a:rPr lang="tr-TR" dirty="0"/>
              <a:t>Eğitim Yaklaşımları</a:t>
            </a:r>
            <a:br>
              <a:rPr lang="tr-TR" dirty="0"/>
            </a:br>
            <a:endParaRPr lang="tr-TR" dirty="0"/>
          </a:p>
        </p:txBody>
      </p:sp>
      <p:sp>
        <p:nvSpPr>
          <p:cNvPr id="3" name="İçerik Yer Tutucusu 2">
            <a:extLst>
              <a:ext uri="{FF2B5EF4-FFF2-40B4-BE49-F238E27FC236}">
                <a16:creationId xmlns:a16="http://schemas.microsoft.com/office/drawing/2014/main" id="{55C54877-3749-4126-816A-BA593B907659}"/>
              </a:ext>
            </a:extLst>
          </p:cNvPr>
          <p:cNvSpPr>
            <a:spLocks noGrp="1"/>
          </p:cNvSpPr>
          <p:nvPr>
            <p:ph sz="quarter" idx="10"/>
          </p:nvPr>
        </p:nvSpPr>
        <p:spPr/>
        <p:txBody>
          <a:bodyPr/>
          <a:lstStyle/>
          <a:p>
            <a:r>
              <a:rPr lang="tr-TR" dirty="0">
                <a:solidFill>
                  <a:schemeClr val="bg2"/>
                </a:solidFill>
              </a:rPr>
              <a:t>Çocuk Merkezli Yaklaşım</a:t>
            </a:r>
          </a:p>
          <a:p>
            <a:pPr>
              <a:buFont typeface="Wingdings" panose="05000000000000000000" pitchFamily="2" charset="2"/>
              <a:buChar char="§"/>
            </a:pPr>
            <a:r>
              <a:rPr lang="tr-TR" dirty="0">
                <a:solidFill>
                  <a:schemeClr val="tx1">
                    <a:lumMod val="65000"/>
                    <a:lumOff val="35000"/>
                  </a:schemeClr>
                </a:solidFill>
              </a:rPr>
              <a:t>Bu yaklaşımda temel alınan unsur çocuktur. Çocuğun ilgi alanları, gereksinimleri, güçlü yönlerine dayandırılarak dersler planlanmakta ve oyun yoluyla öğrenme üzerine temellenmektedir. Oyunu genellikle çocuklar başlatmakta ve yetişkinler desteklemektedir.</a:t>
            </a:r>
          </a:p>
          <a:p>
            <a:pPr>
              <a:buFont typeface="Wingdings" panose="05000000000000000000" pitchFamily="2" charset="2"/>
              <a:buChar char="§"/>
            </a:pPr>
            <a:r>
              <a:rPr lang="tr-TR" dirty="0">
                <a:solidFill>
                  <a:schemeClr val="tx1">
                    <a:lumMod val="65000"/>
                    <a:lumOff val="35000"/>
                  </a:schemeClr>
                </a:solidFill>
              </a:rPr>
              <a:t>Oyunla çocuk çevresindekilerle etkileşime geçmekte ve iletişimi güçlenmektedir. İletişimi ve dil gelişimi iyi olan çocuklar oyun oynamaya başlamak ve devam ettirme konusunda dezavantajlı çocuklara göre daha avantajlıdır.</a:t>
            </a:r>
          </a:p>
          <a:p>
            <a:endParaRPr lang="tr-TR" dirty="0">
              <a:solidFill>
                <a:schemeClr val="tx1">
                  <a:lumMod val="65000"/>
                  <a:lumOff val="35000"/>
                </a:schemeClr>
              </a:solidFill>
            </a:endParaRPr>
          </a:p>
        </p:txBody>
      </p:sp>
    </p:spTree>
    <p:extLst>
      <p:ext uri="{BB962C8B-B14F-4D97-AF65-F5344CB8AC3E}">
        <p14:creationId xmlns:p14="http://schemas.microsoft.com/office/powerpoint/2010/main" val="195013761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49E71A4-FE7B-497B-92B9-03070C128A4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Özel gereksinimi olan öğrencilere sunulan çevre ve deneyimler, çocukların gelişen beceri ve ilgi alanlarıyla eşlemektedir. Çocuklara sunulan çevre ilgi alanları ile donatılmalıdır.</a:t>
            </a:r>
          </a:p>
          <a:p>
            <a:pPr>
              <a:buFont typeface="Wingdings" panose="05000000000000000000" pitchFamily="2" charset="2"/>
              <a:buChar char="§"/>
            </a:pPr>
            <a:r>
              <a:rPr lang="tr-TR" dirty="0">
                <a:solidFill>
                  <a:schemeClr val="tx1">
                    <a:lumMod val="65000"/>
                    <a:lumOff val="35000"/>
                  </a:schemeClr>
                </a:solidFill>
              </a:rPr>
              <a:t>Oyun temelli yaklaşım özel gereksinimi olan çocuklara seçim yapma ve karar alma için fırsatlar sunmaktadır. Öğretmenler oyun merkezli etkinliklerde çevreyi, çocukları ve yetişkinler arasında pozitif sosyal etkileşimleri teşvik etmek için yapılandırmakta ve özel gereksinimli olan öğrencilerin öz bakım becerileri, bağımsızlığı ve sorumluluğu geliştirmek için birçok fırsatlar kullanmaktadır. Dolayısıyla oyun merkezli yaklaşım kapsayıcı ve bireysel farklılıklara duyarlıdır.</a:t>
            </a:r>
          </a:p>
          <a:p>
            <a:endParaRPr lang="tr-TR" dirty="0"/>
          </a:p>
        </p:txBody>
      </p:sp>
    </p:spTree>
    <p:extLst>
      <p:ext uri="{BB962C8B-B14F-4D97-AF65-F5344CB8AC3E}">
        <p14:creationId xmlns:p14="http://schemas.microsoft.com/office/powerpoint/2010/main" val="922123693"/>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43F7EE8-C682-43AD-A2F6-1393B3FC8A82}"/>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dirty="0">
                <a:solidFill>
                  <a:schemeClr val="tx1">
                    <a:lumMod val="65000"/>
                    <a:lumOff val="35000"/>
                  </a:schemeClr>
                </a:solidFill>
              </a:rPr>
              <a:t>Özel gereksinimli çocukları, normal gelişim gösteren akranlarıyla nasıl etkileşimde bulunduğunu anlamak ve bu etkileşimlerin sıklığı ve kalitesini artırabilecek strateji alanları öğretmenlere sunulmalıdır. Bu stratejiler;</a:t>
            </a:r>
          </a:p>
          <a:p>
            <a:pPr marL="457200" indent="-457200">
              <a:buAutoNum type="alphaLcParenR"/>
            </a:pPr>
            <a:r>
              <a:rPr lang="tr-TR" dirty="0">
                <a:solidFill>
                  <a:schemeClr val="tx1">
                    <a:lumMod val="65000"/>
                    <a:lumOff val="35000"/>
                  </a:schemeClr>
                </a:solidFill>
              </a:rPr>
              <a:t>Dili kullanmak,</a:t>
            </a:r>
          </a:p>
          <a:p>
            <a:pPr marL="457200" indent="-457200">
              <a:buAutoNum type="alphaLcParenR"/>
            </a:pPr>
            <a:r>
              <a:rPr lang="tr-TR" dirty="0">
                <a:solidFill>
                  <a:schemeClr val="tx1">
                    <a:lumMod val="65000"/>
                    <a:lumOff val="35000"/>
                  </a:schemeClr>
                </a:solidFill>
              </a:rPr>
              <a:t>Çocukları rol oynamaya teşvik etmek,</a:t>
            </a:r>
          </a:p>
          <a:p>
            <a:pPr marL="457200" indent="-457200">
              <a:buAutoNum type="alphaLcParenR"/>
            </a:pPr>
            <a:r>
              <a:rPr lang="tr-TR" dirty="0">
                <a:solidFill>
                  <a:schemeClr val="tx1">
                    <a:lumMod val="65000"/>
                    <a:lumOff val="35000"/>
                  </a:schemeClr>
                </a:solidFill>
              </a:rPr>
              <a:t>Çocukları akranları ile eşleştirerek akran eğitimleri desteklemek,</a:t>
            </a:r>
          </a:p>
          <a:p>
            <a:pPr marL="457200" indent="-457200">
              <a:buAutoNum type="alphaLcParenR"/>
            </a:pPr>
            <a:r>
              <a:rPr lang="tr-TR" dirty="0">
                <a:solidFill>
                  <a:schemeClr val="tx1">
                    <a:lumMod val="65000"/>
                    <a:lumOff val="35000"/>
                  </a:schemeClr>
                </a:solidFill>
              </a:rPr>
              <a:t>Çocukları davranışları hakkında konuşmaya teşvik etmek,</a:t>
            </a:r>
          </a:p>
          <a:p>
            <a:pPr marL="457200" indent="-457200">
              <a:buAutoNum type="alphaLcParenR"/>
            </a:pPr>
            <a:r>
              <a:rPr lang="tr-TR" dirty="0">
                <a:solidFill>
                  <a:schemeClr val="tx1">
                    <a:lumMod val="65000"/>
                    <a:lumOff val="35000"/>
                  </a:schemeClr>
                </a:solidFill>
              </a:rPr>
              <a:t>Oyun oynama planlarını gelişim dönemlerine göre planlamalı,</a:t>
            </a:r>
          </a:p>
          <a:p>
            <a:pPr marL="457200" indent="-457200">
              <a:buAutoNum type="alphaLcParenR"/>
            </a:pPr>
            <a:r>
              <a:rPr lang="tr-TR" dirty="0">
                <a:solidFill>
                  <a:schemeClr val="tx1">
                    <a:lumMod val="65000"/>
                    <a:lumOff val="35000"/>
                  </a:schemeClr>
                </a:solidFill>
              </a:rPr>
              <a:t>İletişimi ortaya çıkarmak için muhtemel oyun durumlarını belirlemek,</a:t>
            </a:r>
          </a:p>
          <a:p>
            <a:pPr marL="457200" indent="-457200">
              <a:buAutoNum type="alphaLcParenR"/>
            </a:pPr>
            <a:r>
              <a:rPr lang="tr-TR" dirty="0">
                <a:solidFill>
                  <a:schemeClr val="tx1">
                    <a:lumMod val="65000"/>
                    <a:lumOff val="35000"/>
                  </a:schemeClr>
                </a:solidFill>
              </a:rPr>
              <a:t>Öngörücü ve hatırlatıcı sorular sormak,</a:t>
            </a:r>
          </a:p>
          <a:p>
            <a:pPr marL="457200" indent="-457200">
              <a:buAutoNum type="alphaLcParenR"/>
            </a:pPr>
            <a:r>
              <a:rPr lang="tr-TR" dirty="0">
                <a:solidFill>
                  <a:schemeClr val="tx1">
                    <a:lumMod val="65000"/>
                    <a:lumOff val="35000"/>
                  </a:schemeClr>
                </a:solidFill>
              </a:rPr>
              <a:t>Çocukları sürekli paylaşılan düşünceye dahil etmektir.</a:t>
            </a:r>
          </a:p>
          <a:p>
            <a:endParaRPr lang="tr-TR" dirty="0"/>
          </a:p>
        </p:txBody>
      </p:sp>
    </p:spTree>
    <p:extLst>
      <p:ext uri="{BB962C8B-B14F-4D97-AF65-F5344CB8AC3E}">
        <p14:creationId xmlns:p14="http://schemas.microsoft.com/office/powerpoint/2010/main" val="421352922"/>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E1ADC11-A851-4B7B-92B2-BBA765310E1C}"/>
              </a:ext>
            </a:extLst>
          </p:cNvPr>
          <p:cNvSpPr>
            <a:spLocks noGrp="1"/>
          </p:cNvSpPr>
          <p:nvPr>
            <p:ph sz="quarter" idx="10"/>
          </p:nvPr>
        </p:nvSpPr>
        <p:spPr/>
        <p:txBody>
          <a:bodyPr/>
          <a:lstStyle/>
          <a:p>
            <a:pPr marL="285750" indent="-285750">
              <a:buFont typeface="Wingdings" panose="05000000000000000000" pitchFamily="2" charset="2"/>
              <a:buChar char="§"/>
            </a:pPr>
            <a:r>
              <a:rPr lang="tr-TR" dirty="0">
                <a:solidFill>
                  <a:schemeClr val="tx1">
                    <a:lumMod val="65000"/>
                    <a:lumOff val="35000"/>
                  </a:schemeClr>
                </a:solidFill>
              </a:rPr>
              <a:t>Öğretmenler çocuklarla oynamak için birçok rol üstlenir ve öğrenmeyi desteklemek için çeşitli stratejiler kullanırlar. Bunlar;</a:t>
            </a:r>
          </a:p>
          <a:p>
            <a:pPr>
              <a:buFont typeface="Wingdings" panose="05000000000000000000" pitchFamily="2" charset="2"/>
              <a:buChar char="Ø"/>
            </a:pPr>
            <a:r>
              <a:rPr lang="tr-TR" dirty="0">
                <a:solidFill>
                  <a:schemeClr val="tx1">
                    <a:lumMod val="65000"/>
                    <a:lumOff val="35000"/>
                  </a:schemeClr>
                </a:solidFill>
              </a:rPr>
              <a:t>Çocukların düşüncelerini, hayal dünyalarını genişletmek için sohbet ediniz,</a:t>
            </a:r>
          </a:p>
          <a:p>
            <a:pPr>
              <a:buFont typeface="Wingdings" panose="05000000000000000000" pitchFamily="2" charset="2"/>
              <a:buChar char="Ø"/>
            </a:pPr>
            <a:r>
              <a:rPr lang="tr-TR" dirty="0">
                <a:solidFill>
                  <a:schemeClr val="tx1">
                    <a:lumMod val="65000"/>
                    <a:lumOff val="35000"/>
                  </a:schemeClr>
                </a:solidFill>
              </a:rPr>
              <a:t>Çocuğun liderliğini önemsemeli, liderliği takip edilmeli ve </a:t>
            </a:r>
            <a:r>
              <a:rPr lang="tr-TR" dirty="0" err="1">
                <a:solidFill>
                  <a:schemeClr val="tx1">
                    <a:lumMod val="65000"/>
                    <a:lumOff val="35000"/>
                  </a:schemeClr>
                </a:solidFill>
              </a:rPr>
              <a:t>öğetmen</a:t>
            </a:r>
            <a:r>
              <a:rPr lang="tr-TR" dirty="0">
                <a:solidFill>
                  <a:schemeClr val="tx1">
                    <a:lumMod val="65000"/>
                    <a:lumOff val="35000"/>
                  </a:schemeClr>
                </a:solidFill>
              </a:rPr>
              <a:t> destekli öğrenme arasında denge kurulmalı,</a:t>
            </a:r>
          </a:p>
          <a:p>
            <a:pPr>
              <a:buFont typeface="Wingdings" panose="05000000000000000000" pitchFamily="2" charset="2"/>
              <a:buChar char="Ø"/>
            </a:pPr>
            <a:r>
              <a:rPr lang="tr-TR" dirty="0">
                <a:solidFill>
                  <a:schemeClr val="tx1">
                    <a:lumMod val="65000"/>
                    <a:lumOff val="35000"/>
                  </a:schemeClr>
                </a:solidFill>
              </a:rPr>
              <a:t>Çocukları keşfetme, problem çözmeye, üretici </a:t>
            </a:r>
            <a:r>
              <a:rPr lang="tr-TR" dirty="0" err="1">
                <a:solidFill>
                  <a:schemeClr val="tx1">
                    <a:lumMod val="65000"/>
                    <a:lumOff val="35000"/>
                  </a:schemeClr>
                </a:solidFill>
              </a:rPr>
              <a:t>olamayı</a:t>
            </a:r>
            <a:r>
              <a:rPr lang="tr-TR" dirty="0">
                <a:solidFill>
                  <a:schemeClr val="tx1">
                    <a:lumMod val="65000"/>
                    <a:lumOff val="35000"/>
                  </a:schemeClr>
                </a:solidFill>
              </a:rPr>
              <a:t>, oyun üretmeye teşvik eden öğrenme ortamları oluşturulmalı,</a:t>
            </a:r>
          </a:p>
          <a:p>
            <a:pPr>
              <a:buFont typeface="Wingdings" panose="05000000000000000000" pitchFamily="2" charset="2"/>
              <a:buChar char="Ø"/>
            </a:pPr>
            <a:r>
              <a:rPr lang="tr-TR" dirty="0">
                <a:solidFill>
                  <a:schemeClr val="tx1">
                    <a:lumMod val="65000"/>
                    <a:lumOff val="35000"/>
                  </a:schemeClr>
                </a:solidFill>
              </a:rPr>
              <a:t>Rutinlere önem verilmeli, rutin zamanlarını öğrenmelere dönüştürülmeli,</a:t>
            </a:r>
          </a:p>
          <a:p>
            <a:endParaRPr lang="tr-TR" dirty="0"/>
          </a:p>
        </p:txBody>
      </p:sp>
    </p:spTree>
    <p:extLst>
      <p:ext uri="{BB962C8B-B14F-4D97-AF65-F5344CB8AC3E}">
        <p14:creationId xmlns:p14="http://schemas.microsoft.com/office/powerpoint/2010/main" val="1651975135"/>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ED4FCC-A4DB-4D79-94EA-7A57B4871039}"/>
              </a:ext>
            </a:extLst>
          </p:cNvPr>
          <p:cNvSpPr>
            <a:spLocks noGrp="1"/>
          </p:cNvSpPr>
          <p:nvPr>
            <p:ph sz="quarter" idx="10"/>
          </p:nvPr>
        </p:nvSpPr>
        <p:spPr/>
        <p:txBody>
          <a:bodyPr/>
          <a:lstStyle/>
          <a:p>
            <a:pPr>
              <a:buFont typeface="Wingdings" panose="05000000000000000000" pitchFamily="2" charset="2"/>
              <a:buChar char="Ø"/>
            </a:pPr>
            <a:r>
              <a:rPr lang="tr-TR" dirty="0">
                <a:solidFill>
                  <a:schemeClr val="tx1">
                    <a:lumMod val="65000"/>
                    <a:lumOff val="35000"/>
                  </a:schemeClr>
                </a:solidFill>
              </a:rPr>
              <a:t>Çocukların oyunlarını ciddiye alınız, onların keşiflerinden dolayı heyecanlanın ve başarılarını övün,</a:t>
            </a:r>
          </a:p>
          <a:p>
            <a:pPr>
              <a:buFont typeface="Wingdings" panose="05000000000000000000" pitchFamily="2" charset="2"/>
              <a:buChar char="Ø"/>
            </a:pPr>
            <a:r>
              <a:rPr lang="tr-TR" dirty="0">
                <a:solidFill>
                  <a:schemeClr val="tx1">
                    <a:lumMod val="65000"/>
                    <a:lumOff val="35000"/>
                  </a:schemeClr>
                </a:solidFill>
              </a:rPr>
              <a:t>Oyunda tüm çocukların aktif olarak yer almasını destekleyin, oyundaki haksızlık durumlarında adil olun,</a:t>
            </a:r>
          </a:p>
          <a:p>
            <a:pPr>
              <a:buFont typeface="Wingdings" panose="05000000000000000000" pitchFamily="2" charset="2"/>
              <a:buChar char="Ø"/>
            </a:pPr>
            <a:r>
              <a:rPr lang="tr-TR" dirty="0">
                <a:solidFill>
                  <a:schemeClr val="tx1">
                    <a:lumMod val="65000"/>
                    <a:lumOff val="35000"/>
                  </a:schemeClr>
                </a:solidFill>
              </a:rPr>
              <a:t>Başkalarıyla ilişki kurmanın olumlu yollarını tanıtmak için rol </a:t>
            </a:r>
            <a:r>
              <a:rPr lang="tr-TR" dirty="0" err="1">
                <a:solidFill>
                  <a:schemeClr val="tx1">
                    <a:lumMod val="65000"/>
                    <a:lumOff val="35000"/>
                  </a:schemeClr>
                </a:solidFill>
              </a:rPr>
              <a:t>mdel</a:t>
            </a:r>
            <a:r>
              <a:rPr lang="tr-TR" dirty="0">
                <a:solidFill>
                  <a:schemeClr val="tx1">
                    <a:lumMod val="65000"/>
                    <a:lumOff val="35000"/>
                  </a:schemeClr>
                </a:solidFill>
              </a:rPr>
              <a:t> olma yoluyla küçük çocukları desteklemeliyiz.</a:t>
            </a:r>
          </a:p>
          <a:p>
            <a:endParaRPr lang="tr-TR" dirty="0">
              <a:solidFill>
                <a:schemeClr val="tx1">
                  <a:lumMod val="65000"/>
                  <a:lumOff val="35000"/>
                </a:schemeClr>
              </a:solidFill>
            </a:endParaRPr>
          </a:p>
        </p:txBody>
      </p:sp>
    </p:spTree>
    <p:extLst>
      <p:ext uri="{BB962C8B-B14F-4D97-AF65-F5344CB8AC3E}">
        <p14:creationId xmlns:p14="http://schemas.microsoft.com/office/powerpoint/2010/main" val="4283889107"/>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D1D6F4-74BE-49DB-8307-91E4EB570078}"/>
              </a:ext>
            </a:extLst>
          </p:cNvPr>
          <p:cNvSpPr>
            <a:spLocks noGrp="1"/>
          </p:cNvSpPr>
          <p:nvPr>
            <p:ph type="title"/>
          </p:nvPr>
        </p:nvSpPr>
        <p:spPr/>
        <p:txBody>
          <a:bodyPr/>
          <a:lstStyle/>
          <a:p>
            <a:r>
              <a:rPr lang="tr-TR" dirty="0"/>
              <a:t>Proje Tabanlı Program Yaklaşımı</a:t>
            </a:r>
          </a:p>
        </p:txBody>
      </p:sp>
      <p:sp>
        <p:nvSpPr>
          <p:cNvPr id="3" name="İçerik Yer Tutucusu 2">
            <a:extLst>
              <a:ext uri="{FF2B5EF4-FFF2-40B4-BE49-F238E27FC236}">
                <a16:creationId xmlns:a16="http://schemas.microsoft.com/office/drawing/2014/main" id="{D61B7175-21C3-4843-9137-FDBBF174A1C7}"/>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Proje temelli program yaklaşımı çok boyutlu, boyutlarının da birbiriyle ilişkisi bulmaktadır. Çocukların </a:t>
            </a:r>
            <a:r>
              <a:rPr lang="tr-TR" dirty="0" err="1">
                <a:solidFill>
                  <a:schemeClr val="tx1">
                    <a:lumMod val="65000"/>
                    <a:lumOff val="35000"/>
                  </a:schemeClr>
                </a:solidFill>
              </a:rPr>
              <a:t>nası</a:t>
            </a:r>
            <a:r>
              <a:rPr lang="tr-TR" dirty="0">
                <a:solidFill>
                  <a:schemeClr val="tx1">
                    <a:lumMod val="65000"/>
                    <a:lumOff val="35000"/>
                  </a:schemeClr>
                </a:solidFill>
              </a:rPr>
              <a:t> öğrendiğine dair yapılandırıcı teoriye dayanmaktadır. Çocukların ilgi alanlarına dayalı öğrenmeleri güçlendirmek için </a:t>
            </a:r>
            <a:r>
              <a:rPr lang="tr-TR" dirty="0" err="1">
                <a:solidFill>
                  <a:schemeClr val="tx1">
                    <a:lumMod val="65000"/>
                    <a:lumOff val="35000"/>
                  </a:schemeClr>
                </a:solidFill>
              </a:rPr>
              <a:t>desenlenen</a:t>
            </a:r>
            <a:r>
              <a:rPr lang="tr-TR" dirty="0">
                <a:solidFill>
                  <a:schemeClr val="tx1">
                    <a:lumMod val="65000"/>
                    <a:lumOff val="35000"/>
                  </a:schemeClr>
                </a:solidFill>
              </a:rPr>
              <a:t>, öğretmenlerin desteği ve rehberliğinde yaşadıkları dünya hakkındaki araştırmalara dahil olmalarıdır.</a:t>
            </a:r>
          </a:p>
          <a:p>
            <a:pPr>
              <a:buFont typeface="Wingdings" panose="05000000000000000000" pitchFamily="2" charset="2"/>
              <a:buChar char="§"/>
            </a:pPr>
            <a:r>
              <a:rPr lang="tr-TR" dirty="0">
                <a:solidFill>
                  <a:schemeClr val="tx1">
                    <a:lumMod val="65000"/>
                    <a:lumOff val="35000"/>
                  </a:schemeClr>
                </a:solidFill>
              </a:rPr>
              <a:t>Bilindiği gibi özel gereksinimli çocukların ilgilerini çeken etkinliklere oyunlara katıldığında daha çok motive olmakta, dikkat süreleri uzamakta, etkinliklerde çıkan problemleri daha kolay mücadele etmekte ve bu süreç çocuklara anlamlı okul deneyimleri sunmaktadır. </a:t>
            </a:r>
          </a:p>
          <a:p>
            <a:endParaRPr lang="tr-TR" dirty="0"/>
          </a:p>
        </p:txBody>
      </p:sp>
    </p:spTree>
    <p:extLst>
      <p:ext uri="{BB962C8B-B14F-4D97-AF65-F5344CB8AC3E}">
        <p14:creationId xmlns:p14="http://schemas.microsoft.com/office/powerpoint/2010/main" val="4286709442"/>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EA42CD5-F90F-45C3-992A-5AFA85C716B9}"/>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Çocukların neyi bilmek ve yapmak istediklerini bilmek en iyi şekilde öğrenmelerini ve proje çalışmalarına katılmalarını da sağlamaktadır. </a:t>
            </a:r>
          </a:p>
          <a:p>
            <a:pPr>
              <a:buFont typeface="Wingdings" panose="05000000000000000000" pitchFamily="2" charset="2"/>
              <a:buChar char="§"/>
            </a:pPr>
            <a:r>
              <a:rPr lang="tr-TR" dirty="0">
                <a:solidFill>
                  <a:schemeClr val="tx1">
                    <a:lumMod val="65000"/>
                    <a:lumOff val="35000"/>
                  </a:schemeClr>
                </a:solidFill>
              </a:rPr>
              <a:t>Proje çalışmalarını </a:t>
            </a:r>
            <a:r>
              <a:rPr lang="tr-TR" dirty="0" err="1">
                <a:solidFill>
                  <a:schemeClr val="tx1">
                    <a:lumMod val="65000"/>
                    <a:lumOff val="35000"/>
                  </a:schemeClr>
                </a:solidFill>
              </a:rPr>
              <a:t>dogası</a:t>
            </a:r>
            <a:r>
              <a:rPr lang="tr-TR" dirty="0">
                <a:solidFill>
                  <a:schemeClr val="tx1">
                    <a:lumMod val="65000"/>
                    <a:lumOff val="35000"/>
                  </a:schemeClr>
                </a:solidFill>
              </a:rPr>
              <a:t> gereği, öğretmenler düzenli olarak çocukların projedeki ilerlemelerini tekrar kontrol ermekte ve tartışmaktadır. Proje çalışmalarına katılmak özel gereksinimli çocuklara akranlarıyla iletişim kurmak için birçok fırsat sunmaktadır. </a:t>
            </a:r>
          </a:p>
          <a:p>
            <a:endParaRPr lang="tr-TR" dirty="0"/>
          </a:p>
        </p:txBody>
      </p:sp>
    </p:spTree>
    <p:extLst>
      <p:ext uri="{BB962C8B-B14F-4D97-AF65-F5344CB8AC3E}">
        <p14:creationId xmlns:p14="http://schemas.microsoft.com/office/powerpoint/2010/main" val="3167757764"/>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886189BB-4B76-4A30-B3F6-C33F83179C45}"/>
              </a:ext>
            </a:extLst>
          </p:cNvPr>
          <p:cNvPicPr>
            <a:picLocks noGrp="1" noChangeAspect="1"/>
          </p:cNvPicPr>
          <p:nvPr>
            <p:ph sz="quarter" idx="10"/>
          </p:nvPr>
        </p:nvPicPr>
        <p:blipFill>
          <a:blip r:embed="rId2"/>
          <a:stretch>
            <a:fillRect/>
          </a:stretch>
        </p:blipFill>
        <p:spPr>
          <a:xfrm>
            <a:off x="1457651" y="1052300"/>
            <a:ext cx="6697010" cy="3038899"/>
          </a:xfrm>
        </p:spPr>
      </p:pic>
    </p:spTree>
    <p:extLst>
      <p:ext uri="{BB962C8B-B14F-4D97-AF65-F5344CB8AC3E}">
        <p14:creationId xmlns:p14="http://schemas.microsoft.com/office/powerpoint/2010/main" val="367791745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4D0B6A-3918-40E7-9777-97477ED13330}"/>
              </a:ext>
            </a:extLst>
          </p:cNvPr>
          <p:cNvSpPr>
            <a:spLocks noGrp="1"/>
          </p:cNvSpPr>
          <p:nvPr>
            <p:ph type="title"/>
          </p:nvPr>
        </p:nvSpPr>
        <p:spPr/>
        <p:txBody>
          <a:bodyPr/>
          <a:lstStyle/>
          <a:p>
            <a:r>
              <a:rPr lang="tr-TR" dirty="0"/>
              <a:t>Erken Çocukluk Özel Eğitiminde Öğrenme Seçenekleri </a:t>
            </a:r>
          </a:p>
        </p:txBody>
      </p:sp>
      <p:sp>
        <p:nvSpPr>
          <p:cNvPr id="3" name="İçerik Yer Tutucusu 2">
            <a:extLst>
              <a:ext uri="{FF2B5EF4-FFF2-40B4-BE49-F238E27FC236}">
                <a16:creationId xmlns:a16="http://schemas.microsoft.com/office/drawing/2014/main" id="{7D828014-9474-432B-868E-2640A0335252}"/>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Normal gelişim gösteren her küçük çocuk gibi özel gereksinimi olan çocuklarda </a:t>
            </a:r>
            <a:r>
              <a:rPr lang="tr-TR" dirty="0" err="1">
                <a:solidFill>
                  <a:schemeClr val="tx1">
                    <a:lumMod val="65000"/>
                    <a:lumOff val="35000"/>
                  </a:schemeClr>
                </a:solidFill>
                <a:latin typeface="Arial" panose="020B0604020202020204" pitchFamily="34" charset="0"/>
                <a:cs typeface="Arial" panose="020B0604020202020204" pitchFamily="34" charset="0"/>
              </a:rPr>
              <a:t>formal</a:t>
            </a:r>
            <a:r>
              <a:rPr lang="tr-TR" dirty="0">
                <a:solidFill>
                  <a:schemeClr val="tx1">
                    <a:lumMod val="65000"/>
                    <a:lumOff val="35000"/>
                  </a:schemeClr>
                </a:solidFill>
                <a:latin typeface="Arial" panose="020B0604020202020204" pitchFamily="34" charset="0"/>
                <a:cs typeface="Arial" panose="020B0604020202020204" pitchFamily="34" charset="0"/>
              </a:rPr>
              <a:t> eğitimle ilgili yaşantılarını okul öncesi dönemde deneyimlemektedir.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Okul öncesi dönemde öğrencilere sağlanan eğitim ortamları, alternatif yaklaşımlar tüm öğrencilere hitap etmelidir.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süreçte eğitim yaklaşımlarının tümü öğrencinin öğrenme gereksinimlerine göre uyarlanmalıdır.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Eğitim yaklaşımlarının en genel özelliği gelişime uygun olmasıdır.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Gelişimle uygunluk ifadesi burada şemsiye bir ifade olarak kullanılmıştır.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Burada kastedilen çocuğun gelişimi ve öğrenmesi, bireysel farklılıklar ve çocuğun ailesinin ve içinde yaşadığı kültür olarak belirtilmiştir.( </a:t>
            </a:r>
            <a:r>
              <a:rPr lang="tr-TR" dirty="0" err="1">
                <a:solidFill>
                  <a:schemeClr val="tx1">
                    <a:lumMod val="65000"/>
                    <a:lumOff val="35000"/>
                  </a:schemeClr>
                </a:solidFill>
                <a:latin typeface="Arial" panose="020B0604020202020204" pitchFamily="34" charset="0"/>
                <a:cs typeface="Arial" panose="020B0604020202020204" pitchFamily="34" charset="0"/>
              </a:rPr>
              <a:t>Copple</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Bredekamp</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Koralek</a:t>
            </a:r>
            <a:r>
              <a:rPr lang="tr-TR" dirty="0">
                <a:solidFill>
                  <a:schemeClr val="tx1">
                    <a:lumMod val="65000"/>
                    <a:lumOff val="35000"/>
                  </a:schemeClr>
                </a:solidFill>
                <a:latin typeface="Arial" panose="020B0604020202020204" pitchFamily="34" charset="0"/>
                <a:cs typeface="Arial" panose="020B0604020202020204" pitchFamily="34" charset="0"/>
              </a:rPr>
              <a:t>, ve Charner,2013)</a:t>
            </a:r>
          </a:p>
          <a:p>
            <a:endParaRPr lang="tr-TR" dirty="0"/>
          </a:p>
        </p:txBody>
      </p:sp>
    </p:spTree>
    <p:extLst>
      <p:ext uri="{BB962C8B-B14F-4D97-AF65-F5344CB8AC3E}">
        <p14:creationId xmlns:p14="http://schemas.microsoft.com/office/powerpoint/2010/main" val="1305763432"/>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0D6C84-B5BF-43AE-B8C0-490929F40FE0}"/>
              </a:ext>
            </a:extLst>
          </p:cNvPr>
          <p:cNvSpPr>
            <a:spLocks noGrp="1"/>
          </p:cNvSpPr>
          <p:nvPr>
            <p:ph type="title"/>
          </p:nvPr>
        </p:nvSpPr>
        <p:spPr/>
        <p:txBody>
          <a:bodyPr/>
          <a:lstStyle/>
          <a:p>
            <a:r>
              <a:rPr lang="tr-TR" dirty="0"/>
              <a:t>Tema Temelli Yaklaşım</a:t>
            </a:r>
          </a:p>
        </p:txBody>
      </p:sp>
      <p:sp>
        <p:nvSpPr>
          <p:cNvPr id="3" name="İçerik Yer Tutucusu 2">
            <a:extLst>
              <a:ext uri="{FF2B5EF4-FFF2-40B4-BE49-F238E27FC236}">
                <a16:creationId xmlns:a16="http://schemas.microsoft.com/office/drawing/2014/main" id="{2DED9F5A-E7EB-42B5-BE8C-19236FFC4D9F}"/>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Tema temelli programın kullanılması, dünyayı keşfetmeleri için çocukların ilgisini çekmektedir. Örneğin, bir ip yumağını görünce onu topa benzeterek zıplatmaya çalışır ancak top gibi zıplamadığını görür. Dolayısı ile daha önce gördüğü bir nesneye benzeyen bir nesne hakkında yeni bir bilgi oluşturur. Buna ek olarak ip yumağının topa benzer olduğu ile ilgili sözel dil kullanabilir.</a:t>
            </a:r>
          </a:p>
          <a:p>
            <a:pPr>
              <a:buFont typeface="Wingdings" panose="05000000000000000000" pitchFamily="2" charset="2"/>
              <a:buChar char="§"/>
            </a:pPr>
            <a:r>
              <a:rPr lang="tr-TR" dirty="0">
                <a:solidFill>
                  <a:schemeClr val="tx1">
                    <a:lumMod val="65000"/>
                    <a:lumOff val="35000"/>
                  </a:schemeClr>
                </a:solidFill>
              </a:rPr>
              <a:t>Tema temelli program çocuk için faydalıdır ve eğitimciler tarafından yaygın olarak kullanılır. Öğretmenler, çocuklar tarafından kazanılacak, bitkiler, hayvanlar, meyveler, mevsimler gibi belirli bir tema etrafında düzenlenmiş, tutarlı bir bütün haline getirilecek çeşitli beceri ve bilgiyi birleştirmeye çalışmaktadır.</a:t>
            </a:r>
          </a:p>
          <a:p>
            <a:endParaRPr lang="tr-TR" dirty="0"/>
          </a:p>
          <a:p>
            <a:endParaRPr lang="tr-TR" dirty="0"/>
          </a:p>
        </p:txBody>
      </p:sp>
    </p:spTree>
    <p:extLst>
      <p:ext uri="{BB962C8B-B14F-4D97-AF65-F5344CB8AC3E}">
        <p14:creationId xmlns:p14="http://schemas.microsoft.com/office/powerpoint/2010/main" val="3153231380"/>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1101ED-BAB2-4C44-AB23-DC7DE9F3E1EF}"/>
              </a:ext>
            </a:extLst>
          </p:cNvPr>
          <p:cNvSpPr>
            <a:spLocks noGrp="1"/>
          </p:cNvSpPr>
          <p:nvPr>
            <p:ph sz="quarter" idx="10"/>
          </p:nvPr>
        </p:nvSpPr>
        <p:spPr>
          <a:xfrm>
            <a:off x="955677" y="685800"/>
            <a:ext cx="7700963" cy="3981927"/>
          </a:xfrm>
        </p:spPr>
        <p:txBody>
          <a:bodyPr>
            <a:noAutofit/>
          </a:bodyPr>
          <a:lstStyle/>
          <a:p>
            <a:pPr marL="0" indent="0">
              <a:lnSpc>
                <a:spcPct val="110000"/>
              </a:lnSpc>
              <a:buNone/>
            </a:pPr>
            <a:r>
              <a:rPr lang="tr-TR" b="1" dirty="0">
                <a:solidFill>
                  <a:schemeClr val="tx1">
                    <a:lumMod val="65000"/>
                    <a:lumOff val="35000"/>
                  </a:schemeClr>
                </a:solidFill>
              </a:rPr>
              <a:t>Tema temelli program planlanırken şu stratejiler göz önünde bulundurulmalıdır;</a:t>
            </a:r>
          </a:p>
          <a:p>
            <a:pPr marL="457200" indent="-457200">
              <a:lnSpc>
                <a:spcPct val="110000"/>
              </a:lnSpc>
              <a:buFont typeface="+mj-lt"/>
              <a:buAutoNum type="arabicPeriod"/>
            </a:pPr>
            <a:r>
              <a:rPr lang="tr-TR" b="1" dirty="0">
                <a:solidFill>
                  <a:schemeClr val="tx1">
                    <a:lumMod val="65000"/>
                    <a:lumOff val="35000"/>
                  </a:schemeClr>
                </a:solidFill>
              </a:rPr>
              <a:t>Konu ile ilgili önceden bilgi edinin; </a:t>
            </a:r>
            <a:r>
              <a:rPr lang="tr-TR" dirty="0">
                <a:solidFill>
                  <a:schemeClr val="tx1">
                    <a:lumMod val="65000"/>
                    <a:lumOff val="35000"/>
                  </a:schemeClr>
                </a:solidFill>
              </a:rPr>
              <a:t>Her zaman çocuğun bildiği ve tanıdığı konularla programa başlayın.</a:t>
            </a:r>
          </a:p>
          <a:p>
            <a:pPr marL="457200" indent="-457200">
              <a:lnSpc>
                <a:spcPct val="110000"/>
              </a:lnSpc>
              <a:buFont typeface="+mj-lt"/>
              <a:buAutoNum type="arabicPeriod"/>
            </a:pPr>
            <a:r>
              <a:rPr lang="tr-TR" b="1" dirty="0">
                <a:solidFill>
                  <a:schemeClr val="tx1">
                    <a:lumMod val="65000"/>
                    <a:lumOff val="35000"/>
                  </a:schemeClr>
                </a:solidFill>
              </a:rPr>
              <a:t>Temayı küçük parçalara bölün: </a:t>
            </a:r>
            <a:r>
              <a:rPr lang="tr-TR" dirty="0">
                <a:solidFill>
                  <a:schemeClr val="tx1">
                    <a:lumMod val="65000"/>
                    <a:lumOff val="35000"/>
                  </a:schemeClr>
                </a:solidFill>
              </a:rPr>
              <a:t>Temayı öğrenme parçalarına bölerek her bir parçanın zamanını belirleyin. Böylece toplam süreyi de planlayabilirsiniz.</a:t>
            </a:r>
          </a:p>
          <a:p>
            <a:pPr marL="457200" indent="-457200">
              <a:lnSpc>
                <a:spcPct val="110000"/>
              </a:lnSpc>
              <a:buFont typeface="+mj-lt"/>
              <a:buAutoNum type="arabicPeriod"/>
            </a:pPr>
            <a:r>
              <a:rPr lang="tr-TR" b="1" dirty="0">
                <a:solidFill>
                  <a:schemeClr val="tx1">
                    <a:lumMod val="65000"/>
                    <a:lumOff val="35000"/>
                  </a:schemeClr>
                </a:solidFill>
              </a:rPr>
              <a:t>Bağlantıları ve ilgili kavramları vurgulayın: </a:t>
            </a:r>
            <a:r>
              <a:rPr lang="tr-TR" dirty="0">
                <a:solidFill>
                  <a:schemeClr val="tx1">
                    <a:lumMod val="65000"/>
                    <a:lumOff val="35000"/>
                  </a:schemeClr>
                </a:solidFill>
              </a:rPr>
              <a:t>Çocuklarla benzerlikler ve farklılıklar hakkında konuşun. Mesela hayvanlar ve kuşlar hakkında konuşurken kuşların özelliklerini vurgulayın.</a:t>
            </a:r>
          </a:p>
          <a:p>
            <a:pPr marL="457200" indent="-457200">
              <a:lnSpc>
                <a:spcPct val="110000"/>
              </a:lnSpc>
              <a:buFont typeface="+mj-lt"/>
              <a:buAutoNum type="arabicPeriod"/>
            </a:pPr>
            <a:r>
              <a:rPr lang="tr-TR" b="1" dirty="0">
                <a:solidFill>
                  <a:schemeClr val="tx1">
                    <a:lumMod val="65000"/>
                    <a:lumOff val="35000"/>
                  </a:schemeClr>
                </a:solidFill>
              </a:rPr>
              <a:t>Kelime dağarcığını geliştirmek için fırsatlar sağlayın: </a:t>
            </a:r>
            <a:r>
              <a:rPr lang="tr-TR" dirty="0">
                <a:solidFill>
                  <a:schemeClr val="tx1">
                    <a:lumMod val="65000"/>
                    <a:lumOff val="35000"/>
                  </a:schemeClr>
                </a:solidFill>
              </a:rPr>
              <a:t>Çocukların her bir tema için öğrenecekleri kelimeleri belirleyin. Böylece kelime hazineleri artar.</a:t>
            </a:r>
          </a:p>
          <a:p>
            <a:endParaRPr lang="tr-TR" dirty="0"/>
          </a:p>
        </p:txBody>
      </p:sp>
    </p:spTree>
    <p:extLst>
      <p:ext uri="{BB962C8B-B14F-4D97-AF65-F5344CB8AC3E}">
        <p14:creationId xmlns:p14="http://schemas.microsoft.com/office/powerpoint/2010/main" val="1683094836"/>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806776-D93E-4DC7-A21C-9FC0116C695E}"/>
              </a:ext>
            </a:extLst>
          </p:cNvPr>
          <p:cNvSpPr>
            <a:spLocks noGrp="1"/>
          </p:cNvSpPr>
          <p:nvPr>
            <p:ph type="title"/>
          </p:nvPr>
        </p:nvSpPr>
        <p:spPr/>
        <p:txBody>
          <a:bodyPr/>
          <a:lstStyle/>
          <a:p>
            <a:r>
              <a:rPr lang="tr-TR" dirty="0"/>
              <a:t>Ortam Düzenleme ve Materyal Seçimi</a:t>
            </a:r>
          </a:p>
        </p:txBody>
      </p:sp>
      <p:sp>
        <p:nvSpPr>
          <p:cNvPr id="3" name="İçerik Yer Tutucusu 2">
            <a:extLst>
              <a:ext uri="{FF2B5EF4-FFF2-40B4-BE49-F238E27FC236}">
                <a16:creationId xmlns:a16="http://schemas.microsoft.com/office/drawing/2014/main" id="{7EA0BDE8-F426-40AA-B5A9-76AA6E560E3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Gelişen dünya düzeniyle birlikte her eğitim kademesinde olduğu gibi erken çocukluk döneminde de geleneksel anlayışın yerini çağdaş eğitim anlayışı almıştır.</a:t>
            </a:r>
          </a:p>
          <a:p>
            <a:pPr>
              <a:buFont typeface="Wingdings" panose="05000000000000000000" pitchFamily="2" charset="2"/>
              <a:buChar char="§"/>
            </a:pPr>
            <a:r>
              <a:rPr lang="tr-TR" dirty="0">
                <a:solidFill>
                  <a:schemeClr val="tx1">
                    <a:lumMod val="65000"/>
                    <a:lumOff val="35000"/>
                  </a:schemeClr>
                </a:solidFill>
              </a:rPr>
              <a:t>Eğitim, öğretim ve materyal üçlüsü arasındaki ilişki önem kazanmış çağdaş eğitimi temel alan her kesim bu üç maddeye göre süreci desteklemektedir.</a:t>
            </a:r>
          </a:p>
          <a:p>
            <a:pPr>
              <a:buFont typeface="Wingdings" panose="05000000000000000000" pitchFamily="2" charset="2"/>
              <a:buChar char="§"/>
            </a:pPr>
            <a:r>
              <a:rPr lang="tr-TR" dirty="0">
                <a:solidFill>
                  <a:schemeClr val="tx1">
                    <a:lumMod val="65000"/>
                    <a:lumOff val="35000"/>
                  </a:schemeClr>
                </a:solidFill>
              </a:rPr>
              <a:t>Çocukların bireysel özellikleri ve güçlü yanları ortaya çıkarmak için materyalin önemi büyüktür.</a:t>
            </a:r>
          </a:p>
          <a:p>
            <a:endParaRPr lang="tr-TR" dirty="0"/>
          </a:p>
        </p:txBody>
      </p:sp>
    </p:spTree>
    <p:extLst>
      <p:ext uri="{BB962C8B-B14F-4D97-AF65-F5344CB8AC3E}">
        <p14:creationId xmlns:p14="http://schemas.microsoft.com/office/powerpoint/2010/main" val="1094020436"/>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CF7793-B9EF-4220-8704-5D2FEA1A5ADB}"/>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Bilindiği gibi </a:t>
            </a:r>
            <a:r>
              <a:rPr lang="tr-TR" b="1" dirty="0">
                <a:solidFill>
                  <a:schemeClr val="tx1">
                    <a:lumMod val="65000"/>
                    <a:lumOff val="35000"/>
                  </a:schemeClr>
                </a:solidFill>
              </a:rPr>
              <a:t>okuduklarımızın %10,</a:t>
            </a:r>
          </a:p>
          <a:p>
            <a:pPr>
              <a:buFont typeface="Wingdings" panose="05000000000000000000" pitchFamily="2" charset="2"/>
              <a:buChar char="§"/>
            </a:pPr>
            <a:r>
              <a:rPr lang="tr-TR" b="1" dirty="0">
                <a:solidFill>
                  <a:schemeClr val="tx1">
                    <a:lumMod val="65000"/>
                    <a:lumOff val="35000"/>
                  </a:schemeClr>
                </a:solidFill>
              </a:rPr>
              <a:t>Duyduklarımızın %20,</a:t>
            </a:r>
          </a:p>
          <a:p>
            <a:pPr>
              <a:buFont typeface="Wingdings" panose="05000000000000000000" pitchFamily="2" charset="2"/>
              <a:buChar char="§"/>
            </a:pPr>
            <a:r>
              <a:rPr lang="tr-TR" b="1" dirty="0">
                <a:solidFill>
                  <a:schemeClr val="tx1">
                    <a:lumMod val="65000"/>
                    <a:lumOff val="35000"/>
                  </a:schemeClr>
                </a:solidFill>
              </a:rPr>
              <a:t>Gördüklerimizin %30,</a:t>
            </a:r>
          </a:p>
          <a:p>
            <a:pPr>
              <a:buFont typeface="Wingdings" panose="05000000000000000000" pitchFamily="2" charset="2"/>
              <a:buChar char="§"/>
            </a:pPr>
            <a:r>
              <a:rPr lang="tr-TR" b="1" dirty="0">
                <a:solidFill>
                  <a:schemeClr val="tx1">
                    <a:lumMod val="65000"/>
                    <a:lumOff val="35000"/>
                  </a:schemeClr>
                </a:solidFill>
              </a:rPr>
              <a:t>Hem duyup hem de gördüklerimizin %50,</a:t>
            </a:r>
          </a:p>
          <a:p>
            <a:pPr>
              <a:buFont typeface="Wingdings" panose="05000000000000000000" pitchFamily="2" charset="2"/>
              <a:buChar char="§"/>
            </a:pPr>
            <a:r>
              <a:rPr lang="tr-TR" b="1" dirty="0">
                <a:solidFill>
                  <a:schemeClr val="tx1">
                    <a:lumMod val="65000"/>
                    <a:lumOff val="35000"/>
                  </a:schemeClr>
                </a:solidFill>
              </a:rPr>
              <a:t>Söylediklerimizin %70,</a:t>
            </a:r>
          </a:p>
          <a:p>
            <a:pPr>
              <a:buFont typeface="Wingdings" panose="05000000000000000000" pitchFamily="2" charset="2"/>
              <a:buChar char="§"/>
            </a:pPr>
            <a:r>
              <a:rPr lang="tr-TR" b="1" dirty="0">
                <a:solidFill>
                  <a:schemeClr val="tx1">
                    <a:lumMod val="65000"/>
                    <a:lumOff val="35000"/>
                  </a:schemeClr>
                </a:solidFill>
              </a:rPr>
              <a:t>Yaptıklarımızın %90 aklımızda kalır.</a:t>
            </a:r>
          </a:p>
          <a:p>
            <a:endParaRPr lang="tr-TR" dirty="0"/>
          </a:p>
        </p:txBody>
      </p:sp>
    </p:spTree>
    <p:extLst>
      <p:ext uri="{BB962C8B-B14F-4D97-AF65-F5344CB8AC3E}">
        <p14:creationId xmlns:p14="http://schemas.microsoft.com/office/powerpoint/2010/main" val="587759195"/>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A5CF896-CFF2-486B-87FF-46FA37F29C02}"/>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Özel gereksinimli olan çocuklarımız da dahil çoğu birey tüm duyu organlarının birleşimini kullanarak ortaya çıkan materyaller ve ortam düzenlemelerinden en iyi şekilde öğrenirler. </a:t>
            </a:r>
          </a:p>
          <a:p>
            <a:pPr>
              <a:buFont typeface="Wingdings" panose="05000000000000000000" pitchFamily="2" charset="2"/>
              <a:buChar char="§"/>
            </a:pPr>
            <a:r>
              <a:rPr lang="tr-TR" dirty="0">
                <a:solidFill>
                  <a:schemeClr val="tx1">
                    <a:lumMod val="65000"/>
                    <a:lumOff val="35000"/>
                  </a:schemeClr>
                </a:solidFill>
              </a:rPr>
              <a:t>Erken çocukluk dönemindeki eğitim ortamları temiz ve düzenli olmalıdır. Materyaller öğrencinin ilgisini çeken, yaşına ve özel gereksinimine uygunluğuna dikkat edilmelidir.</a:t>
            </a:r>
          </a:p>
          <a:p>
            <a:endParaRPr lang="tr-TR" dirty="0"/>
          </a:p>
        </p:txBody>
      </p:sp>
    </p:spTree>
    <p:extLst>
      <p:ext uri="{BB962C8B-B14F-4D97-AF65-F5344CB8AC3E}">
        <p14:creationId xmlns:p14="http://schemas.microsoft.com/office/powerpoint/2010/main" val="3365056667"/>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8F6C69D-428F-4063-A582-1F0FD464CBA4}"/>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Sınıf ortamında masalar rahat olmalı, sandalyede otururken ayakları yere mutlaka değmeli, sınıf mobilyaları, keskin kenarlı olmayan temiz,  sağlam ve bakımlı olmalı. Sınıftaki mobilyaları kolay bakım ve kolay erişilebilirlik için uygun olmalı, sınıf hem sert hem de yumuşak mobilyalarla döşenmelidir. </a:t>
            </a:r>
            <a:r>
              <a:rPr lang="tr-TR" dirty="0" err="1">
                <a:solidFill>
                  <a:schemeClr val="tx1">
                    <a:lumMod val="65000"/>
                    <a:lumOff val="35000"/>
                  </a:schemeClr>
                </a:solidFill>
              </a:rPr>
              <a:t>Mateyaller</a:t>
            </a:r>
            <a:r>
              <a:rPr lang="tr-TR" dirty="0">
                <a:solidFill>
                  <a:schemeClr val="tx1">
                    <a:lumMod val="65000"/>
                    <a:lumOff val="35000"/>
                  </a:schemeClr>
                </a:solidFill>
              </a:rPr>
              <a:t> öğrenim sürecini kolaylaştırmakla kalmayıp aynı zamanda hatırda tutmayı, dikkat çekmeyi de desteklemektedir.</a:t>
            </a:r>
          </a:p>
          <a:p>
            <a:endParaRPr lang="tr-TR" dirty="0"/>
          </a:p>
        </p:txBody>
      </p:sp>
    </p:spTree>
    <p:extLst>
      <p:ext uri="{BB962C8B-B14F-4D97-AF65-F5344CB8AC3E}">
        <p14:creationId xmlns:p14="http://schemas.microsoft.com/office/powerpoint/2010/main" val="3375141752"/>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C59045-902B-44D2-8102-02551D31130F}"/>
              </a:ext>
            </a:extLst>
          </p:cNvPr>
          <p:cNvSpPr>
            <a:spLocks noGrp="1"/>
          </p:cNvSpPr>
          <p:nvPr>
            <p:ph sz="quarter" idx="10"/>
          </p:nvPr>
        </p:nvSpPr>
        <p:spPr/>
        <p:txBody>
          <a:bodyPr/>
          <a:lstStyle/>
          <a:p>
            <a:pPr marL="285750" indent="-285750">
              <a:buFont typeface="Wingdings" panose="05000000000000000000" pitchFamily="2" charset="2"/>
              <a:buChar char="§"/>
            </a:pPr>
            <a:r>
              <a:rPr lang="tr-TR" dirty="0">
                <a:solidFill>
                  <a:schemeClr val="tx1">
                    <a:lumMod val="65000"/>
                    <a:lumOff val="35000"/>
                  </a:schemeClr>
                </a:solidFill>
              </a:rPr>
              <a:t>Erken çocukluk döneminde çalışan öğretmenlerin ve idarecilerin sınıflarına materyal alırken dikkat edecekleri noktalar ve cevaplamaları gereken soruları şu şekilde sıralayabiliriz.</a:t>
            </a:r>
          </a:p>
          <a:p>
            <a:pPr>
              <a:buFont typeface="Wingdings" panose="05000000000000000000" pitchFamily="2" charset="2"/>
              <a:buChar char="§"/>
            </a:pPr>
            <a:r>
              <a:rPr lang="tr-TR" b="1" dirty="0">
                <a:solidFill>
                  <a:schemeClr val="tx1">
                    <a:lumMod val="65000"/>
                    <a:lumOff val="35000"/>
                  </a:schemeClr>
                </a:solidFill>
              </a:rPr>
              <a:t>Yararı: </a:t>
            </a:r>
            <a:r>
              <a:rPr lang="tr-TR" dirty="0">
                <a:solidFill>
                  <a:schemeClr val="tx1">
                    <a:lumMod val="65000"/>
                    <a:lumOff val="35000"/>
                  </a:schemeClr>
                </a:solidFill>
              </a:rPr>
              <a:t>Materyalin çocuğa faydaları nelerdir?</a:t>
            </a:r>
          </a:p>
          <a:p>
            <a:pPr>
              <a:buFont typeface="Wingdings" panose="05000000000000000000" pitchFamily="2" charset="2"/>
              <a:buChar char="§"/>
            </a:pPr>
            <a:r>
              <a:rPr lang="tr-TR" b="1" dirty="0">
                <a:solidFill>
                  <a:schemeClr val="tx1">
                    <a:lumMod val="65000"/>
                    <a:lumOff val="35000"/>
                  </a:schemeClr>
                </a:solidFill>
              </a:rPr>
              <a:t>Çeşitli olması: </a:t>
            </a:r>
            <a:r>
              <a:rPr lang="tr-TR" dirty="0">
                <a:solidFill>
                  <a:schemeClr val="tx1">
                    <a:lumMod val="65000"/>
                    <a:lumOff val="35000"/>
                  </a:schemeClr>
                </a:solidFill>
              </a:rPr>
              <a:t>Tüm çocukların ihtiyaçları ve ilgilerini karşılamak için yeterli çeşitlilik var mı?</a:t>
            </a:r>
          </a:p>
          <a:p>
            <a:pPr>
              <a:buFont typeface="Wingdings" panose="05000000000000000000" pitchFamily="2" charset="2"/>
              <a:buChar char="§"/>
            </a:pPr>
            <a:r>
              <a:rPr lang="tr-TR" b="1" dirty="0">
                <a:solidFill>
                  <a:schemeClr val="tx1">
                    <a:lumMod val="65000"/>
                    <a:lumOff val="35000"/>
                  </a:schemeClr>
                </a:solidFill>
              </a:rPr>
              <a:t>Güvenli olması: </a:t>
            </a:r>
            <a:r>
              <a:rPr lang="tr-TR" dirty="0">
                <a:solidFill>
                  <a:schemeClr val="tx1">
                    <a:lumMod val="65000"/>
                    <a:lumOff val="35000"/>
                  </a:schemeClr>
                </a:solidFill>
              </a:rPr>
              <a:t>Materyaller onları kullanan çocuklar için güvenli mi?</a:t>
            </a:r>
          </a:p>
          <a:p>
            <a:pPr>
              <a:buFont typeface="Wingdings" panose="05000000000000000000" pitchFamily="2" charset="2"/>
              <a:buChar char="§"/>
            </a:pPr>
            <a:r>
              <a:rPr lang="tr-TR" b="1" dirty="0">
                <a:solidFill>
                  <a:schemeClr val="tx1">
                    <a:lumMod val="65000"/>
                    <a:lumOff val="35000"/>
                  </a:schemeClr>
                </a:solidFill>
              </a:rPr>
              <a:t>Yeterli sayıda olması: </a:t>
            </a:r>
            <a:r>
              <a:rPr lang="tr-TR" dirty="0">
                <a:solidFill>
                  <a:schemeClr val="tx1">
                    <a:lumMod val="65000"/>
                    <a:lumOff val="35000"/>
                  </a:schemeClr>
                </a:solidFill>
              </a:rPr>
              <a:t>Tüm çocuklara adilce, karmaşa çıkmadan oynayabileceği sayıda var mı?</a:t>
            </a:r>
          </a:p>
          <a:p>
            <a:pPr>
              <a:buFont typeface="Wingdings" panose="05000000000000000000" pitchFamily="2" charset="2"/>
              <a:buChar char="§"/>
            </a:pPr>
            <a:r>
              <a:rPr lang="tr-TR" b="1" dirty="0">
                <a:solidFill>
                  <a:schemeClr val="tx1">
                    <a:lumMod val="65000"/>
                    <a:lumOff val="35000"/>
                  </a:schemeClr>
                </a:solidFill>
              </a:rPr>
              <a:t>Dayanıklı olması: </a:t>
            </a:r>
            <a:r>
              <a:rPr lang="tr-TR" dirty="0">
                <a:solidFill>
                  <a:schemeClr val="tx1">
                    <a:lumMod val="65000"/>
                    <a:lumOff val="35000"/>
                  </a:schemeClr>
                </a:solidFill>
              </a:rPr>
              <a:t>Materyallerde kullanılan malzemeler dayanıklı mı? Uzun süre çok sayıda çocuk tarafından sağlam olarak </a:t>
            </a:r>
            <a:r>
              <a:rPr lang="tr-TR" dirty="0" err="1">
                <a:solidFill>
                  <a:schemeClr val="tx1">
                    <a:lumMod val="65000"/>
                    <a:lumOff val="35000"/>
                  </a:schemeClr>
                </a:solidFill>
              </a:rPr>
              <a:t>kullanılabilr</a:t>
            </a:r>
            <a:r>
              <a:rPr lang="tr-TR" dirty="0">
                <a:solidFill>
                  <a:schemeClr val="tx1">
                    <a:lumMod val="65000"/>
                    <a:lumOff val="35000"/>
                  </a:schemeClr>
                </a:solidFill>
              </a:rPr>
              <a:t> mi?</a:t>
            </a:r>
          </a:p>
          <a:p>
            <a:endParaRPr lang="tr-TR" dirty="0"/>
          </a:p>
        </p:txBody>
      </p:sp>
    </p:spTree>
    <p:extLst>
      <p:ext uri="{BB962C8B-B14F-4D97-AF65-F5344CB8AC3E}">
        <p14:creationId xmlns:p14="http://schemas.microsoft.com/office/powerpoint/2010/main" val="3680487417"/>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B627576-0C36-4DBD-80BF-C2983842A578}"/>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Erişilebilir olması: </a:t>
            </a:r>
            <a:r>
              <a:rPr lang="tr-TR" dirty="0">
                <a:solidFill>
                  <a:schemeClr val="tx1">
                    <a:lumMod val="65000"/>
                    <a:lumOff val="35000"/>
                  </a:schemeClr>
                </a:solidFill>
              </a:rPr>
              <a:t>Çocuklar materyallere bağımsız ve kolay bir şekilde erişebilir mi?</a:t>
            </a:r>
          </a:p>
          <a:p>
            <a:pPr>
              <a:buFont typeface="Wingdings" panose="05000000000000000000" pitchFamily="2" charset="2"/>
              <a:buChar char="§"/>
            </a:pPr>
            <a:r>
              <a:rPr lang="tr-TR" b="1" dirty="0">
                <a:solidFill>
                  <a:schemeClr val="tx1">
                    <a:lumMod val="65000"/>
                    <a:lumOff val="35000"/>
                  </a:schemeClr>
                </a:solidFill>
              </a:rPr>
              <a:t>Bağımsız kullanılabilmesi: </a:t>
            </a:r>
            <a:r>
              <a:rPr lang="tr-TR" dirty="0">
                <a:solidFill>
                  <a:schemeClr val="tx1">
                    <a:lumMod val="65000"/>
                    <a:lumOff val="35000"/>
                  </a:schemeClr>
                </a:solidFill>
              </a:rPr>
              <a:t>Çocuklar her zaman yetişkinlere ihtiyaç duymadan yardım istemeden kolaylıkla materyali kullanabilir mi?</a:t>
            </a:r>
          </a:p>
          <a:p>
            <a:pPr>
              <a:buFont typeface="Wingdings" panose="05000000000000000000" pitchFamily="2" charset="2"/>
              <a:buChar char="§"/>
            </a:pPr>
            <a:r>
              <a:rPr lang="tr-TR" b="1" dirty="0">
                <a:solidFill>
                  <a:schemeClr val="tx1">
                    <a:lumMod val="65000"/>
                    <a:lumOff val="35000"/>
                  </a:schemeClr>
                </a:solidFill>
              </a:rPr>
              <a:t>Estetik olması: </a:t>
            </a:r>
            <a:r>
              <a:rPr lang="tr-TR" dirty="0">
                <a:solidFill>
                  <a:schemeClr val="tx1">
                    <a:lumMod val="65000"/>
                    <a:lumOff val="35000"/>
                  </a:schemeClr>
                </a:solidFill>
              </a:rPr>
              <a:t>Materyaller çocukların ilgisini çekiyor mu, yaşlarına uygun resimler, araç gereçler kullanılmış mı?</a:t>
            </a:r>
            <a:endParaRPr lang="tr-TR" b="1" dirty="0">
              <a:solidFill>
                <a:schemeClr val="tx1">
                  <a:lumMod val="65000"/>
                  <a:lumOff val="35000"/>
                </a:schemeClr>
              </a:solidFill>
            </a:endParaRPr>
          </a:p>
          <a:p>
            <a:pPr>
              <a:buFont typeface="Wingdings" panose="05000000000000000000" pitchFamily="2" charset="2"/>
              <a:buChar char="§"/>
            </a:pPr>
            <a:r>
              <a:rPr lang="tr-TR" b="1" dirty="0">
                <a:solidFill>
                  <a:schemeClr val="tx1">
                    <a:lumMod val="65000"/>
                    <a:lumOff val="35000"/>
                  </a:schemeClr>
                </a:solidFill>
              </a:rPr>
              <a:t>Orijinal olması: </a:t>
            </a:r>
            <a:r>
              <a:rPr lang="tr-TR" dirty="0">
                <a:solidFill>
                  <a:schemeClr val="tx1">
                    <a:lumMod val="65000"/>
                    <a:lumOff val="35000"/>
                  </a:schemeClr>
                </a:solidFill>
              </a:rPr>
              <a:t>Materyaller çocuklara gerçek araç ve gereçleri kullanma fırsatları sunuyor mu?</a:t>
            </a:r>
          </a:p>
          <a:p>
            <a:pPr>
              <a:buFont typeface="Wingdings" panose="05000000000000000000" pitchFamily="2" charset="2"/>
              <a:buChar char="§"/>
            </a:pPr>
            <a:r>
              <a:rPr lang="tr-TR" b="1" dirty="0">
                <a:solidFill>
                  <a:schemeClr val="tx1">
                    <a:lumMod val="65000"/>
                    <a:lumOff val="35000"/>
                  </a:schemeClr>
                </a:solidFill>
              </a:rPr>
              <a:t>Maliyet/değer bakımından hesaplı olması: </a:t>
            </a:r>
            <a:r>
              <a:rPr lang="tr-TR" dirty="0" err="1">
                <a:solidFill>
                  <a:schemeClr val="tx1">
                    <a:lumMod val="65000"/>
                    <a:lumOff val="35000"/>
                  </a:schemeClr>
                </a:solidFill>
              </a:rPr>
              <a:t>Mateyaller</a:t>
            </a:r>
            <a:r>
              <a:rPr lang="tr-TR" dirty="0">
                <a:solidFill>
                  <a:schemeClr val="tx1">
                    <a:lumMod val="65000"/>
                    <a:lumOff val="35000"/>
                  </a:schemeClr>
                </a:solidFill>
              </a:rPr>
              <a:t> sizin harcayacağınız paraya değiyor mu? Geri </a:t>
            </a:r>
            <a:r>
              <a:rPr lang="tr-TR" dirty="0" err="1">
                <a:solidFill>
                  <a:schemeClr val="tx1">
                    <a:lumMod val="65000"/>
                    <a:lumOff val="35000"/>
                  </a:schemeClr>
                </a:solidFill>
              </a:rPr>
              <a:t>döneüşüm</a:t>
            </a:r>
            <a:r>
              <a:rPr lang="tr-TR" dirty="0">
                <a:solidFill>
                  <a:schemeClr val="tx1">
                    <a:lumMod val="65000"/>
                    <a:lumOff val="35000"/>
                  </a:schemeClr>
                </a:solidFill>
              </a:rPr>
              <a:t>, sürdürülebilir materyal ve doğal malzemelerden yapılabilir mi?</a:t>
            </a:r>
          </a:p>
          <a:p>
            <a:endParaRPr lang="tr-TR" dirty="0"/>
          </a:p>
        </p:txBody>
      </p:sp>
    </p:spTree>
    <p:extLst>
      <p:ext uri="{BB962C8B-B14F-4D97-AF65-F5344CB8AC3E}">
        <p14:creationId xmlns:p14="http://schemas.microsoft.com/office/powerpoint/2010/main" val="2619634529"/>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C4C6706-4F48-48CB-9E87-6F200F233AC3}"/>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Öğretmenler sınıflarında kullanacakları materyalleri seçerken aynı zamanda materyaller plastik/organik/geri dönüşümlü olması, basit/ karmaşık yapıda olması, bireysel/grup etkinliklerinde kullanılabilir, sınıf içi ve sınıf dışı kullanıma uygun olması gerekmektedir. </a:t>
            </a:r>
          </a:p>
          <a:p>
            <a:pPr>
              <a:buFont typeface="Wingdings" panose="05000000000000000000" pitchFamily="2" charset="2"/>
              <a:buChar char="§"/>
            </a:pPr>
            <a:r>
              <a:rPr lang="tr-TR" dirty="0">
                <a:solidFill>
                  <a:schemeClr val="tx1">
                    <a:lumMod val="65000"/>
                    <a:lumOff val="35000"/>
                  </a:schemeClr>
                </a:solidFill>
              </a:rPr>
              <a:t>Çocuklara duyusal farkındalık açısından zengin ortamlar ve materyaller sunulması düşünüldüğü kadar zahmetli, vakit harcaması gereken bir işlem değildir. Bunun için çocukların evinde olan ama materyal olarak dikkat çekmeyen malzemeleri kullanabiliriz.</a:t>
            </a:r>
          </a:p>
          <a:p>
            <a:endParaRPr lang="tr-TR" dirty="0"/>
          </a:p>
        </p:txBody>
      </p:sp>
    </p:spTree>
    <p:extLst>
      <p:ext uri="{BB962C8B-B14F-4D97-AF65-F5344CB8AC3E}">
        <p14:creationId xmlns:p14="http://schemas.microsoft.com/office/powerpoint/2010/main" val="4098242993"/>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8731BE-4A76-4019-8F95-EDDB8FDD7785}"/>
              </a:ext>
            </a:extLst>
          </p:cNvPr>
          <p:cNvSpPr>
            <a:spLocks noGrp="1"/>
          </p:cNvSpPr>
          <p:nvPr>
            <p:ph sz="quarter" idx="10"/>
          </p:nvPr>
        </p:nvSpPr>
        <p:spPr/>
        <p:txBody>
          <a:bodyPr/>
          <a:lstStyle/>
          <a:p>
            <a:pPr marL="0" indent="0"/>
            <a:r>
              <a:rPr lang="tr-TR" b="1" dirty="0">
                <a:solidFill>
                  <a:schemeClr val="tx1">
                    <a:lumMod val="65000"/>
                    <a:lumOff val="35000"/>
                  </a:schemeClr>
                </a:solidFill>
              </a:rPr>
              <a:t>Bunlar;</a:t>
            </a:r>
          </a:p>
          <a:p>
            <a:pPr>
              <a:buFont typeface="Wingdings" panose="05000000000000000000" pitchFamily="2" charset="2"/>
              <a:buChar char="§"/>
            </a:pPr>
            <a:r>
              <a:rPr lang="tr-TR" dirty="0">
                <a:solidFill>
                  <a:schemeClr val="tx1">
                    <a:lumMod val="65000"/>
                    <a:lumOff val="35000"/>
                  </a:schemeClr>
                </a:solidFill>
              </a:rPr>
              <a:t>Bezler ve kumaşlar; pamuk kumaş, ipek…</a:t>
            </a:r>
          </a:p>
          <a:p>
            <a:pPr>
              <a:buFont typeface="Wingdings" panose="05000000000000000000" pitchFamily="2" charset="2"/>
              <a:buChar char="§"/>
            </a:pPr>
            <a:r>
              <a:rPr lang="tr-TR" dirty="0">
                <a:solidFill>
                  <a:schemeClr val="tx1">
                    <a:lumMod val="65000"/>
                    <a:lumOff val="35000"/>
                  </a:schemeClr>
                </a:solidFill>
              </a:rPr>
              <a:t>Doğal malzemeler, deniz kabuğu, taş, kaya, dal…</a:t>
            </a:r>
          </a:p>
          <a:p>
            <a:pPr>
              <a:buFont typeface="Wingdings" panose="05000000000000000000" pitchFamily="2" charset="2"/>
              <a:buChar char="§"/>
            </a:pPr>
            <a:r>
              <a:rPr lang="tr-TR" dirty="0">
                <a:solidFill>
                  <a:schemeClr val="tx1">
                    <a:lumMod val="65000"/>
                    <a:lumOff val="35000"/>
                  </a:schemeClr>
                </a:solidFill>
              </a:rPr>
              <a:t>Tahta bloklar; Tahtadan kesilebilir geometrik şekiller…</a:t>
            </a:r>
          </a:p>
          <a:p>
            <a:pPr>
              <a:buFont typeface="Wingdings" panose="05000000000000000000" pitchFamily="2" charset="2"/>
              <a:buChar char="§"/>
            </a:pPr>
            <a:r>
              <a:rPr lang="tr-TR" dirty="0">
                <a:solidFill>
                  <a:schemeClr val="tx1">
                    <a:lumMod val="65000"/>
                    <a:lumOff val="35000"/>
                  </a:schemeClr>
                </a:solidFill>
              </a:rPr>
              <a:t>Kutular; Ayakkabı kutusu, …</a:t>
            </a:r>
          </a:p>
          <a:p>
            <a:endParaRPr lang="tr-TR" dirty="0"/>
          </a:p>
        </p:txBody>
      </p:sp>
    </p:spTree>
    <p:extLst>
      <p:ext uri="{BB962C8B-B14F-4D97-AF65-F5344CB8AC3E}">
        <p14:creationId xmlns:p14="http://schemas.microsoft.com/office/powerpoint/2010/main" val="233254169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5DFC04-3BAB-42A9-A3BD-CA0858103CD1}"/>
              </a:ext>
            </a:extLst>
          </p:cNvPr>
          <p:cNvSpPr>
            <a:spLocks noGrp="1"/>
          </p:cNvSpPr>
          <p:nvPr>
            <p:ph type="title"/>
          </p:nvPr>
        </p:nvSpPr>
        <p:spPr/>
        <p:txBody>
          <a:bodyPr/>
          <a:lstStyle/>
          <a:p>
            <a:r>
              <a:rPr lang="tr-TR" dirty="0"/>
              <a:t>Öğrenme Fırsatları Yaratma </a:t>
            </a:r>
          </a:p>
        </p:txBody>
      </p:sp>
      <p:sp>
        <p:nvSpPr>
          <p:cNvPr id="3" name="İçerik Yer Tutucusu 2">
            <a:extLst>
              <a:ext uri="{FF2B5EF4-FFF2-40B4-BE49-F238E27FC236}">
                <a16:creationId xmlns:a16="http://schemas.microsoft.com/office/drawing/2014/main" id="{AA7B6B83-F5B8-438E-8D33-7D498DA639E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Erken çocukluk özel eğitiminin en önemli amaçlarından biri, eğitimli bireyler yetiştirmenin yanında, bu bireylerin daha zengin, nitelikli ve doyum sağlayan bir yaşam için öğrenmeyi bir araç olarak görmelerini sağlamak ayrıca özel eğitim sürecine katılan çocukların öğrenim süreçlerini desteklemektir.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Erken çocukluk dönemindeki özel gereksinimi olan çocuklara yönelik uygulanan yaklaşımlar eğlenceli öğrenme deneyimleri yoluyla çocukların öğrenme becerilerini geliştirmekte, dikkat etme, kuralları hatırlama, işbirliği içinde çalışma ve yönergeleri takip etme gibi becerileri geliştirmektedir.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deneyimler çocuk merkezli veya öğretmen rehberliğinde olabilmektedir.</a:t>
            </a:r>
          </a:p>
        </p:txBody>
      </p:sp>
    </p:spTree>
    <p:extLst>
      <p:ext uri="{BB962C8B-B14F-4D97-AF65-F5344CB8AC3E}">
        <p14:creationId xmlns:p14="http://schemas.microsoft.com/office/powerpoint/2010/main" val="3835052086"/>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53B8CE-811D-4C52-AACC-810CF21E8621}"/>
              </a:ext>
            </a:extLst>
          </p:cNvPr>
          <p:cNvSpPr>
            <a:spLocks noGrp="1"/>
          </p:cNvSpPr>
          <p:nvPr>
            <p:ph type="title"/>
          </p:nvPr>
        </p:nvSpPr>
        <p:spPr/>
        <p:txBody>
          <a:bodyPr/>
          <a:lstStyle/>
          <a:p>
            <a:r>
              <a:rPr lang="tr-TR" dirty="0"/>
              <a:t>Eğitimin Bireyselleştirilmesi </a:t>
            </a:r>
          </a:p>
        </p:txBody>
      </p:sp>
      <p:sp>
        <p:nvSpPr>
          <p:cNvPr id="3" name="İçerik Yer Tutucusu 2">
            <a:extLst>
              <a:ext uri="{FF2B5EF4-FFF2-40B4-BE49-F238E27FC236}">
                <a16:creationId xmlns:a16="http://schemas.microsoft.com/office/drawing/2014/main" id="{EBA852B9-F4AA-4D69-AED2-FF7A75FB7C8C}"/>
              </a:ext>
            </a:extLst>
          </p:cNvPr>
          <p:cNvSpPr>
            <a:spLocks noGrp="1"/>
          </p:cNvSpPr>
          <p:nvPr>
            <p:ph sz="quarter" idx="10"/>
          </p:nvPr>
        </p:nvSpPr>
        <p:spPr/>
        <p:txBody>
          <a:bodyPr/>
          <a:lstStyle/>
          <a:p>
            <a:pPr marL="457200" indent="-457200">
              <a:buAutoNum type="arabicPeriod"/>
            </a:pPr>
            <a:r>
              <a:rPr lang="tr-TR" dirty="0">
                <a:solidFill>
                  <a:schemeClr val="tx1">
                    <a:lumMod val="65000"/>
                    <a:lumOff val="35000"/>
                  </a:schemeClr>
                </a:solidFill>
              </a:rPr>
              <a:t>Adım: Her çocuğun ilgi alanlarını, güçlü yönlerini, ihtiyaçlarını ve yeterliliklerini tanıyın.</a:t>
            </a:r>
          </a:p>
          <a:p>
            <a:pPr marL="457200" indent="-457200">
              <a:buAutoNum type="arabicPeriod"/>
            </a:pPr>
            <a:r>
              <a:rPr lang="tr-TR" dirty="0">
                <a:solidFill>
                  <a:schemeClr val="tx1">
                    <a:lumMod val="65000"/>
                    <a:lumOff val="35000"/>
                  </a:schemeClr>
                </a:solidFill>
              </a:rPr>
              <a:t>Adım: Çocukların ilgilerini temel alan öğrenme fırsatları yaratın.</a:t>
            </a:r>
          </a:p>
          <a:p>
            <a:pPr marL="457200" indent="-457200">
              <a:buAutoNum type="arabicPeriod"/>
            </a:pPr>
            <a:r>
              <a:rPr lang="tr-TR" dirty="0">
                <a:solidFill>
                  <a:schemeClr val="tx1">
                    <a:lumMod val="65000"/>
                    <a:lumOff val="35000"/>
                  </a:schemeClr>
                </a:solidFill>
              </a:rPr>
              <a:t>Adım: Çocukların öğrenmelerini etkileşimler yoluyla destekleyin.</a:t>
            </a:r>
          </a:p>
          <a:p>
            <a:pPr marL="457200" indent="-457200">
              <a:buAutoNum type="arabicPeriod"/>
            </a:pPr>
            <a:r>
              <a:rPr lang="tr-TR" dirty="0">
                <a:solidFill>
                  <a:schemeClr val="tx1">
                    <a:lumMod val="65000"/>
                    <a:lumOff val="35000"/>
                  </a:schemeClr>
                </a:solidFill>
              </a:rPr>
              <a:t>Adım: Çocukların hedeflerine ulaşmaları için gelişimlerini izleyin.</a:t>
            </a:r>
          </a:p>
          <a:p>
            <a:endParaRPr lang="tr-TR" dirty="0"/>
          </a:p>
        </p:txBody>
      </p:sp>
    </p:spTree>
    <p:extLst>
      <p:ext uri="{BB962C8B-B14F-4D97-AF65-F5344CB8AC3E}">
        <p14:creationId xmlns:p14="http://schemas.microsoft.com/office/powerpoint/2010/main" val="4256425020"/>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29B90E5-26D3-40DD-A06E-EE99E9624FFB}"/>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Destekleyici, yanıtlayıcı ve güçlendirici erken çocuklu ortamları, özel gereksinimi olan öğrencilere fiziksel, sosyal duygusal ve bilişsel becerileri kazanmaları için dikkatlice tasarlanmalıdır. </a:t>
            </a:r>
          </a:p>
          <a:p>
            <a:pPr>
              <a:buFont typeface="Wingdings" panose="05000000000000000000" pitchFamily="2" charset="2"/>
              <a:buChar char="§"/>
            </a:pPr>
            <a:r>
              <a:rPr lang="tr-TR" dirty="0">
                <a:solidFill>
                  <a:schemeClr val="tx1">
                    <a:lumMod val="65000"/>
                    <a:lumOff val="35000"/>
                  </a:schemeClr>
                </a:solidFill>
              </a:rPr>
              <a:t>Öğretmenler her bir öğrencinin nasıl öğreneceğini bilmek ve bu bilgiler temelinde, öğrencilerin öğrenme hedeflerine yönelik planlamalarını günlük rutinler, etkinlikler ve öğrenme ortamıyla desteklemelidir.</a:t>
            </a:r>
          </a:p>
          <a:p>
            <a:pPr>
              <a:buFont typeface="Wingdings" panose="05000000000000000000" pitchFamily="2" charset="2"/>
              <a:buChar char="§"/>
            </a:pPr>
            <a:r>
              <a:rPr lang="tr-TR" dirty="0">
                <a:solidFill>
                  <a:schemeClr val="tx1">
                    <a:lumMod val="65000"/>
                    <a:lumOff val="35000"/>
                  </a:schemeClr>
                </a:solidFill>
              </a:rPr>
              <a:t>Öğrenme fırsatları yaratılırken, çocukların etkinliğin merkezinde olduklarından emin olunmalıdır. Temel hedef, çocukla etkileşime girmek olsa da çocuk bizi bazen yanıtlayıp, bazen yanıtlamamaktadır. Çocukların çoğu çevreyle ilgili çok meraklıdır ve öğrenme etkinliklerine istekle katılmaktadır.</a:t>
            </a:r>
          </a:p>
          <a:p>
            <a:endParaRPr lang="tr-TR" dirty="0"/>
          </a:p>
        </p:txBody>
      </p:sp>
    </p:spTree>
    <p:extLst>
      <p:ext uri="{BB962C8B-B14F-4D97-AF65-F5344CB8AC3E}">
        <p14:creationId xmlns:p14="http://schemas.microsoft.com/office/powerpoint/2010/main" val="3609746326"/>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92B9521-8868-45C5-AE24-DF3CD628778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Ancak hangi çocuğun hangi etkinliğe aktif olarak katılıp katılmayacağını belirlemek zordur. Bu konuda en güçlü destekçi, çocukların ne yaptıklarını ve söylediklerini dikkate alan öğretmenlerdir. Bu özelliklere sahip olan öğretmenler genellikle çocukları neyin motive ettiğini öğrenip, etkinlikleri çocukların ilgilerine uygun şekilde hazırlamaktadır.</a:t>
            </a:r>
          </a:p>
          <a:p>
            <a:endParaRPr lang="tr-TR" dirty="0"/>
          </a:p>
        </p:txBody>
      </p:sp>
    </p:spTree>
    <p:extLst>
      <p:ext uri="{BB962C8B-B14F-4D97-AF65-F5344CB8AC3E}">
        <p14:creationId xmlns:p14="http://schemas.microsoft.com/office/powerpoint/2010/main" val="2171445720"/>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8A7341-1D2B-4F2B-9B61-C0C42F597111}"/>
              </a:ext>
            </a:extLst>
          </p:cNvPr>
          <p:cNvSpPr>
            <a:spLocks noGrp="1"/>
          </p:cNvSpPr>
          <p:nvPr>
            <p:ph type="title"/>
          </p:nvPr>
        </p:nvSpPr>
        <p:spPr/>
        <p:txBody>
          <a:bodyPr/>
          <a:lstStyle/>
          <a:p>
            <a:r>
              <a:rPr lang="tr-TR" dirty="0"/>
              <a:t>Oyun İçinde Öğrenme </a:t>
            </a:r>
          </a:p>
        </p:txBody>
      </p:sp>
      <p:sp>
        <p:nvSpPr>
          <p:cNvPr id="3" name="İçerik Yer Tutucusu 2">
            <a:extLst>
              <a:ext uri="{FF2B5EF4-FFF2-40B4-BE49-F238E27FC236}">
                <a16:creationId xmlns:a16="http://schemas.microsoft.com/office/drawing/2014/main" id="{2853A662-CFF2-4A6A-97D1-AC1199577853}"/>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Öğretmenlerin sınıflarındaki çocukları tanımanın ve özelliklerini anlamalarının birçok yolu bulunmaktadır. Bunların en başında da </a:t>
            </a:r>
            <a:r>
              <a:rPr lang="tr-TR" b="1" dirty="0">
                <a:solidFill>
                  <a:schemeClr val="tx1">
                    <a:lumMod val="65000"/>
                    <a:lumOff val="35000"/>
                  </a:schemeClr>
                </a:solidFill>
              </a:rPr>
              <a:t>oyun</a:t>
            </a:r>
            <a:r>
              <a:rPr lang="tr-TR" dirty="0">
                <a:solidFill>
                  <a:schemeClr val="tx1">
                    <a:lumMod val="65000"/>
                    <a:lumOff val="35000"/>
                  </a:schemeClr>
                </a:solidFill>
              </a:rPr>
              <a:t> gelmektedir.</a:t>
            </a:r>
          </a:p>
          <a:p>
            <a:pPr>
              <a:buFont typeface="Wingdings" panose="05000000000000000000" pitchFamily="2" charset="2"/>
              <a:buChar char="§"/>
            </a:pPr>
            <a:r>
              <a:rPr lang="tr-TR" dirty="0">
                <a:solidFill>
                  <a:schemeClr val="tx1">
                    <a:lumMod val="65000"/>
                    <a:lumOff val="35000"/>
                  </a:schemeClr>
                </a:solidFill>
              </a:rPr>
              <a:t>Oyun, erken çocukluk sınıflarında günlük rutin içine yerleştirilen, kabul görmüş, çocukların gelişimsel süreçlerine uygun olarak planlamış bir etkinliktir. </a:t>
            </a:r>
          </a:p>
          <a:p>
            <a:pPr>
              <a:buFont typeface="Wingdings" panose="05000000000000000000" pitchFamily="2" charset="2"/>
              <a:buChar char="§"/>
            </a:pPr>
            <a:r>
              <a:rPr lang="tr-TR" dirty="0">
                <a:solidFill>
                  <a:schemeClr val="tx1">
                    <a:lumMod val="65000"/>
                    <a:lumOff val="35000"/>
                  </a:schemeClr>
                </a:solidFill>
              </a:rPr>
              <a:t>Erken çocukluk eğitimlerinde önceden beri kullanılan ve öğrenme fırsatları yaratan etkili bir yöntemdir.</a:t>
            </a:r>
          </a:p>
          <a:p>
            <a:pPr>
              <a:buFont typeface="Wingdings" panose="05000000000000000000" pitchFamily="2" charset="2"/>
              <a:buChar char="§"/>
            </a:pPr>
            <a:r>
              <a:rPr lang="tr-TR" dirty="0">
                <a:solidFill>
                  <a:schemeClr val="tx1">
                    <a:lumMod val="65000"/>
                    <a:lumOff val="35000"/>
                  </a:schemeClr>
                </a:solidFill>
              </a:rPr>
              <a:t>Oyun sayesinde çocukların akademik, sosyal-duygusal beceri ve başarılarını artırması da sağlanmaktadır.(</a:t>
            </a:r>
            <a:r>
              <a:rPr lang="tr-TR" dirty="0" err="1">
                <a:solidFill>
                  <a:schemeClr val="tx1">
                    <a:lumMod val="65000"/>
                    <a:lumOff val="35000"/>
                  </a:schemeClr>
                </a:solidFill>
              </a:rPr>
              <a:t>Bodrova</a:t>
            </a:r>
            <a:r>
              <a:rPr lang="tr-TR" dirty="0">
                <a:solidFill>
                  <a:schemeClr val="tx1">
                    <a:lumMod val="65000"/>
                    <a:lumOff val="35000"/>
                  </a:schemeClr>
                </a:solidFill>
              </a:rPr>
              <a:t> ve leong,2005;Bray ve Cooper,2007)</a:t>
            </a:r>
          </a:p>
          <a:p>
            <a:endParaRPr lang="tr-TR" dirty="0"/>
          </a:p>
        </p:txBody>
      </p:sp>
    </p:spTree>
    <p:extLst>
      <p:ext uri="{BB962C8B-B14F-4D97-AF65-F5344CB8AC3E}">
        <p14:creationId xmlns:p14="http://schemas.microsoft.com/office/powerpoint/2010/main" val="2566902162"/>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639AA2F-EF4F-4BEE-BB98-7B6722D216F9}"/>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Oyun çocuklara seçim yapma, yaratıcı ve üretici olma, analiz etme ve problem çözme ile ilgili fırsatlar sunmaktadır. Bu becerilere geniş kapsamda bakıldığında tamamının çocukların eleştirel düşünme becerilerini, sosyal becerilerini ve yaşam boyu öğrenmelerini güçlendirmektedir.</a:t>
            </a:r>
          </a:p>
          <a:p>
            <a:pPr>
              <a:buFont typeface="Wingdings" panose="05000000000000000000" pitchFamily="2" charset="2"/>
              <a:buChar char="§"/>
            </a:pPr>
            <a:r>
              <a:rPr lang="tr-TR" dirty="0">
                <a:solidFill>
                  <a:schemeClr val="tx1">
                    <a:lumMod val="65000"/>
                    <a:lumOff val="35000"/>
                  </a:schemeClr>
                </a:solidFill>
              </a:rPr>
              <a:t>Oyun, çocukların beyin gelişimini desteklemelerine, çocuklara yaratıcı olma fırsatını vermelerine, çocukların sosyal roller üstlenmelerine, gelecek yaşantılarına hazırlayan yeterlilikler ve beceriler geliştirmelerine katkıda bulunmaktadır. </a:t>
            </a:r>
          </a:p>
          <a:p>
            <a:pPr>
              <a:buFont typeface="Wingdings" panose="05000000000000000000" pitchFamily="2" charset="2"/>
              <a:buChar char="§"/>
            </a:pPr>
            <a:r>
              <a:rPr lang="tr-TR" dirty="0">
                <a:solidFill>
                  <a:schemeClr val="tx1">
                    <a:lumMod val="65000"/>
                    <a:lumOff val="35000"/>
                  </a:schemeClr>
                </a:solidFill>
              </a:rPr>
              <a:t>Gelişim alanlarındaki becerilerin tümünü güçlendirmekte, kendine güvenmesini ve esnek düşünme becerilerini kazandırmakta, çocukların liderlik ve işbirlikçi roller üstlenmelerine destek olmaktadır.</a:t>
            </a:r>
          </a:p>
          <a:p>
            <a:endParaRPr lang="tr-TR" dirty="0"/>
          </a:p>
        </p:txBody>
      </p:sp>
    </p:spTree>
    <p:extLst>
      <p:ext uri="{BB962C8B-B14F-4D97-AF65-F5344CB8AC3E}">
        <p14:creationId xmlns:p14="http://schemas.microsoft.com/office/powerpoint/2010/main" val="2737617327"/>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6FBB27-1768-41A5-9207-D1486F3BCFB2}"/>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Oyun yoluyla, çocuklardaki yaratıcılık ve hayal gücü ortaya çıkmaya başlamaktadır. </a:t>
            </a:r>
          </a:p>
          <a:p>
            <a:pPr>
              <a:buFont typeface="Wingdings" panose="05000000000000000000" pitchFamily="2" charset="2"/>
              <a:buChar char="§"/>
            </a:pPr>
            <a:r>
              <a:rPr lang="tr-TR" dirty="0">
                <a:solidFill>
                  <a:schemeClr val="tx1">
                    <a:lumMod val="65000"/>
                    <a:lumOff val="35000"/>
                  </a:schemeClr>
                </a:solidFill>
              </a:rPr>
              <a:t>Oyun yaratıcı ve kendiliğindendir, ancak aynı zamanda sınırlıdır. Bu da çocuklar için öğrenme fırsatları sunarak öğrenme etkinliğine dönüşmektedir. Çünkü çocukların oyun etkinliğine dahil olmaları için kuralları, rutinleri öğrenmeleri ve bunları anlamaları gerekmektedir. </a:t>
            </a:r>
          </a:p>
          <a:p>
            <a:endParaRPr lang="tr-TR" dirty="0"/>
          </a:p>
        </p:txBody>
      </p:sp>
    </p:spTree>
    <p:extLst>
      <p:ext uri="{BB962C8B-B14F-4D97-AF65-F5344CB8AC3E}">
        <p14:creationId xmlns:p14="http://schemas.microsoft.com/office/powerpoint/2010/main" val="1481337266"/>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292</TotalTime>
  <Words>2867</Words>
  <Application>Microsoft Office PowerPoint</Application>
  <PresentationFormat>Ekran Gösterisi (16:9)</PresentationFormat>
  <Paragraphs>136</Paragraphs>
  <Slides>41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41</vt:i4>
      </vt:variant>
    </vt:vector>
  </HeadingPairs>
  <TitlesOfParts>
    <vt:vector size="47" baseType="lpstr">
      <vt:lpstr>Arial</vt:lpstr>
      <vt:lpstr>Calibri</vt:lpstr>
      <vt:lpstr>Source Sans Pro</vt:lpstr>
      <vt:lpstr>Source Sans Pro Semibold</vt:lpstr>
      <vt:lpstr>Wingdings</vt:lpstr>
      <vt:lpstr>SU_Preso_16x9_v6</vt:lpstr>
      <vt:lpstr>9.HAFTA</vt:lpstr>
      <vt:lpstr>Erken Çocukluk Döneminde Özel Eğitim İçin Eğitim Seçenekleri, Ortam Düzenleme, Materyal Seçimi ve Programın Bireyselleştirilmesi </vt:lpstr>
      <vt:lpstr>Erken Çocukluk Özel Eğitiminde Öğrenme Seçenekleri </vt:lpstr>
      <vt:lpstr>Öğrenme Fırsatları Yaratma </vt:lpstr>
      <vt:lpstr>PowerPoint Sunusu</vt:lpstr>
      <vt:lpstr>PowerPoint Sunusu</vt:lpstr>
      <vt:lpstr>Oyun İçinde Öğrenme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Erken Okuryazarlık Becerileri </vt:lpstr>
      <vt:lpstr>PowerPoint Sunusu</vt:lpstr>
      <vt:lpstr>PowerPoint Sunusu</vt:lpstr>
      <vt:lpstr>Eğitim Yaklaşımları </vt:lpstr>
      <vt:lpstr>PowerPoint Sunusu</vt:lpstr>
      <vt:lpstr>PowerPoint Sunusu</vt:lpstr>
      <vt:lpstr>PowerPoint Sunusu</vt:lpstr>
      <vt:lpstr>PowerPoint Sunusu</vt:lpstr>
      <vt:lpstr>Proje Tabanlı Program Yaklaşımı</vt:lpstr>
      <vt:lpstr>PowerPoint Sunusu</vt:lpstr>
      <vt:lpstr>PowerPoint Sunusu</vt:lpstr>
      <vt:lpstr>Tema Temelli Yaklaşım</vt:lpstr>
      <vt:lpstr>PowerPoint Sunusu</vt:lpstr>
      <vt:lpstr>Ortam Düzenleme ve Materyal Seçimi</vt:lpstr>
      <vt:lpstr>PowerPoint Sunusu</vt:lpstr>
      <vt:lpstr>PowerPoint Sunusu</vt:lpstr>
      <vt:lpstr>PowerPoint Sunusu</vt:lpstr>
      <vt:lpstr>PowerPoint Sunusu</vt:lpstr>
      <vt:lpstr>PowerPoint Sunusu</vt:lpstr>
      <vt:lpstr>PowerPoint Sunusu</vt:lpstr>
      <vt:lpstr>PowerPoint Sunusu</vt:lpstr>
      <vt:lpstr>Eğitimin Bireyselleştirilmesi </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29</cp:revision>
  <dcterms:created xsi:type="dcterms:W3CDTF">2017-05-23T22:51:30Z</dcterms:created>
  <dcterms:modified xsi:type="dcterms:W3CDTF">2020-04-09T17:46:22Z</dcterms:modified>
</cp:coreProperties>
</file>