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08" y="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29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22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1"/>
          <p:cNvSpPr>
            <a:spLocks noGrp="1"/>
          </p:cNvSpPr>
          <p:nvPr>
            <p:ph type="subTitle" idx="4294967295"/>
          </p:nvPr>
        </p:nvSpPr>
        <p:spPr>
          <a:xfrm>
            <a:off x="2692004" y="1755006"/>
            <a:ext cx="5176727" cy="184411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sz="1600" b="1" dirty="0" smtClean="0">
                <a:solidFill>
                  <a:schemeClr val="tx1"/>
                </a:solidFill>
                <a:latin typeface="Arial" charset="0"/>
                <a:ea typeface="Microsoft JhengHei Light" pitchFamily="34" charset="-120"/>
                <a:cs typeface="Arial" charset="0"/>
              </a:rPr>
              <a:t>Öğretim Elemanı: </a:t>
            </a:r>
          </a:p>
          <a:p>
            <a:pPr algn="ctr" eaLnBrk="1" hangingPunct="1">
              <a:defRPr/>
            </a:pPr>
            <a:r>
              <a:rPr lang="tr-TR" sz="1600" b="1" dirty="0" smtClean="0">
                <a:solidFill>
                  <a:schemeClr val="tx1"/>
                </a:solidFill>
                <a:latin typeface="Arial" charset="0"/>
                <a:ea typeface="Microsoft JhengHei Light" pitchFamily="34" charset="-120"/>
                <a:cs typeface="Arial" charset="0"/>
              </a:rPr>
              <a:t>Uz. Yücehan Yücesoy </a:t>
            </a:r>
          </a:p>
          <a:p>
            <a:pPr algn="ctr" eaLnBrk="1" hangingPunct="1">
              <a:defRPr/>
            </a:pPr>
            <a:endParaRPr lang="tr-TR" sz="1600" dirty="0" smtClean="0">
              <a:solidFill>
                <a:schemeClr val="tx1"/>
              </a:solidFill>
              <a:latin typeface="Monotype Corsiva" pitchFamily="66" charset="0"/>
              <a:ea typeface="Microsoft JhengHei Light" pitchFamily="34" charset="-120"/>
              <a:cs typeface="Arial" charset="0"/>
            </a:endParaRPr>
          </a:p>
          <a:p>
            <a:pPr algn="ctr" eaLnBrk="1" hangingPunct="1">
              <a:defRPr/>
            </a:pPr>
            <a:endParaRPr lang="tr-TR" sz="1600" dirty="0" smtClean="0">
              <a:solidFill>
                <a:schemeClr val="tx1"/>
              </a:solidFill>
              <a:latin typeface="Monotype Corsiva" pitchFamily="66" charset="0"/>
              <a:ea typeface="Microsoft JhengHei Light" pitchFamily="34" charset="-120"/>
              <a:cs typeface="Arial" charset="0"/>
            </a:endParaRPr>
          </a:p>
          <a:p>
            <a:pPr algn="ctr" eaLnBrk="1" hangingPunct="1">
              <a:defRPr/>
            </a:pPr>
            <a:r>
              <a:rPr lang="tr-TR" sz="1600" dirty="0" smtClean="0">
                <a:solidFill>
                  <a:schemeClr val="tx1"/>
                </a:solidFill>
                <a:latin typeface="Monotype Corsiva" pitchFamily="66" charset="0"/>
                <a:ea typeface="Microsoft JhengHei Light" pitchFamily="34" charset="-120"/>
                <a:cs typeface="Arial" charset="0"/>
              </a:rPr>
              <a:t>     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sz="1600" dirty="0" smtClean="0">
              <a:solidFill>
                <a:schemeClr val="tx1"/>
              </a:solidFill>
              <a:latin typeface="Monotype Corsiva" pitchFamily="66" charset="0"/>
              <a:ea typeface="Microsoft JhengHei Light" pitchFamily="34" charset="-120"/>
              <a:cs typeface="Arial" charset="0"/>
            </a:endParaRPr>
          </a:p>
          <a:p>
            <a:pPr algn="ctr" eaLnBrk="1" hangingPunct="1">
              <a:defRPr/>
            </a:pPr>
            <a:endParaRPr lang="en-US" sz="1600" dirty="0" smtClean="0">
              <a:solidFill>
                <a:schemeClr val="tx1"/>
              </a:solidFill>
              <a:ea typeface="Microsoft JhengHei Light" pitchFamily="34" charset="-120"/>
              <a:cs typeface="Arial" charset="0"/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2194894" y="4508501"/>
            <a:ext cx="5367956" cy="309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tr-TR" sz="2000" b="1" dirty="0">
                <a:effectLst/>
                <a:latin typeface="Arial" pitchFamily="34" charset="0"/>
                <a:ea typeface="Microsoft JhengHei Light" pitchFamily="34" charset="-120"/>
                <a:cs typeface="Arial" pitchFamily="34" charset="0"/>
              </a:rPr>
              <a:t>İlköğretim Trafik Güvenliği dersi öğretim programının incelenmesi</a:t>
            </a:r>
            <a:endParaRPr lang="en-US" sz="2000" dirty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3405673" y="839137"/>
            <a:ext cx="3749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tr-TR" sz="1600" b="1">
                <a:latin typeface="Arial" charset="0"/>
                <a:ea typeface="Microsoft JhengHei Light" pitchFamily="34" charset="-120"/>
              </a:rPr>
              <a:t>ESE 433 TRAFİK VE İLKYARDIM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649685" y="3682461"/>
            <a:ext cx="32613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tr-TR" sz="3200" b="1" dirty="0" smtClean="0">
                <a:latin typeface="Arial" charset="0"/>
                <a:ea typeface="Microsoft JhengHei Light" pitchFamily="34" charset="-120"/>
              </a:rPr>
              <a:t>9-10.Hafta</a:t>
            </a:r>
            <a:endParaRPr lang="tr-TR" sz="3200" b="1" dirty="0">
              <a:latin typeface="Arial" charset="0"/>
              <a:ea typeface="Microsoft JhengHei Light" pitchFamily="34" charset="-120"/>
            </a:endParaRPr>
          </a:p>
        </p:txBody>
      </p:sp>
      <p:pic>
        <p:nvPicPr>
          <p:cNvPr id="6150" name="Picture 7" descr="C:\Users\Lansman Computer\Desktop\genuine_CitySuburban-08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61" y="5118099"/>
            <a:ext cx="5722588" cy="557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C:\Users\Lansman Computer\Desktop\YDU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446" y="404223"/>
            <a:ext cx="1536148" cy="154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-30174" y="2314429"/>
            <a:ext cx="37493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tr-TR" b="1">
                <a:latin typeface="Arial" charset="0"/>
                <a:ea typeface="Microsoft JhengHei Light" pitchFamily="34" charset="-120"/>
              </a:rPr>
              <a:t>YAKIN DOĞU ÜNİVERSİTESİ</a:t>
            </a:r>
          </a:p>
          <a:p>
            <a:pPr algn="ctr"/>
            <a:r>
              <a:rPr lang="tr-TR" b="1">
                <a:latin typeface="Arial" charset="0"/>
                <a:ea typeface="Microsoft JhengHei Light" pitchFamily="34" charset="-120"/>
              </a:rPr>
              <a:t>ATATÜRK EĞİTİM FAKÜLTESİ</a:t>
            </a:r>
          </a:p>
        </p:txBody>
      </p:sp>
    </p:spTree>
    <p:extLst>
      <p:ext uri="{BB962C8B-B14F-4D97-AF65-F5344CB8AC3E}">
        <p14:creationId xmlns:p14="http://schemas.microsoft.com/office/powerpoint/2010/main" val="2940931188"/>
      </p:ext>
    </p:extLst>
  </p:cSld>
  <p:clrMapOvr>
    <a:masterClrMapping/>
  </p:clrMapOvr>
  <p:transition spd="slow" advTm="27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903"/>
              <a:ext cx="7560005" cy="4191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79043" y="14287"/>
                  </a:lnTo>
                  <a:lnTo>
                    <a:pt x="648652" y="14300"/>
                  </a:lnTo>
                  <a:lnTo>
                    <a:pt x="690283" y="18224"/>
                  </a:lnTo>
                  <a:lnTo>
                    <a:pt x="711898" y="51447"/>
                  </a:lnTo>
                  <a:lnTo>
                    <a:pt x="728700" y="87312"/>
                  </a:lnTo>
                  <a:lnTo>
                    <a:pt x="770064" y="178130"/>
                  </a:lnTo>
                  <a:lnTo>
                    <a:pt x="777976" y="202323"/>
                  </a:lnTo>
                  <a:lnTo>
                    <a:pt x="786485" y="214744"/>
                  </a:lnTo>
                  <a:lnTo>
                    <a:pt x="800887" y="219316"/>
                  </a:lnTo>
                  <a:lnTo>
                    <a:pt x="826452" y="219976"/>
                  </a:lnTo>
                  <a:lnTo>
                    <a:pt x="999426" y="219976"/>
                  </a:lnTo>
                  <a:lnTo>
                    <a:pt x="1021765" y="220611"/>
                  </a:lnTo>
                  <a:lnTo>
                    <a:pt x="1057135" y="176263"/>
                  </a:lnTo>
                  <a:lnTo>
                    <a:pt x="1085405" y="102489"/>
                  </a:lnTo>
                  <a:lnTo>
                    <a:pt x="1102296" y="55448"/>
                  </a:lnTo>
                  <a:lnTo>
                    <a:pt x="1111631" y="31902"/>
                  </a:lnTo>
                  <a:lnTo>
                    <a:pt x="1121283" y="19773"/>
                  </a:lnTo>
                  <a:lnTo>
                    <a:pt x="1137132" y="15189"/>
                  </a:lnTo>
                  <a:lnTo>
                    <a:pt x="1165085" y="14300"/>
                  </a:lnTo>
                  <a:lnTo>
                    <a:pt x="1161046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23265" y="12"/>
            <a:ext cx="1983536" cy="266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1557" y="102300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6481" y="45935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8004" y="780858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8004" y="4922152"/>
            <a:ext cx="6400495" cy="2165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5273" y="797077"/>
            <a:ext cx="6289675" cy="4642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TRAFİK GÜVENLİĞİ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DERSİ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ÖĞRETİM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PROGRAMI’NIN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ÖZEL</a:t>
            </a:r>
            <a:r>
              <a:rPr sz="1000" b="1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AMAÇLARI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Güvenliği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Dersi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Programı,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1739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sayılı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Millî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Kanunu’nda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ifade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edilen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Türk Millî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Eğitimi’nin Genel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Amaçları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İlkeleri esas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alınarak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hazırlanmıştır.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Programın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amacı;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öğrencilerde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“trafik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güvenliği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bilincini”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oluşturmak 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gelecekte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kuralları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konusunda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duyarlı davranışlar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sergileyecek  bireylerin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yetiştirilmesini sağlamaktır.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Güvenliği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Dersi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Programı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çerçevesinde</a:t>
            </a:r>
            <a:r>
              <a:rPr sz="10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öğrencilerden;</a:t>
            </a:r>
            <a:endParaRPr sz="1000">
              <a:latin typeface="Arial"/>
              <a:cs typeface="Arial"/>
            </a:endParaRPr>
          </a:p>
          <a:p>
            <a:pPr marL="469900" indent="-2413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kavramları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açıklamaları,</a:t>
            </a:r>
            <a:endParaRPr sz="1000">
              <a:latin typeface="Arial"/>
              <a:cs typeface="Arial"/>
            </a:endParaRPr>
          </a:p>
          <a:p>
            <a:pPr marL="469900" indent="-241300">
              <a:lnSpc>
                <a:spcPct val="100000"/>
              </a:lnSpc>
              <a:spcBef>
                <a:spcPts val="8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olumlu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değer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yargısı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oluşturmaları,</a:t>
            </a:r>
            <a:endParaRPr sz="1000">
              <a:latin typeface="Arial"/>
              <a:cs typeface="Arial"/>
            </a:endParaRPr>
          </a:p>
          <a:p>
            <a:pPr marL="469900" indent="-2413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kuralları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konusunda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duyarlılık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geliştirmeleri,</a:t>
            </a:r>
            <a:endParaRPr sz="1000">
              <a:latin typeface="Arial"/>
              <a:cs typeface="Arial"/>
            </a:endParaRPr>
          </a:p>
          <a:p>
            <a:pPr marL="469900" indent="-2413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güvenliği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bilinci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oluşturmaları,</a:t>
            </a:r>
            <a:endParaRPr sz="1000">
              <a:latin typeface="Arial"/>
              <a:cs typeface="Arial"/>
            </a:endParaRPr>
          </a:p>
          <a:p>
            <a:pPr marL="469900" indent="-241300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ilk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yardımı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ilişkilendirmeleri,</a:t>
            </a:r>
            <a:endParaRPr sz="1000">
              <a:latin typeface="Arial"/>
              <a:cs typeface="Arial"/>
            </a:endParaRPr>
          </a:p>
          <a:p>
            <a:pPr marL="469900" indent="-2413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tehlikeli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hareketlerden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kaçınmaları,</a:t>
            </a:r>
            <a:endParaRPr sz="1000">
              <a:latin typeface="Arial"/>
              <a:cs typeface="Arial"/>
            </a:endParaRPr>
          </a:p>
          <a:p>
            <a:pPr marL="469900" indent="-241300">
              <a:lnSpc>
                <a:spcPct val="100000"/>
              </a:lnSpc>
              <a:spcBef>
                <a:spcPts val="8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diğer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bireylere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saygı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göstererek 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“ben”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yerine 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“biz”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bilincini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geliştirmeleri,</a:t>
            </a:r>
            <a:endParaRPr sz="1000">
              <a:latin typeface="Arial"/>
              <a:cs typeface="Arial"/>
            </a:endParaRPr>
          </a:p>
          <a:p>
            <a:pPr marL="469900" indent="-241300" algn="just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699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sorunlarını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önleme ve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çözmede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yeni öneriler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geliştirmeleri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beklenmektedir.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565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Burada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ifade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edilen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genel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amaçların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her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birinin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kazanımlarda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karşılığı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yer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almaktadır.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etkinliklerinin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planlanmasında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materyallerinin hazırlanmasında,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genel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amaçlarla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kazanımlar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bütünlük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içinde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değerlendirilmelidir.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TRAFİK GÜVENLİĞİ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DERSİ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ÖĞRETİM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PROGRAMI’NDA DEĞERLER</a:t>
            </a:r>
            <a:r>
              <a:rPr sz="1000" b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EĞİTİMİ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Güvenliği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Dersi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Programı’nda yer alan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aşağıdaki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tabloda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gösterilmiştir: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47999" y="5524055"/>
          <a:ext cx="6250939" cy="863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8860"/>
                <a:gridCol w="3942079"/>
              </a:tblGrid>
              <a:tr h="21600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Bilimsellik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37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Sabır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5988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Çalışkanlık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37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Saygı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6001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Dayanışma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37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Sorumluluk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6001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Doğal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Çevreye 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Duyarlılık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37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Yardımseverlik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648004" y="6898195"/>
            <a:ext cx="6400495" cy="4612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35273" y="6428308"/>
            <a:ext cx="6289675" cy="342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algn="ctr">
              <a:lnSpc>
                <a:spcPct val="100000"/>
              </a:lnSpc>
              <a:spcBef>
                <a:spcPts val="100"/>
              </a:spcBef>
            </a:pPr>
            <a:r>
              <a:rPr sz="1000" b="1" spc="-45" dirty="0">
                <a:solidFill>
                  <a:srgbClr val="18171C"/>
                </a:solidFill>
                <a:latin typeface="Arial"/>
                <a:cs typeface="Arial"/>
              </a:rPr>
              <a:t>Tablo </a:t>
            </a:r>
            <a:r>
              <a:rPr sz="1000" b="1" spc="-25" dirty="0">
                <a:solidFill>
                  <a:srgbClr val="18171C"/>
                </a:solidFill>
                <a:latin typeface="Arial"/>
                <a:cs typeface="Arial"/>
              </a:rPr>
              <a:t>1: </a:t>
            </a:r>
            <a:r>
              <a:rPr sz="1000" i="1" spc="-10" dirty="0">
                <a:solidFill>
                  <a:srgbClr val="18171C"/>
                </a:solidFill>
                <a:latin typeface="Arial"/>
                <a:cs typeface="Arial"/>
              </a:rPr>
              <a:t>Trafik </a:t>
            </a:r>
            <a:r>
              <a:rPr sz="1000" i="1" spc="5" dirty="0">
                <a:solidFill>
                  <a:srgbClr val="18171C"/>
                </a:solidFill>
                <a:latin typeface="Arial"/>
                <a:cs typeface="Arial"/>
              </a:rPr>
              <a:t>Güvenliği </a:t>
            </a:r>
            <a:r>
              <a:rPr sz="1000" i="1" spc="-5" dirty="0">
                <a:solidFill>
                  <a:srgbClr val="18171C"/>
                </a:solidFill>
                <a:latin typeface="Arial"/>
                <a:cs typeface="Arial"/>
              </a:rPr>
              <a:t>Dersi </a:t>
            </a:r>
            <a:r>
              <a:rPr sz="1000" i="1" spc="5" dirty="0">
                <a:solidFill>
                  <a:srgbClr val="18171C"/>
                </a:solidFill>
                <a:latin typeface="Arial"/>
                <a:cs typeface="Arial"/>
              </a:rPr>
              <a:t>Öğretim </a:t>
            </a:r>
            <a:r>
              <a:rPr sz="1000" i="1" spc="-10" dirty="0">
                <a:solidFill>
                  <a:srgbClr val="18171C"/>
                </a:solidFill>
                <a:latin typeface="Arial"/>
                <a:cs typeface="Arial"/>
              </a:rPr>
              <a:t>Programı’nın</a:t>
            </a:r>
            <a:r>
              <a:rPr sz="1000" i="1" spc="-45" dirty="0">
                <a:solidFill>
                  <a:srgbClr val="18171C"/>
                </a:solidFill>
                <a:latin typeface="Arial"/>
                <a:cs typeface="Arial"/>
              </a:rPr>
              <a:t> </a:t>
            </a:r>
            <a:r>
              <a:rPr sz="1000" i="1" spc="5" dirty="0">
                <a:solidFill>
                  <a:srgbClr val="18171C"/>
                </a:solidFill>
                <a:latin typeface="Arial"/>
                <a:cs typeface="Arial"/>
              </a:rPr>
              <a:t>Değerleri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Arial"/>
              <a:cs typeface="Arial"/>
            </a:endParaRPr>
          </a:p>
          <a:p>
            <a:pPr marL="228600" marR="1558925">
              <a:lnSpc>
                <a:spcPct val="105600"/>
              </a:lnSpc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TRAFİK GÜVENLİĞİ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DERSİ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ÖĞRETİM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PROGRAMI’NIN UYGULANMASINDA 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DİKKAT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EDİLECEK</a:t>
            </a:r>
            <a:r>
              <a:rPr sz="10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HUSUSLAR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Arial"/>
              <a:cs typeface="Arial"/>
            </a:endParaRPr>
          </a:p>
          <a:p>
            <a:pPr marL="12700" marR="5080" indent="215900">
              <a:lnSpc>
                <a:spcPct val="125000"/>
              </a:lnSpc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Güvenliği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Dersi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Programı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uygulanırken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öğretmenlerin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aşağıdaki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hususlara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dikkat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etmeleri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gerekmektedir:</a:t>
            </a:r>
            <a:endParaRPr sz="1000">
              <a:latin typeface="Arial"/>
              <a:cs typeface="Arial"/>
            </a:endParaRPr>
          </a:p>
          <a:p>
            <a:pPr marL="12700" marR="5080" indent="215900">
              <a:lnSpc>
                <a:spcPct val="125000"/>
              </a:lnSpc>
              <a:spcBef>
                <a:spcPts val="570"/>
              </a:spcBef>
              <a:buAutoNum type="arabicPeriod"/>
              <a:tabLst>
                <a:tab pos="403225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Kazanımların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okul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içi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veya okul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dışı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etkinliklere önem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verilmelidir.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ilk yardım  uygulamaları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imkân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varsa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çocuk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parkında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veya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okulda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oluşturulacak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ortamında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yapılmalıdır.</a:t>
            </a:r>
            <a:endParaRPr sz="1000">
              <a:latin typeface="Arial"/>
              <a:cs typeface="Arial"/>
            </a:endParaRPr>
          </a:p>
          <a:p>
            <a:pPr marL="12700" marR="5080" indent="215900">
              <a:lnSpc>
                <a:spcPct val="125000"/>
              </a:lnSpc>
              <a:spcBef>
                <a:spcPts val="565"/>
              </a:spcBef>
              <a:buAutoNum type="arabicPeriod"/>
              <a:tabLst>
                <a:tab pos="363855" algn="l"/>
              </a:tabLst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hazırbulunuşluk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düzeyini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belirlemeye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dikkat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edilmeli,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dersin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öğretiminde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bilişsel,  duyuşsal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devinişsel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gelişimleri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bireysel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farklılıkları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dikkate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alınmalıdır.</a:t>
            </a:r>
            <a:endParaRPr sz="1000">
              <a:latin typeface="Arial"/>
              <a:cs typeface="Arial"/>
            </a:endParaRPr>
          </a:p>
          <a:p>
            <a:pPr marL="369570" indent="-141605" algn="just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370205" algn="l"/>
              </a:tabLst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Kazanımın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içeriğine göre derse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polisi,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sağlık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personeli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uzman kişiler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davet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edilebilir.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570"/>
              </a:spcBef>
              <a:buAutoNum type="arabicPeriod"/>
              <a:tabLst>
                <a:tab pos="3975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Özellikle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araştırma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içerikli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kazanımlara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yönelik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öğrencilere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verilen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görevlerde, öğrencilerin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araştırma  sonuçlarını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afiş,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poster,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pano,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broşür, gazete, tablo, grafik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materyaller ile sunu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yapma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etkinliklerle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desteklemelerine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gösterilmelidir.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Ayrıca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imkânlar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ölçüsünde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sunularını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iletişim  teknolojileri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destekli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yapmalarına olanak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sağlanmalıdır.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890"/>
              <a:ext cx="7560005" cy="4191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427127" y="14287"/>
                  </a:lnTo>
                  <a:lnTo>
                    <a:pt x="6396736" y="14300"/>
                  </a:lnTo>
                  <a:lnTo>
                    <a:pt x="6438354" y="18224"/>
                  </a:lnTo>
                  <a:lnTo>
                    <a:pt x="6459982" y="51447"/>
                  </a:lnTo>
                  <a:lnTo>
                    <a:pt x="6476784" y="87312"/>
                  </a:lnTo>
                  <a:lnTo>
                    <a:pt x="6518148" y="178130"/>
                  </a:lnTo>
                  <a:lnTo>
                    <a:pt x="6526047" y="202323"/>
                  </a:lnTo>
                  <a:lnTo>
                    <a:pt x="6534569" y="214744"/>
                  </a:lnTo>
                  <a:lnTo>
                    <a:pt x="6548958" y="219316"/>
                  </a:lnTo>
                  <a:lnTo>
                    <a:pt x="6574536" y="219976"/>
                  </a:lnTo>
                  <a:lnTo>
                    <a:pt x="6747510" y="219976"/>
                  </a:lnTo>
                  <a:lnTo>
                    <a:pt x="6769836" y="220611"/>
                  </a:lnTo>
                  <a:lnTo>
                    <a:pt x="6805219" y="176263"/>
                  </a:lnTo>
                  <a:lnTo>
                    <a:pt x="6833489" y="102489"/>
                  </a:lnTo>
                  <a:lnTo>
                    <a:pt x="6850380" y="55448"/>
                  </a:lnTo>
                  <a:lnTo>
                    <a:pt x="6859702" y="31902"/>
                  </a:lnTo>
                  <a:lnTo>
                    <a:pt x="6869354" y="19773"/>
                  </a:lnTo>
                  <a:lnTo>
                    <a:pt x="6885216" y="15189"/>
                  </a:lnTo>
                  <a:lnTo>
                    <a:pt x="6913169" y="14300"/>
                  </a:lnTo>
                  <a:lnTo>
                    <a:pt x="6909130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599631" y="102300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58994" y="0"/>
            <a:ext cx="1974545" cy="268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62219" y="48183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8004" y="2629166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5273" y="694232"/>
            <a:ext cx="6235700" cy="3023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900">
              <a:lnSpc>
                <a:spcPct val="125000"/>
              </a:lnSpc>
              <a:spcBef>
                <a:spcPts val="100"/>
              </a:spcBef>
              <a:buAutoNum type="arabicPeriod" startAt="5"/>
              <a:tabLst>
                <a:tab pos="36512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Belirli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gün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haftalardan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Haftası’nda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çeşitli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yarışmalar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eğitici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etkinlikler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aracılığıyla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öğrencilerde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bilincinin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gelişmesini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destekleyici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etkinlikler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yapılmalıdır.</a:t>
            </a:r>
            <a:endParaRPr sz="1000">
              <a:latin typeface="Arial"/>
              <a:cs typeface="Arial"/>
            </a:endParaRPr>
          </a:p>
          <a:p>
            <a:pPr marL="12700" marR="5080" indent="215900">
              <a:lnSpc>
                <a:spcPct val="125000"/>
              </a:lnSpc>
              <a:spcBef>
                <a:spcPts val="565"/>
              </a:spcBef>
              <a:buAutoNum type="arabicPeriod" startAt="5"/>
              <a:tabLst>
                <a:tab pos="3810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 uygulanırken özel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gereksinimi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öğrenciler için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gereken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esneklik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gösterilmeli,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ilgi,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istek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ihtiyaçları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doğrultusunda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etkinlikler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hazırlanmalı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planlamalar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yapılmalıdır.</a:t>
            </a:r>
            <a:endParaRPr sz="1000">
              <a:latin typeface="Arial"/>
              <a:cs typeface="Arial"/>
            </a:endParaRPr>
          </a:p>
          <a:p>
            <a:pPr marL="12700" marR="5080" indent="215900">
              <a:lnSpc>
                <a:spcPct val="125000"/>
              </a:lnSpc>
              <a:spcBef>
                <a:spcPts val="570"/>
              </a:spcBef>
              <a:buAutoNum type="arabicPeriod" startAt="5"/>
              <a:tabLst>
                <a:tab pos="40957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 uygulanırken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kazanmasına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gösterilmeli, tüm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kazanımlar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spc="2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değerlerle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eşleştirilmeli 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örtük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program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anlayışından hareketle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dersler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işlenmelidir.</a:t>
            </a:r>
            <a:endParaRPr sz="1000">
              <a:latin typeface="Arial"/>
              <a:cs typeface="Arial"/>
            </a:endParaRPr>
          </a:p>
          <a:p>
            <a:pPr marL="12700" marR="5080" indent="215900">
              <a:lnSpc>
                <a:spcPct val="125000"/>
              </a:lnSpc>
              <a:spcBef>
                <a:spcPts val="565"/>
              </a:spcBef>
              <a:buAutoNum type="arabicPeriod" startAt="5"/>
              <a:tabLst>
                <a:tab pos="37338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Güvenliği dersinin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zevkli 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eğlenceli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işlenerek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kazanımlara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ulaşılabilmesi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gerekli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tedbirler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alınmalıdır.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TRAFİK GÜVENLİĞİ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DERSİ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ÖĞRETİM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PROGRAMI’NIN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YAPISI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Güvenliği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Dersi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Programı’nın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içeriği,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ülkemizde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diğer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ülkelerde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yapılmış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olan araştırmalar,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gelişmiş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gelişmekte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olan ülkelerin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“trafik eğitimi öğretim programları”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örgün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yaygın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eğitimdeki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deneyimler dikkate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alınarak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hazırlanmıştır.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programı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genel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amaçlar,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kavramlar,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 ünite 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bağlamında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yapılandırılmıştır.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021431" y="4533963"/>
            <a:ext cx="3641725" cy="1838325"/>
            <a:chOff x="3021431" y="4533963"/>
            <a:chExt cx="3641725" cy="1838325"/>
          </a:xfrm>
        </p:grpSpPr>
        <p:sp>
          <p:nvSpPr>
            <p:cNvPr id="11" name="object 11"/>
            <p:cNvSpPr/>
            <p:nvPr/>
          </p:nvSpPr>
          <p:spPr>
            <a:xfrm>
              <a:off x="3027235" y="4539754"/>
              <a:ext cx="1667535" cy="40123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27781" y="4540313"/>
              <a:ext cx="1666875" cy="414020"/>
            </a:xfrm>
            <a:custGeom>
              <a:avLst/>
              <a:gdLst/>
              <a:ahLst/>
              <a:cxnLst/>
              <a:rect l="l" t="t" r="r" b="b"/>
              <a:pathLst>
                <a:path w="1666875" h="414020">
                  <a:moveTo>
                    <a:pt x="1537423" y="413867"/>
                  </a:moveTo>
                  <a:lnTo>
                    <a:pt x="129019" y="413867"/>
                  </a:lnTo>
                  <a:lnTo>
                    <a:pt x="78802" y="403749"/>
                  </a:lnTo>
                  <a:lnTo>
                    <a:pt x="37792" y="376154"/>
                  </a:lnTo>
                  <a:lnTo>
                    <a:pt x="10140" y="335225"/>
                  </a:lnTo>
                  <a:lnTo>
                    <a:pt x="0" y="285102"/>
                  </a:lnTo>
                  <a:lnTo>
                    <a:pt x="0" y="128765"/>
                  </a:lnTo>
                  <a:lnTo>
                    <a:pt x="10140" y="78641"/>
                  </a:lnTo>
                  <a:lnTo>
                    <a:pt x="37792" y="37712"/>
                  </a:lnTo>
                  <a:lnTo>
                    <a:pt x="78802" y="10118"/>
                  </a:lnTo>
                  <a:lnTo>
                    <a:pt x="129019" y="0"/>
                  </a:lnTo>
                  <a:lnTo>
                    <a:pt x="1537423" y="0"/>
                  </a:lnTo>
                  <a:lnTo>
                    <a:pt x="1587645" y="10118"/>
                  </a:lnTo>
                  <a:lnTo>
                    <a:pt x="1628655" y="37712"/>
                  </a:lnTo>
                  <a:lnTo>
                    <a:pt x="1656304" y="78641"/>
                  </a:lnTo>
                  <a:lnTo>
                    <a:pt x="1666443" y="128765"/>
                  </a:lnTo>
                  <a:lnTo>
                    <a:pt x="1666443" y="285102"/>
                  </a:lnTo>
                  <a:lnTo>
                    <a:pt x="1656304" y="335225"/>
                  </a:lnTo>
                  <a:lnTo>
                    <a:pt x="1628655" y="376154"/>
                  </a:lnTo>
                  <a:lnTo>
                    <a:pt x="1587645" y="403749"/>
                  </a:lnTo>
                  <a:lnTo>
                    <a:pt x="1537423" y="413867"/>
                  </a:lnTo>
                  <a:close/>
                </a:path>
              </a:pathLst>
            </a:custGeom>
            <a:ln w="127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27235" y="5259260"/>
              <a:ext cx="1667535" cy="40120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27781" y="5246065"/>
              <a:ext cx="1666875" cy="414020"/>
            </a:xfrm>
            <a:custGeom>
              <a:avLst/>
              <a:gdLst/>
              <a:ahLst/>
              <a:cxnLst/>
              <a:rect l="l" t="t" r="r" b="b"/>
              <a:pathLst>
                <a:path w="1666875" h="414020">
                  <a:moveTo>
                    <a:pt x="1537423" y="413867"/>
                  </a:moveTo>
                  <a:lnTo>
                    <a:pt x="129019" y="413867"/>
                  </a:lnTo>
                  <a:lnTo>
                    <a:pt x="78802" y="403749"/>
                  </a:lnTo>
                  <a:lnTo>
                    <a:pt x="37792" y="376154"/>
                  </a:lnTo>
                  <a:lnTo>
                    <a:pt x="10140" y="335225"/>
                  </a:lnTo>
                  <a:lnTo>
                    <a:pt x="0" y="285102"/>
                  </a:lnTo>
                  <a:lnTo>
                    <a:pt x="0" y="128765"/>
                  </a:lnTo>
                  <a:lnTo>
                    <a:pt x="10140" y="78641"/>
                  </a:lnTo>
                  <a:lnTo>
                    <a:pt x="37792" y="37712"/>
                  </a:lnTo>
                  <a:lnTo>
                    <a:pt x="78802" y="10118"/>
                  </a:lnTo>
                  <a:lnTo>
                    <a:pt x="129019" y="0"/>
                  </a:lnTo>
                  <a:lnTo>
                    <a:pt x="1537423" y="0"/>
                  </a:lnTo>
                  <a:lnTo>
                    <a:pt x="1587645" y="10118"/>
                  </a:lnTo>
                  <a:lnTo>
                    <a:pt x="1628655" y="37712"/>
                  </a:lnTo>
                  <a:lnTo>
                    <a:pt x="1656304" y="78641"/>
                  </a:lnTo>
                  <a:lnTo>
                    <a:pt x="1666443" y="128765"/>
                  </a:lnTo>
                  <a:lnTo>
                    <a:pt x="1666443" y="285102"/>
                  </a:lnTo>
                  <a:lnTo>
                    <a:pt x="1656304" y="335225"/>
                  </a:lnTo>
                  <a:lnTo>
                    <a:pt x="1628655" y="376154"/>
                  </a:lnTo>
                  <a:lnTo>
                    <a:pt x="1587645" y="403749"/>
                  </a:lnTo>
                  <a:lnTo>
                    <a:pt x="1537423" y="413867"/>
                  </a:lnTo>
                  <a:close/>
                </a:path>
              </a:pathLst>
            </a:custGeom>
            <a:ln w="127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27235" y="5957252"/>
              <a:ext cx="1667535" cy="40897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27781" y="5951804"/>
              <a:ext cx="1666875" cy="414020"/>
            </a:xfrm>
            <a:custGeom>
              <a:avLst/>
              <a:gdLst/>
              <a:ahLst/>
              <a:cxnLst/>
              <a:rect l="l" t="t" r="r" b="b"/>
              <a:pathLst>
                <a:path w="1666875" h="414020">
                  <a:moveTo>
                    <a:pt x="1537423" y="413867"/>
                  </a:moveTo>
                  <a:lnTo>
                    <a:pt x="129019" y="413867"/>
                  </a:lnTo>
                  <a:lnTo>
                    <a:pt x="78802" y="403749"/>
                  </a:lnTo>
                  <a:lnTo>
                    <a:pt x="37792" y="376154"/>
                  </a:lnTo>
                  <a:lnTo>
                    <a:pt x="10140" y="335225"/>
                  </a:lnTo>
                  <a:lnTo>
                    <a:pt x="0" y="285102"/>
                  </a:lnTo>
                  <a:lnTo>
                    <a:pt x="0" y="128765"/>
                  </a:lnTo>
                  <a:lnTo>
                    <a:pt x="10140" y="78641"/>
                  </a:lnTo>
                  <a:lnTo>
                    <a:pt x="37792" y="37712"/>
                  </a:lnTo>
                  <a:lnTo>
                    <a:pt x="78802" y="10118"/>
                  </a:lnTo>
                  <a:lnTo>
                    <a:pt x="129019" y="0"/>
                  </a:lnTo>
                  <a:lnTo>
                    <a:pt x="1537423" y="0"/>
                  </a:lnTo>
                  <a:lnTo>
                    <a:pt x="1587645" y="10118"/>
                  </a:lnTo>
                  <a:lnTo>
                    <a:pt x="1628655" y="37712"/>
                  </a:lnTo>
                  <a:lnTo>
                    <a:pt x="1656304" y="78641"/>
                  </a:lnTo>
                  <a:lnTo>
                    <a:pt x="1666443" y="128765"/>
                  </a:lnTo>
                  <a:lnTo>
                    <a:pt x="1666443" y="285102"/>
                  </a:lnTo>
                  <a:lnTo>
                    <a:pt x="1656304" y="335225"/>
                  </a:lnTo>
                  <a:lnTo>
                    <a:pt x="1628655" y="376154"/>
                  </a:lnTo>
                  <a:lnTo>
                    <a:pt x="1587645" y="403749"/>
                  </a:lnTo>
                  <a:lnTo>
                    <a:pt x="1537423" y="413867"/>
                  </a:lnTo>
                  <a:close/>
                </a:path>
              </a:pathLst>
            </a:custGeom>
            <a:ln w="127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97018" y="4539754"/>
              <a:ext cx="1659915" cy="40123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89944" y="4540313"/>
              <a:ext cx="1666875" cy="414020"/>
            </a:xfrm>
            <a:custGeom>
              <a:avLst/>
              <a:gdLst/>
              <a:ahLst/>
              <a:cxnLst/>
              <a:rect l="l" t="t" r="r" b="b"/>
              <a:pathLst>
                <a:path w="1666875" h="414020">
                  <a:moveTo>
                    <a:pt x="1537423" y="413867"/>
                  </a:moveTo>
                  <a:lnTo>
                    <a:pt x="129019" y="413867"/>
                  </a:lnTo>
                  <a:lnTo>
                    <a:pt x="78802" y="403749"/>
                  </a:lnTo>
                  <a:lnTo>
                    <a:pt x="37792" y="376154"/>
                  </a:lnTo>
                  <a:lnTo>
                    <a:pt x="10140" y="335225"/>
                  </a:lnTo>
                  <a:lnTo>
                    <a:pt x="0" y="285102"/>
                  </a:lnTo>
                  <a:lnTo>
                    <a:pt x="0" y="128765"/>
                  </a:lnTo>
                  <a:lnTo>
                    <a:pt x="10140" y="78641"/>
                  </a:lnTo>
                  <a:lnTo>
                    <a:pt x="37792" y="37712"/>
                  </a:lnTo>
                  <a:lnTo>
                    <a:pt x="78802" y="10118"/>
                  </a:lnTo>
                  <a:lnTo>
                    <a:pt x="129019" y="0"/>
                  </a:lnTo>
                  <a:lnTo>
                    <a:pt x="1537423" y="0"/>
                  </a:lnTo>
                  <a:lnTo>
                    <a:pt x="1587645" y="10118"/>
                  </a:lnTo>
                  <a:lnTo>
                    <a:pt x="1628655" y="37712"/>
                  </a:lnTo>
                  <a:lnTo>
                    <a:pt x="1656304" y="78641"/>
                  </a:lnTo>
                  <a:lnTo>
                    <a:pt x="1666443" y="128765"/>
                  </a:lnTo>
                  <a:lnTo>
                    <a:pt x="1666443" y="285102"/>
                  </a:lnTo>
                  <a:lnTo>
                    <a:pt x="1656304" y="335225"/>
                  </a:lnTo>
                  <a:lnTo>
                    <a:pt x="1628655" y="376154"/>
                  </a:lnTo>
                  <a:lnTo>
                    <a:pt x="1587645" y="403749"/>
                  </a:lnTo>
                  <a:lnTo>
                    <a:pt x="1537423" y="413867"/>
                  </a:lnTo>
                  <a:close/>
                </a:path>
              </a:pathLst>
            </a:custGeom>
            <a:ln w="127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059268" y="4533963"/>
            <a:ext cx="1679575" cy="426720"/>
            <a:chOff x="1059268" y="4533963"/>
            <a:chExt cx="1679575" cy="426720"/>
          </a:xfrm>
        </p:grpSpPr>
        <p:sp>
          <p:nvSpPr>
            <p:cNvPr id="20" name="object 20"/>
            <p:cNvSpPr/>
            <p:nvPr/>
          </p:nvSpPr>
          <p:spPr>
            <a:xfrm>
              <a:off x="1065072" y="4539754"/>
              <a:ext cx="1667535" cy="40123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65618" y="4540313"/>
              <a:ext cx="1666875" cy="414020"/>
            </a:xfrm>
            <a:custGeom>
              <a:avLst/>
              <a:gdLst/>
              <a:ahLst/>
              <a:cxnLst/>
              <a:rect l="l" t="t" r="r" b="b"/>
              <a:pathLst>
                <a:path w="1666875" h="414020">
                  <a:moveTo>
                    <a:pt x="1537423" y="413867"/>
                  </a:moveTo>
                  <a:lnTo>
                    <a:pt x="129019" y="413867"/>
                  </a:lnTo>
                  <a:lnTo>
                    <a:pt x="78802" y="403749"/>
                  </a:lnTo>
                  <a:lnTo>
                    <a:pt x="37792" y="376154"/>
                  </a:lnTo>
                  <a:lnTo>
                    <a:pt x="10140" y="335225"/>
                  </a:lnTo>
                  <a:lnTo>
                    <a:pt x="0" y="285102"/>
                  </a:lnTo>
                  <a:lnTo>
                    <a:pt x="0" y="128765"/>
                  </a:lnTo>
                  <a:lnTo>
                    <a:pt x="10140" y="78641"/>
                  </a:lnTo>
                  <a:lnTo>
                    <a:pt x="37792" y="37712"/>
                  </a:lnTo>
                  <a:lnTo>
                    <a:pt x="78802" y="10118"/>
                  </a:lnTo>
                  <a:lnTo>
                    <a:pt x="129019" y="0"/>
                  </a:lnTo>
                  <a:lnTo>
                    <a:pt x="1537423" y="0"/>
                  </a:lnTo>
                  <a:lnTo>
                    <a:pt x="1587645" y="10118"/>
                  </a:lnTo>
                  <a:lnTo>
                    <a:pt x="1628655" y="37712"/>
                  </a:lnTo>
                  <a:lnTo>
                    <a:pt x="1656304" y="78641"/>
                  </a:lnTo>
                  <a:lnTo>
                    <a:pt x="1666443" y="128765"/>
                  </a:lnTo>
                  <a:lnTo>
                    <a:pt x="1666443" y="285102"/>
                  </a:lnTo>
                  <a:lnTo>
                    <a:pt x="1656304" y="335225"/>
                  </a:lnTo>
                  <a:lnTo>
                    <a:pt x="1628655" y="376154"/>
                  </a:lnTo>
                  <a:lnTo>
                    <a:pt x="1587645" y="403749"/>
                  </a:lnTo>
                  <a:lnTo>
                    <a:pt x="1537423" y="413867"/>
                  </a:lnTo>
                  <a:close/>
                </a:path>
              </a:pathLst>
            </a:custGeom>
            <a:ln w="127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518484" y="4645431"/>
            <a:ext cx="647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Kavramlar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02943" y="4645431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Değerler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70376" y="5350916"/>
            <a:ext cx="342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Ünite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68014" y="6056401"/>
            <a:ext cx="548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Kazanım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25846" y="4637303"/>
            <a:ext cx="5689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Beceriler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825875" y="4301515"/>
            <a:ext cx="1931035" cy="1799589"/>
            <a:chOff x="3825875" y="4301515"/>
            <a:chExt cx="1931035" cy="1799589"/>
          </a:xfrm>
        </p:grpSpPr>
        <p:sp>
          <p:nvSpPr>
            <p:cNvPr id="28" name="object 28"/>
            <p:cNvSpPr/>
            <p:nvPr/>
          </p:nvSpPr>
          <p:spPr>
            <a:xfrm>
              <a:off x="3858285" y="4301515"/>
              <a:ext cx="0" cy="132080"/>
            </a:xfrm>
            <a:custGeom>
              <a:avLst/>
              <a:gdLst/>
              <a:ahLst/>
              <a:cxnLst/>
              <a:rect l="l" t="t" r="r" b="b"/>
              <a:pathLst>
                <a:path h="132079">
                  <a:moveTo>
                    <a:pt x="0" y="13161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25875" y="4413440"/>
              <a:ext cx="65405" cy="89535"/>
            </a:xfrm>
            <a:custGeom>
              <a:avLst/>
              <a:gdLst/>
              <a:ahLst/>
              <a:cxnLst/>
              <a:rect l="l" t="t" r="r" b="b"/>
              <a:pathLst>
                <a:path w="65404" h="89535">
                  <a:moveTo>
                    <a:pt x="64820" y="0"/>
                  </a:moveTo>
                  <a:lnTo>
                    <a:pt x="45577" y="11072"/>
                  </a:lnTo>
                  <a:lnTo>
                    <a:pt x="32410" y="14763"/>
                  </a:lnTo>
                  <a:lnTo>
                    <a:pt x="19243" y="11072"/>
                  </a:lnTo>
                  <a:lnTo>
                    <a:pt x="0" y="0"/>
                  </a:lnTo>
                  <a:lnTo>
                    <a:pt x="32410" y="89052"/>
                  </a:lnTo>
                  <a:lnTo>
                    <a:pt x="6482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58285" y="5001082"/>
              <a:ext cx="0" cy="132080"/>
            </a:xfrm>
            <a:custGeom>
              <a:avLst/>
              <a:gdLst/>
              <a:ahLst/>
              <a:cxnLst/>
              <a:rect l="l" t="t" r="r" b="b"/>
              <a:pathLst>
                <a:path h="132079">
                  <a:moveTo>
                    <a:pt x="0" y="13161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25875" y="5113007"/>
              <a:ext cx="65405" cy="89535"/>
            </a:xfrm>
            <a:custGeom>
              <a:avLst/>
              <a:gdLst/>
              <a:ahLst/>
              <a:cxnLst/>
              <a:rect l="l" t="t" r="r" b="b"/>
              <a:pathLst>
                <a:path w="65404" h="89535">
                  <a:moveTo>
                    <a:pt x="64820" y="0"/>
                  </a:moveTo>
                  <a:lnTo>
                    <a:pt x="45577" y="11072"/>
                  </a:lnTo>
                  <a:lnTo>
                    <a:pt x="32410" y="14763"/>
                  </a:lnTo>
                  <a:lnTo>
                    <a:pt x="19243" y="11072"/>
                  </a:lnTo>
                  <a:lnTo>
                    <a:pt x="0" y="0"/>
                  </a:lnTo>
                  <a:lnTo>
                    <a:pt x="32410" y="89052"/>
                  </a:lnTo>
                  <a:lnTo>
                    <a:pt x="6482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858285" y="5700649"/>
              <a:ext cx="0" cy="132080"/>
            </a:xfrm>
            <a:custGeom>
              <a:avLst/>
              <a:gdLst/>
              <a:ahLst/>
              <a:cxnLst/>
              <a:rect l="l" t="t" r="r" b="b"/>
              <a:pathLst>
                <a:path h="132079">
                  <a:moveTo>
                    <a:pt x="0" y="13161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825875" y="5812574"/>
              <a:ext cx="65405" cy="89535"/>
            </a:xfrm>
            <a:custGeom>
              <a:avLst/>
              <a:gdLst/>
              <a:ahLst/>
              <a:cxnLst/>
              <a:rect l="l" t="t" r="r" b="b"/>
              <a:pathLst>
                <a:path w="65404" h="89535">
                  <a:moveTo>
                    <a:pt x="64820" y="0"/>
                  </a:moveTo>
                  <a:lnTo>
                    <a:pt x="45577" y="11072"/>
                  </a:lnTo>
                  <a:lnTo>
                    <a:pt x="32410" y="14763"/>
                  </a:lnTo>
                  <a:lnTo>
                    <a:pt x="19243" y="11072"/>
                  </a:lnTo>
                  <a:lnTo>
                    <a:pt x="0" y="0"/>
                  </a:lnTo>
                  <a:lnTo>
                    <a:pt x="32410" y="89052"/>
                  </a:lnTo>
                  <a:lnTo>
                    <a:pt x="6482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742027" y="4749647"/>
              <a:ext cx="132080" cy="0"/>
            </a:xfrm>
            <a:custGeom>
              <a:avLst/>
              <a:gdLst/>
              <a:ahLst/>
              <a:cxnLst/>
              <a:rect l="l" t="t" r="r" b="b"/>
              <a:pathLst>
                <a:path w="132079">
                  <a:moveTo>
                    <a:pt x="131610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853965" y="4717237"/>
              <a:ext cx="89535" cy="65405"/>
            </a:xfrm>
            <a:custGeom>
              <a:avLst/>
              <a:gdLst/>
              <a:ahLst/>
              <a:cxnLst/>
              <a:rect l="l" t="t" r="r" b="b"/>
              <a:pathLst>
                <a:path w="89535" h="65404">
                  <a:moveTo>
                    <a:pt x="0" y="0"/>
                  </a:moveTo>
                  <a:lnTo>
                    <a:pt x="11072" y="19243"/>
                  </a:lnTo>
                  <a:lnTo>
                    <a:pt x="14763" y="32410"/>
                  </a:lnTo>
                  <a:lnTo>
                    <a:pt x="11072" y="45577"/>
                  </a:lnTo>
                  <a:lnTo>
                    <a:pt x="0" y="64820"/>
                  </a:lnTo>
                  <a:lnTo>
                    <a:pt x="89052" y="3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947196" y="5135829"/>
              <a:ext cx="765175" cy="911860"/>
            </a:xfrm>
            <a:custGeom>
              <a:avLst/>
              <a:gdLst/>
              <a:ahLst/>
              <a:cxnLst/>
              <a:rect l="l" t="t" r="r" b="b"/>
              <a:pathLst>
                <a:path w="765175" h="911860">
                  <a:moveTo>
                    <a:pt x="0" y="911758"/>
                  </a:moveTo>
                  <a:lnTo>
                    <a:pt x="765048" y="0"/>
                  </a:lnTo>
                </a:path>
              </a:pathLst>
            </a:custGeom>
            <a:ln w="126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902606" y="6011672"/>
              <a:ext cx="82067" cy="8905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674766" y="5082692"/>
              <a:ext cx="82067" cy="8905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2757106" y="4717237"/>
            <a:ext cx="201295" cy="65405"/>
            <a:chOff x="2757106" y="4717237"/>
            <a:chExt cx="201295" cy="65405"/>
          </a:xfrm>
        </p:grpSpPr>
        <p:sp>
          <p:nvSpPr>
            <p:cNvPr id="40" name="object 40"/>
            <p:cNvSpPr/>
            <p:nvPr/>
          </p:nvSpPr>
          <p:spPr>
            <a:xfrm>
              <a:off x="2826473" y="4749647"/>
              <a:ext cx="132080" cy="0"/>
            </a:xfrm>
            <a:custGeom>
              <a:avLst/>
              <a:gdLst/>
              <a:ahLst/>
              <a:cxnLst/>
              <a:rect l="l" t="t" r="r" b="b"/>
              <a:pathLst>
                <a:path w="132080">
                  <a:moveTo>
                    <a:pt x="0" y="0"/>
                  </a:moveTo>
                  <a:lnTo>
                    <a:pt x="131610" y="0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57106" y="4717237"/>
              <a:ext cx="89535" cy="65405"/>
            </a:xfrm>
            <a:custGeom>
              <a:avLst/>
              <a:gdLst/>
              <a:ahLst/>
              <a:cxnLst/>
              <a:rect l="l" t="t" r="r" b="b"/>
              <a:pathLst>
                <a:path w="89535" h="65404">
                  <a:moveTo>
                    <a:pt x="89052" y="0"/>
                  </a:moveTo>
                  <a:lnTo>
                    <a:pt x="0" y="32410"/>
                  </a:lnTo>
                  <a:lnTo>
                    <a:pt x="89052" y="64820"/>
                  </a:lnTo>
                  <a:lnTo>
                    <a:pt x="77979" y="45577"/>
                  </a:lnTo>
                  <a:lnTo>
                    <a:pt x="74288" y="32410"/>
                  </a:lnTo>
                  <a:lnTo>
                    <a:pt x="77979" y="19243"/>
                  </a:lnTo>
                  <a:lnTo>
                    <a:pt x="8905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1978698" y="5082692"/>
            <a:ext cx="854710" cy="1018540"/>
            <a:chOff x="1978698" y="5082692"/>
            <a:chExt cx="854710" cy="1018540"/>
          </a:xfrm>
        </p:grpSpPr>
        <p:sp>
          <p:nvSpPr>
            <p:cNvPr id="43" name="object 43"/>
            <p:cNvSpPr/>
            <p:nvPr/>
          </p:nvSpPr>
          <p:spPr>
            <a:xfrm>
              <a:off x="2023287" y="5135829"/>
              <a:ext cx="765175" cy="911860"/>
            </a:xfrm>
            <a:custGeom>
              <a:avLst/>
              <a:gdLst/>
              <a:ahLst/>
              <a:cxnLst/>
              <a:rect l="l" t="t" r="r" b="b"/>
              <a:pathLst>
                <a:path w="765175" h="911860">
                  <a:moveTo>
                    <a:pt x="765048" y="911758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50858" y="6011672"/>
              <a:ext cx="82067" cy="8905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978698" y="5082692"/>
              <a:ext cx="82067" cy="8905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3021431" y="3815257"/>
            <a:ext cx="1679575" cy="426720"/>
            <a:chOff x="3021431" y="3815257"/>
            <a:chExt cx="1679575" cy="426720"/>
          </a:xfrm>
        </p:grpSpPr>
        <p:sp>
          <p:nvSpPr>
            <p:cNvPr id="47" name="object 47"/>
            <p:cNvSpPr/>
            <p:nvPr/>
          </p:nvSpPr>
          <p:spPr>
            <a:xfrm>
              <a:off x="3027235" y="3827043"/>
              <a:ext cx="1667535" cy="40899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027781" y="3821607"/>
              <a:ext cx="1666875" cy="414020"/>
            </a:xfrm>
            <a:custGeom>
              <a:avLst/>
              <a:gdLst/>
              <a:ahLst/>
              <a:cxnLst/>
              <a:rect l="l" t="t" r="r" b="b"/>
              <a:pathLst>
                <a:path w="1666875" h="414020">
                  <a:moveTo>
                    <a:pt x="1537423" y="413867"/>
                  </a:moveTo>
                  <a:lnTo>
                    <a:pt x="129019" y="413867"/>
                  </a:lnTo>
                  <a:lnTo>
                    <a:pt x="78802" y="403749"/>
                  </a:lnTo>
                  <a:lnTo>
                    <a:pt x="37792" y="376154"/>
                  </a:lnTo>
                  <a:lnTo>
                    <a:pt x="10140" y="335225"/>
                  </a:lnTo>
                  <a:lnTo>
                    <a:pt x="0" y="285102"/>
                  </a:lnTo>
                  <a:lnTo>
                    <a:pt x="0" y="128765"/>
                  </a:lnTo>
                  <a:lnTo>
                    <a:pt x="10140" y="78641"/>
                  </a:lnTo>
                  <a:lnTo>
                    <a:pt x="37792" y="37712"/>
                  </a:lnTo>
                  <a:lnTo>
                    <a:pt x="78802" y="10118"/>
                  </a:lnTo>
                  <a:lnTo>
                    <a:pt x="129019" y="0"/>
                  </a:lnTo>
                  <a:lnTo>
                    <a:pt x="1537423" y="0"/>
                  </a:lnTo>
                  <a:lnTo>
                    <a:pt x="1587645" y="10118"/>
                  </a:lnTo>
                  <a:lnTo>
                    <a:pt x="1628655" y="37712"/>
                  </a:lnTo>
                  <a:lnTo>
                    <a:pt x="1656304" y="78641"/>
                  </a:lnTo>
                  <a:lnTo>
                    <a:pt x="1666443" y="128765"/>
                  </a:lnTo>
                  <a:lnTo>
                    <a:pt x="1666443" y="285102"/>
                  </a:lnTo>
                  <a:lnTo>
                    <a:pt x="1656304" y="335225"/>
                  </a:lnTo>
                  <a:lnTo>
                    <a:pt x="1628655" y="376154"/>
                  </a:lnTo>
                  <a:lnTo>
                    <a:pt x="1587645" y="403749"/>
                  </a:lnTo>
                  <a:lnTo>
                    <a:pt x="1537423" y="413867"/>
                  </a:lnTo>
                  <a:close/>
                </a:path>
              </a:pathLst>
            </a:custGeom>
            <a:ln w="127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3386747" y="3926078"/>
            <a:ext cx="9105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Genel</a:t>
            </a:r>
            <a:r>
              <a:rPr sz="10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Amaçlar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35292" y="6757289"/>
            <a:ext cx="6235700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algn="ctr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Şema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1: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İlkokul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Güvenliği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Dersi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Programı’nın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Organizasyon</a:t>
            </a:r>
            <a:r>
              <a:rPr sz="1000" i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Yapısı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Ünite temelli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yaklaşım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esas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alınarak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programda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“Trafikte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Güvenlik”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“Trafikte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İlkyardım” şeklinde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iki ünite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belirlenmiştir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kazanımlar,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ünitelere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göre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numaralandırılmıştır.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Numaralandırma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sisteminde dersin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adı,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sınıf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düzeyi,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ünite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numarası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 numarasına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verilmiştir.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Kazanımlarla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sınırlamalar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açıklamalar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kazanımı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izleyen satırda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ifade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edilmiştir.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2192820" y="7907832"/>
            <a:ext cx="3039110" cy="1992630"/>
            <a:chOff x="2192820" y="7907832"/>
            <a:chExt cx="3039110" cy="1992630"/>
          </a:xfrm>
        </p:grpSpPr>
        <p:sp>
          <p:nvSpPr>
            <p:cNvPr id="52" name="object 52"/>
            <p:cNvSpPr/>
            <p:nvPr/>
          </p:nvSpPr>
          <p:spPr>
            <a:xfrm>
              <a:off x="2636075" y="8809913"/>
              <a:ext cx="582930" cy="272415"/>
            </a:xfrm>
            <a:custGeom>
              <a:avLst/>
              <a:gdLst/>
              <a:ahLst/>
              <a:cxnLst/>
              <a:rect l="l" t="t" r="r" b="b"/>
              <a:pathLst>
                <a:path w="582930" h="272415">
                  <a:moveTo>
                    <a:pt x="218363" y="66967"/>
                  </a:moveTo>
                  <a:lnTo>
                    <a:pt x="215480" y="5956"/>
                  </a:lnTo>
                  <a:lnTo>
                    <a:pt x="3073" y="5956"/>
                  </a:lnTo>
                  <a:lnTo>
                    <a:pt x="0" y="66967"/>
                  </a:lnTo>
                  <a:lnTo>
                    <a:pt x="7289" y="66967"/>
                  </a:lnTo>
                  <a:lnTo>
                    <a:pt x="8318" y="58597"/>
                  </a:lnTo>
                  <a:lnTo>
                    <a:pt x="10071" y="51142"/>
                  </a:lnTo>
                  <a:lnTo>
                    <a:pt x="37312" y="23774"/>
                  </a:lnTo>
                  <a:lnTo>
                    <a:pt x="58712" y="22263"/>
                  </a:lnTo>
                  <a:lnTo>
                    <a:pt x="89992" y="22263"/>
                  </a:lnTo>
                  <a:lnTo>
                    <a:pt x="89992" y="221043"/>
                  </a:lnTo>
                  <a:lnTo>
                    <a:pt x="89725" y="231000"/>
                  </a:lnTo>
                  <a:lnTo>
                    <a:pt x="62357" y="259041"/>
                  </a:lnTo>
                  <a:lnTo>
                    <a:pt x="53162" y="259041"/>
                  </a:lnTo>
                  <a:lnTo>
                    <a:pt x="53162" y="266141"/>
                  </a:lnTo>
                  <a:lnTo>
                    <a:pt x="163474" y="266141"/>
                  </a:lnTo>
                  <a:lnTo>
                    <a:pt x="163474" y="259041"/>
                  </a:lnTo>
                  <a:lnTo>
                    <a:pt x="144348" y="259041"/>
                  </a:lnTo>
                  <a:lnTo>
                    <a:pt x="136880" y="256349"/>
                  </a:lnTo>
                  <a:lnTo>
                    <a:pt x="126847" y="221043"/>
                  </a:lnTo>
                  <a:lnTo>
                    <a:pt x="126847" y="22263"/>
                  </a:lnTo>
                  <a:lnTo>
                    <a:pt x="163474" y="22263"/>
                  </a:lnTo>
                  <a:lnTo>
                    <a:pt x="171145" y="22606"/>
                  </a:lnTo>
                  <a:lnTo>
                    <a:pt x="207746" y="48552"/>
                  </a:lnTo>
                  <a:lnTo>
                    <a:pt x="211061" y="66967"/>
                  </a:lnTo>
                  <a:lnTo>
                    <a:pt x="218363" y="66967"/>
                  </a:lnTo>
                  <a:close/>
                </a:path>
                <a:path w="582930" h="272415">
                  <a:moveTo>
                    <a:pt x="506361" y="124142"/>
                  </a:moveTo>
                  <a:lnTo>
                    <a:pt x="405625" y="124142"/>
                  </a:lnTo>
                  <a:lnTo>
                    <a:pt x="405625" y="131432"/>
                  </a:lnTo>
                  <a:lnTo>
                    <a:pt x="416115" y="131432"/>
                  </a:lnTo>
                  <a:lnTo>
                    <a:pt x="423443" y="132486"/>
                  </a:lnTo>
                  <a:lnTo>
                    <a:pt x="439788" y="169430"/>
                  </a:lnTo>
                  <a:lnTo>
                    <a:pt x="439788" y="244640"/>
                  </a:lnTo>
                  <a:lnTo>
                    <a:pt x="400202" y="258140"/>
                  </a:lnTo>
                  <a:lnTo>
                    <a:pt x="386054" y="259041"/>
                  </a:lnTo>
                  <a:lnTo>
                    <a:pt x="373837" y="258152"/>
                  </a:lnTo>
                  <a:lnTo>
                    <a:pt x="327075" y="236575"/>
                  </a:lnTo>
                  <a:lnTo>
                    <a:pt x="300482" y="199745"/>
                  </a:lnTo>
                  <a:lnTo>
                    <a:pt x="286969" y="150025"/>
                  </a:lnTo>
                  <a:lnTo>
                    <a:pt x="286080" y="131813"/>
                  </a:lnTo>
                  <a:lnTo>
                    <a:pt x="287426" y="109689"/>
                  </a:lnTo>
                  <a:lnTo>
                    <a:pt x="298272" y="70167"/>
                  </a:lnTo>
                  <a:lnTo>
                    <a:pt x="322199" y="35560"/>
                  </a:lnTo>
                  <a:lnTo>
                    <a:pt x="359994" y="15900"/>
                  </a:lnTo>
                  <a:lnTo>
                    <a:pt x="383362" y="13436"/>
                  </a:lnTo>
                  <a:lnTo>
                    <a:pt x="400761" y="14846"/>
                  </a:lnTo>
                  <a:lnTo>
                    <a:pt x="443052" y="35890"/>
                  </a:lnTo>
                  <a:lnTo>
                    <a:pt x="469328" y="82118"/>
                  </a:lnTo>
                  <a:lnTo>
                    <a:pt x="476046" y="82118"/>
                  </a:lnTo>
                  <a:lnTo>
                    <a:pt x="469328" y="0"/>
                  </a:lnTo>
                  <a:lnTo>
                    <a:pt x="462229" y="0"/>
                  </a:lnTo>
                  <a:lnTo>
                    <a:pt x="461848" y="6527"/>
                  </a:lnTo>
                  <a:lnTo>
                    <a:pt x="460794" y="10909"/>
                  </a:lnTo>
                  <a:lnTo>
                    <a:pt x="457339" y="15379"/>
                  </a:lnTo>
                  <a:lnTo>
                    <a:pt x="455256" y="16497"/>
                  </a:lnTo>
                  <a:lnTo>
                    <a:pt x="450392" y="16497"/>
                  </a:lnTo>
                  <a:lnTo>
                    <a:pt x="445604" y="15163"/>
                  </a:lnTo>
                  <a:lnTo>
                    <a:pt x="428383" y="8890"/>
                  </a:lnTo>
                  <a:lnTo>
                    <a:pt x="419557" y="6007"/>
                  </a:lnTo>
                  <a:lnTo>
                    <a:pt x="379717" y="0"/>
                  </a:lnTo>
                  <a:lnTo>
                    <a:pt x="360883" y="1054"/>
                  </a:lnTo>
                  <a:lnTo>
                    <a:pt x="312178" y="16700"/>
                  </a:lnTo>
                  <a:lnTo>
                    <a:pt x="281660" y="41160"/>
                  </a:lnTo>
                  <a:lnTo>
                    <a:pt x="258457" y="74256"/>
                  </a:lnTo>
                  <a:lnTo>
                    <a:pt x="242989" y="123088"/>
                  </a:lnTo>
                  <a:lnTo>
                    <a:pt x="241960" y="140081"/>
                  </a:lnTo>
                  <a:lnTo>
                    <a:pt x="243789" y="163080"/>
                  </a:lnTo>
                  <a:lnTo>
                    <a:pt x="258457" y="204914"/>
                  </a:lnTo>
                  <a:lnTo>
                    <a:pt x="293141" y="244894"/>
                  </a:lnTo>
                  <a:lnTo>
                    <a:pt x="350418" y="269074"/>
                  </a:lnTo>
                  <a:lnTo>
                    <a:pt x="385864" y="272084"/>
                  </a:lnTo>
                  <a:lnTo>
                    <a:pt x="398703" y="271741"/>
                  </a:lnTo>
                  <a:lnTo>
                    <a:pt x="444398" y="263347"/>
                  </a:lnTo>
                  <a:lnTo>
                    <a:pt x="477189" y="249059"/>
                  </a:lnTo>
                  <a:lnTo>
                    <a:pt x="477189" y="169430"/>
                  </a:lnTo>
                  <a:lnTo>
                    <a:pt x="477418" y="159842"/>
                  </a:lnTo>
                  <a:lnTo>
                    <a:pt x="491591" y="131432"/>
                  </a:lnTo>
                  <a:lnTo>
                    <a:pt x="506361" y="131432"/>
                  </a:lnTo>
                  <a:lnTo>
                    <a:pt x="506361" y="124142"/>
                  </a:lnTo>
                  <a:close/>
                </a:path>
                <a:path w="582930" h="272415">
                  <a:moveTo>
                    <a:pt x="582358" y="244348"/>
                  </a:moveTo>
                  <a:lnTo>
                    <a:pt x="580313" y="239318"/>
                  </a:lnTo>
                  <a:lnTo>
                    <a:pt x="572122" y="231000"/>
                  </a:lnTo>
                  <a:lnTo>
                    <a:pt x="567067" y="228930"/>
                  </a:lnTo>
                  <a:lnTo>
                    <a:pt x="555167" y="228930"/>
                  </a:lnTo>
                  <a:lnTo>
                    <a:pt x="550151" y="230974"/>
                  </a:lnTo>
                  <a:lnTo>
                    <a:pt x="541832" y="239166"/>
                  </a:lnTo>
                  <a:lnTo>
                    <a:pt x="539750" y="244208"/>
                  </a:lnTo>
                  <a:lnTo>
                    <a:pt x="539750" y="256108"/>
                  </a:lnTo>
                  <a:lnTo>
                    <a:pt x="541832" y="261124"/>
                  </a:lnTo>
                  <a:lnTo>
                    <a:pt x="550151" y="269443"/>
                  </a:lnTo>
                  <a:lnTo>
                    <a:pt x="555167" y="271526"/>
                  </a:lnTo>
                  <a:lnTo>
                    <a:pt x="566940" y="271526"/>
                  </a:lnTo>
                  <a:lnTo>
                    <a:pt x="571957" y="269443"/>
                  </a:lnTo>
                  <a:lnTo>
                    <a:pt x="580275" y="261124"/>
                  </a:lnTo>
                  <a:lnTo>
                    <a:pt x="582358" y="256108"/>
                  </a:lnTo>
                  <a:lnTo>
                    <a:pt x="582358" y="24434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947174" y="8151456"/>
              <a:ext cx="0" cy="576580"/>
            </a:xfrm>
            <a:custGeom>
              <a:avLst/>
              <a:gdLst/>
              <a:ahLst/>
              <a:cxnLst/>
              <a:rect l="l" t="t" r="r" b="b"/>
              <a:pathLst>
                <a:path h="576579">
                  <a:moveTo>
                    <a:pt x="0" y="575995"/>
                  </a:moveTo>
                  <a:lnTo>
                    <a:pt x="0" y="0"/>
                  </a:lnTo>
                </a:path>
              </a:pathLst>
            </a:custGeom>
            <a:ln w="1154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262121" y="8399830"/>
              <a:ext cx="727468" cy="13870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377291" y="8573096"/>
              <a:ext cx="1786362" cy="126578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564104" y="8735860"/>
              <a:ext cx="715010" cy="396240"/>
            </a:xfrm>
            <a:custGeom>
              <a:avLst/>
              <a:gdLst/>
              <a:ahLst/>
              <a:cxnLst/>
              <a:rect l="l" t="t" r="r" b="b"/>
              <a:pathLst>
                <a:path w="715010" h="396240">
                  <a:moveTo>
                    <a:pt x="606729" y="395973"/>
                  </a:moveTo>
                  <a:lnTo>
                    <a:pt x="108000" y="395973"/>
                  </a:lnTo>
                  <a:lnTo>
                    <a:pt x="66067" y="387451"/>
                  </a:lnTo>
                  <a:lnTo>
                    <a:pt x="31726" y="364247"/>
                  </a:lnTo>
                  <a:lnTo>
                    <a:pt x="8522" y="329906"/>
                  </a:lnTo>
                  <a:lnTo>
                    <a:pt x="0" y="287972"/>
                  </a:lnTo>
                  <a:lnTo>
                    <a:pt x="0" y="108000"/>
                  </a:lnTo>
                  <a:lnTo>
                    <a:pt x="8522" y="66061"/>
                  </a:lnTo>
                  <a:lnTo>
                    <a:pt x="31726" y="31721"/>
                  </a:lnTo>
                  <a:lnTo>
                    <a:pt x="66067" y="8520"/>
                  </a:lnTo>
                  <a:lnTo>
                    <a:pt x="108000" y="0"/>
                  </a:lnTo>
                  <a:lnTo>
                    <a:pt x="606729" y="0"/>
                  </a:lnTo>
                  <a:lnTo>
                    <a:pt x="648663" y="8520"/>
                  </a:lnTo>
                  <a:lnTo>
                    <a:pt x="683004" y="31721"/>
                  </a:lnTo>
                  <a:lnTo>
                    <a:pt x="706208" y="66061"/>
                  </a:lnTo>
                  <a:lnTo>
                    <a:pt x="714730" y="108000"/>
                  </a:lnTo>
                  <a:lnTo>
                    <a:pt x="714730" y="287972"/>
                  </a:lnTo>
                  <a:lnTo>
                    <a:pt x="706208" y="329906"/>
                  </a:lnTo>
                  <a:lnTo>
                    <a:pt x="683004" y="364247"/>
                  </a:lnTo>
                  <a:lnTo>
                    <a:pt x="648663" y="387451"/>
                  </a:lnTo>
                  <a:lnTo>
                    <a:pt x="606729" y="395973"/>
                  </a:lnTo>
                  <a:close/>
                </a:path>
              </a:pathLst>
            </a:custGeom>
            <a:ln w="11544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580055" y="7976616"/>
              <a:ext cx="746366" cy="107911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195995" y="7911007"/>
              <a:ext cx="3032760" cy="1986280"/>
            </a:xfrm>
            <a:custGeom>
              <a:avLst/>
              <a:gdLst/>
              <a:ahLst/>
              <a:cxnLst/>
              <a:rect l="l" t="t" r="r" b="b"/>
              <a:pathLst>
                <a:path w="3032760" h="1986279">
                  <a:moveTo>
                    <a:pt x="0" y="1985822"/>
                  </a:moveTo>
                  <a:lnTo>
                    <a:pt x="3032760" y="1985822"/>
                  </a:lnTo>
                  <a:lnTo>
                    <a:pt x="3032760" y="0"/>
                  </a:lnTo>
                  <a:lnTo>
                    <a:pt x="0" y="0"/>
                  </a:lnTo>
                  <a:lnTo>
                    <a:pt x="0" y="1985822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903"/>
              <a:ext cx="7560005" cy="4191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79043" y="14287"/>
                  </a:lnTo>
                  <a:lnTo>
                    <a:pt x="648652" y="14300"/>
                  </a:lnTo>
                  <a:lnTo>
                    <a:pt x="690283" y="18224"/>
                  </a:lnTo>
                  <a:lnTo>
                    <a:pt x="711898" y="51447"/>
                  </a:lnTo>
                  <a:lnTo>
                    <a:pt x="728700" y="87312"/>
                  </a:lnTo>
                  <a:lnTo>
                    <a:pt x="770064" y="178130"/>
                  </a:lnTo>
                  <a:lnTo>
                    <a:pt x="777976" y="202323"/>
                  </a:lnTo>
                  <a:lnTo>
                    <a:pt x="786485" y="214744"/>
                  </a:lnTo>
                  <a:lnTo>
                    <a:pt x="800887" y="219316"/>
                  </a:lnTo>
                  <a:lnTo>
                    <a:pt x="826452" y="219976"/>
                  </a:lnTo>
                  <a:lnTo>
                    <a:pt x="999426" y="219976"/>
                  </a:lnTo>
                  <a:lnTo>
                    <a:pt x="1021765" y="220611"/>
                  </a:lnTo>
                  <a:lnTo>
                    <a:pt x="1057135" y="176263"/>
                  </a:lnTo>
                  <a:lnTo>
                    <a:pt x="1085405" y="102489"/>
                  </a:lnTo>
                  <a:lnTo>
                    <a:pt x="1102296" y="55448"/>
                  </a:lnTo>
                  <a:lnTo>
                    <a:pt x="1111631" y="31902"/>
                  </a:lnTo>
                  <a:lnTo>
                    <a:pt x="1121283" y="19773"/>
                  </a:lnTo>
                  <a:lnTo>
                    <a:pt x="1137132" y="15189"/>
                  </a:lnTo>
                  <a:lnTo>
                    <a:pt x="1165085" y="14300"/>
                  </a:lnTo>
                  <a:lnTo>
                    <a:pt x="1161046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23265" y="12"/>
            <a:ext cx="1983536" cy="266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9190" y="1023006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6481" y="45935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1300" y="671486"/>
            <a:ext cx="5367655" cy="702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Kazanımlarla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sınırlamalar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açıklamalar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kazanımı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izleyen satırda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ifade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edilmiştir.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Örneğin;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TG.4.1.1.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kendisinin ve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başkalarının hayatının önemli olduğunu fark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eder.</a:t>
            </a:r>
            <a:endParaRPr sz="1000">
              <a:latin typeface="Arial"/>
              <a:cs typeface="Arial"/>
            </a:endParaRPr>
          </a:p>
          <a:p>
            <a:pPr marL="516255">
              <a:lnSpc>
                <a:spcPct val="100000"/>
              </a:lnSpc>
              <a:spcBef>
                <a:spcPts val="870"/>
              </a:spcBef>
            </a:pP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Trafiğin </a:t>
            </a:r>
            <a:r>
              <a:rPr sz="1000" i="1" spc="-30" dirty="0">
                <a:solidFill>
                  <a:srgbClr val="231F20"/>
                </a:solidFill>
                <a:latin typeface="Arial"/>
                <a:cs typeface="Arial"/>
              </a:rPr>
              <a:t>tanımı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 insan yaşamındaki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yerinden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bahsedilir.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8004" y="1734185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1199" y="1750415"/>
            <a:ext cx="366902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TRAFİK GÜVENLİĞİ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DERSİ </a:t>
            </a:r>
            <a:r>
              <a:rPr sz="1000" b="1" spc="-20" dirty="0">
                <a:latin typeface="Arial"/>
                <a:cs typeface="Arial"/>
              </a:rPr>
              <a:t>KİTABI </a:t>
            </a:r>
            <a:r>
              <a:rPr sz="1000" b="1" dirty="0">
                <a:latin typeface="Arial"/>
                <a:cs typeface="Arial"/>
              </a:rPr>
              <a:t>FORMA </a:t>
            </a:r>
            <a:r>
              <a:rPr sz="1000" b="1" spc="-20" dirty="0">
                <a:latin typeface="Arial"/>
                <a:cs typeface="Arial"/>
              </a:rPr>
              <a:t>SAYISI </a:t>
            </a:r>
            <a:r>
              <a:rPr sz="1000" b="1" dirty="0">
                <a:latin typeface="Arial"/>
                <a:cs typeface="Arial"/>
              </a:rPr>
              <a:t>VE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EBADI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47999" y="2073592"/>
          <a:ext cx="6263640" cy="3896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7880"/>
                <a:gridCol w="2087880"/>
                <a:gridCol w="2087880"/>
              </a:tblGrid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Dersin</a:t>
                      </a:r>
                      <a:r>
                        <a:rPr sz="10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 Fazla Forma</a:t>
                      </a:r>
                      <a:r>
                        <a:rPr sz="10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Sayısı*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Ebadı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27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Trafik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Güvenliği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Dersi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Sınıf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19,5 </a:t>
                      </a:r>
                      <a:r>
                        <a:rPr sz="10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cm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 27,5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635317" y="2507678"/>
            <a:ext cx="5868670" cy="43180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17930">
              <a:lnSpc>
                <a:spcPct val="100000"/>
              </a:lnSpc>
              <a:spcBef>
                <a:spcPts val="500"/>
              </a:spcBef>
            </a:pPr>
            <a:r>
              <a:rPr sz="1000" b="1" spc="-45" dirty="0">
                <a:solidFill>
                  <a:srgbClr val="18171C"/>
                </a:solidFill>
                <a:latin typeface="Arial"/>
                <a:cs typeface="Arial"/>
              </a:rPr>
              <a:t>Tablo </a:t>
            </a:r>
            <a:r>
              <a:rPr sz="1000" b="1" spc="-25" dirty="0">
                <a:solidFill>
                  <a:srgbClr val="18171C"/>
                </a:solidFill>
                <a:latin typeface="Arial"/>
                <a:cs typeface="Arial"/>
              </a:rPr>
              <a:t>2: </a:t>
            </a:r>
            <a:r>
              <a:rPr sz="1000" i="1" spc="-10" dirty="0">
                <a:solidFill>
                  <a:srgbClr val="18171C"/>
                </a:solidFill>
                <a:latin typeface="Arial"/>
                <a:cs typeface="Arial"/>
              </a:rPr>
              <a:t>Trafik </a:t>
            </a:r>
            <a:r>
              <a:rPr sz="1000" i="1" spc="5" dirty="0">
                <a:solidFill>
                  <a:srgbClr val="18171C"/>
                </a:solidFill>
                <a:latin typeface="Arial"/>
                <a:cs typeface="Arial"/>
              </a:rPr>
              <a:t>Güvenliği </a:t>
            </a:r>
            <a:r>
              <a:rPr sz="1000" i="1" spc="-5" dirty="0">
                <a:solidFill>
                  <a:srgbClr val="18171C"/>
                </a:solidFill>
                <a:latin typeface="Arial"/>
                <a:cs typeface="Arial"/>
              </a:rPr>
              <a:t>Dersi </a:t>
            </a:r>
            <a:r>
              <a:rPr sz="1000" i="1" dirty="0">
                <a:solidFill>
                  <a:srgbClr val="18171C"/>
                </a:solidFill>
                <a:latin typeface="Arial"/>
                <a:cs typeface="Arial"/>
              </a:rPr>
              <a:t>4. </a:t>
            </a:r>
            <a:r>
              <a:rPr sz="1000" i="1" spc="-35" dirty="0">
                <a:solidFill>
                  <a:srgbClr val="18171C"/>
                </a:solidFill>
                <a:latin typeface="Arial"/>
                <a:cs typeface="Arial"/>
              </a:rPr>
              <a:t>Sınıf </a:t>
            </a:r>
            <a:r>
              <a:rPr sz="1000" i="1" spc="-5" dirty="0">
                <a:solidFill>
                  <a:srgbClr val="18171C"/>
                </a:solidFill>
                <a:latin typeface="Arial"/>
                <a:cs typeface="Arial"/>
              </a:rPr>
              <a:t>Ders Kitabı </a:t>
            </a:r>
            <a:r>
              <a:rPr sz="1000" i="1" spc="-15" dirty="0">
                <a:solidFill>
                  <a:srgbClr val="18171C"/>
                </a:solidFill>
                <a:latin typeface="Arial"/>
                <a:cs typeface="Arial"/>
              </a:rPr>
              <a:t>Forma </a:t>
            </a:r>
            <a:r>
              <a:rPr sz="1000" i="1" spc="-30" dirty="0">
                <a:solidFill>
                  <a:srgbClr val="18171C"/>
                </a:solidFill>
                <a:latin typeface="Arial"/>
                <a:cs typeface="Arial"/>
              </a:rPr>
              <a:t>Sayısı </a:t>
            </a:r>
            <a:r>
              <a:rPr sz="1000" i="1" spc="-5" dirty="0">
                <a:solidFill>
                  <a:srgbClr val="18171C"/>
                </a:solidFill>
                <a:latin typeface="Arial"/>
                <a:cs typeface="Arial"/>
              </a:rPr>
              <a:t>ve</a:t>
            </a:r>
            <a:r>
              <a:rPr sz="1000" i="1" spc="80" dirty="0">
                <a:solidFill>
                  <a:srgbClr val="18171C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18171C"/>
                </a:solidFill>
                <a:latin typeface="Arial"/>
                <a:cs typeface="Arial"/>
              </a:rPr>
              <a:t>Ebadı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*En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fazla forma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sayıları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yazılmıştır.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Hazırlanacak Ders Kitabı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daha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sayılarında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da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olabilir.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890"/>
              <a:ext cx="7560005" cy="4191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427127" y="14287"/>
                  </a:lnTo>
                  <a:lnTo>
                    <a:pt x="6396736" y="14300"/>
                  </a:lnTo>
                  <a:lnTo>
                    <a:pt x="6438354" y="18224"/>
                  </a:lnTo>
                  <a:lnTo>
                    <a:pt x="6459982" y="51447"/>
                  </a:lnTo>
                  <a:lnTo>
                    <a:pt x="6476784" y="87312"/>
                  </a:lnTo>
                  <a:lnTo>
                    <a:pt x="6518148" y="178130"/>
                  </a:lnTo>
                  <a:lnTo>
                    <a:pt x="6526047" y="202323"/>
                  </a:lnTo>
                  <a:lnTo>
                    <a:pt x="6534569" y="214744"/>
                  </a:lnTo>
                  <a:lnTo>
                    <a:pt x="6548958" y="219316"/>
                  </a:lnTo>
                  <a:lnTo>
                    <a:pt x="6574536" y="219976"/>
                  </a:lnTo>
                  <a:lnTo>
                    <a:pt x="6747510" y="219976"/>
                  </a:lnTo>
                  <a:lnTo>
                    <a:pt x="6769836" y="220611"/>
                  </a:lnTo>
                  <a:lnTo>
                    <a:pt x="6805219" y="176263"/>
                  </a:lnTo>
                  <a:lnTo>
                    <a:pt x="6833489" y="102489"/>
                  </a:lnTo>
                  <a:lnTo>
                    <a:pt x="6850380" y="55448"/>
                  </a:lnTo>
                  <a:lnTo>
                    <a:pt x="6859702" y="31902"/>
                  </a:lnTo>
                  <a:lnTo>
                    <a:pt x="6869354" y="19773"/>
                  </a:lnTo>
                  <a:lnTo>
                    <a:pt x="6885216" y="15189"/>
                  </a:lnTo>
                  <a:lnTo>
                    <a:pt x="6913169" y="14300"/>
                  </a:lnTo>
                  <a:lnTo>
                    <a:pt x="6909130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557264" y="1023006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58994" y="0"/>
            <a:ext cx="1974545" cy="268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62219" y="48183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8004" y="720001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5273" y="736231"/>
            <a:ext cx="6289675" cy="1263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KAZANIM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AÇIKLAMALARI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İlkokul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4.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sınıf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seviyesinde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öğrencilerden;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kavramlar, trafik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işaret ve işaret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levhaları,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kuralları,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güvenli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yolları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kullanma,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ulaşım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araçları 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çeşitleri,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meslekler ve kurumlar,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karşılaşılabilecek tehlikeler 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alınabilecek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önlemler,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kurallarına uymanın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birey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toplum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hayatına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etkileri,  ilk yardım malzemeleri ve ilk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yardımda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doğru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müdahalenin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önemi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konular hakkında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bilgi, beceri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değer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sahibi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olmaları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beklenmektedir.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47999" y="2406662"/>
          <a:ext cx="6154420" cy="12734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3430"/>
                <a:gridCol w="1219200"/>
                <a:gridCol w="1376045"/>
                <a:gridCol w="1482725"/>
                <a:gridCol w="1303020"/>
              </a:tblGrid>
              <a:tr h="345186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Sıra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Ünite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Kazanım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Sayısı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825" marR="243204" indent="19748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Ders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Saati 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(Öngörülen</a:t>
                      </a: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Süre)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Yüzdesi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16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Trafikte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Güvenlik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16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Trafikte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İlk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Yardım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954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TOPLAM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1600739" y="3971556"/>
            <a:ext cx="4574540" cy="440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Tablo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3: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Güvenliği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Dersi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Programı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Ünite Adları,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Kazanım</a:t>
            </a:r>
            <a:r>
              <a:rPr sz="1000" i="1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Sayıları,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Ders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Saatleri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(Öngörülen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Süre)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i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Yüzdeleri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8004" y="4771809"/>
            <a:ext cx="6400495" cy="2165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35273" y="4788027"/>
            <a:ext cx="6288405" cy="499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TG.4.1.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Güvenlik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TG.4.1.1.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kendisinin ve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başkalarının hayatının önemli olduğunu fark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eder.</a:t>
            </a:r>
            <a:endParaRPr sz="1000">
              <a:latin typeface="Arial"/>
              <a:cs typeface="Arial"/>
            </a:endParaRPr>
          </a:p>
          <a:p>
            <a:pPr marL="732155" algn="just">
              <a:lnSpc>
                <a:spcPct val="100000"/>
              </a:lnSpc>
              <a:spcBef>
                <a:spcPts val="865"/>
              </a:spcBef>
            </a:pP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Trafiğin </a:t>
            </a:r>
            <a:r>
              <a:rPr sz="1000" i="1" spc="-30" dirty="0">
                <a:solidFill>
                  <a:srgbClr val="231F20"/>
                </a:solidFill>
                <a:latin typeface="Arial"/>
                <a:cs typeface="Arial"/>
              </a:rPr>
              <a:t>tanımı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 insan yaşamındaki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yerinden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bahsedilir.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TG.4.1.2.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Trafikle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ilgili temel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kavramları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açıklar.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65"/>
              </a:spcBef>
            </a:pP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Öğrencilerin</a:t>
            </a:r>
            <a:r>
              <a:rPr sz="1000" i="1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günlük</a:t>
            </a:r>
            <a:r>
              <a:rPr sz="100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yaşamında</a:t>
            </a:r>
            <a:r>
              <a:rPr sz="1000" i="1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trafikte</a:t>
            </a:r>
            <a:r>
              <a:rPr sz="100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karşılaşabileceği</a:t>
            </a:r>
            <a:r>
              <a:rPr sz="1000" i="1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temel</a:t>
            </a:r>
            <a:r>
              <a:rPr sz="100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kavramlar</a:t>
            </a:r>
            <a:r>
              <a:rPr sz="1000" i="1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(yaya,</a:t>
            </a:r>
            <a:r>
              <a:rPr sz="100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yaya</a:t>
            </a:r>
            <a:r>
              <a:rPr sz="1000" i="1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15" dirty="0">
                <a:solidFill>
                  <a:srgbClr val="231F20"/>
                </a:solidFill>
                <a:latin typeface="Arial"/>
                <a:cs typeface="Arial"/>
              </a:rPr>
              <a:t>geçidi,</a:t>
            </a:r>
            <a:r>
              <a:rPr sz="100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kaldırım,  taşıt,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alt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geçit,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üst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geçit, </a:t>
            </a:r>
            <a:r>
              <a:rPr sz="1000" i="1" spc="-40" dirty="0">
                <a:solidFill>
                  <a:srgbClr val="231F20"/>
                </a:solidFill>
                <a:latin typeface="Arial"/>
                <a:cs typeface="Arial"/>
              </a:rPr>
              <a:t>ışıklı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trafik işaret cihazı, trafik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levhaları,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toplu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taşıma,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banket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vb.)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  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TG.4.1.3.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işaretleri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işaret levhalarının önemini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araştırır.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70"/>
              </a:spcBef>
            </a:pP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Trafik</a:t>
            </a:r>
            <a:r>
              <a:rPr sz="1000" i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işaretleri</a:t>
            </a:r>
            <a:r>
              <a:rPr sz="1000" i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i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işaret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levhalarının</a:t>
            </a:r>
            <a:r>
              <a:rPr sz="1000" i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şekillerinin</a:t>
            </a:r>
            <a:r>
              <a:rPr sz="1000" i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(bilgilendirme,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uyarı</a:t>
            </a:r>
            <a:r>
              <a:rPr sz="1000" i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i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yasaklama)</a:t>
            </a:r>
            <a:r>
              <a:rPr sz="1000" i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anlamları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  durulur.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Ayrıca trafik işaretleri ve işaret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levhalarını korumanın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gerekliliği</a:t>
            </a:r>
            <a:r>
              <a:rPr sz="100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vurgulanır.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TG.4.1.4.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Yaya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olarak trafik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kurallarına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uyar.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70"/>
              </a:spcBef>
            </a:pP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Karşıya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geçiş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kuralları, 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kaldırımı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olan ve olmayan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yollarda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uyulması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gereken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kurallar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  durulur.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Ayrıca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park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hâlindeki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araçların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önünden,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arkasından ve iki aracın arasından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geçilmemesi  gerektiği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nedenleriyle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açıklanır.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TG.4.1.5. Günlük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yaşantısında çevresindeki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güvenli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yolları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kullanır.</a:t>
            </a:r>
            <a:endParaRPr sz="1000">
              <a:latin typeface="Arial"/>
              <a:cs typeface="Arial"/>
            </a:endParaRPr>
          </a:p>
          <a:p>
            <a:pPr marL="732790" marR="5080" algn="just">
              <a:lnSpc>
                <a:spcPct val="125000"/>
              </a:lnSpc>
              <a:spcBef>
                <a:spcPts val="565"/>
              </a:spcBef>
            </a:pP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Güvenli ve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güvenli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olmayan yol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kavramları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açıklanarak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öğrencilerin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okul, market,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park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yerlere 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gidiş-gelişlerinde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kullandıkları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yolları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belirtmeleri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istenir. Bu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yolların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yayalar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güvenli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olup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olmadığı 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TG.4.1.6.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Taşıt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trafiğine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kapalı alanlarda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oyun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araçlarını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güvenli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kullanır.</a:t>
            </a:r>
            <a:endParaRPr sz="1000">
              <a:latin typeface="Arial"/>
              <a:cs typeface="Arial"/>
            </a:endParaRPr>
          </a:p>
          <a:p>
            <a:pPr marL="732790" marR="5080" algn="just">
              <a:lnSpc>
                <a:spcPct val="125000"/>
              </a:lnSpc>
              <a:spcBef>
                <a:spcPts val="565"/>
              </a:spcBef>
            </a:pP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Bisiklet, kaykay,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scooter,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paten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kızak </a:t>
            </a:r>
            <a:r>
              <a:rPr sz="1000" i="1" spc="1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oyun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araçlarını kullanırken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gerekli ekipmanlar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(kask, 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eldiven,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dizlik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vb.)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ile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uyulması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gereken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kurallar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TG.4.1.7.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Ulaşım araçlarını çeşitli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özellikleri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açısından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karşılaştırır.</a:t>
            </a:r>
            <a:endParaRPr sz="1000">
              <a:latin typeface="Arial"/>
              <a:cs typeface="Arial"/>
            </a:endParaRPr>
          </a:p>
          <a:p>
            <a:pPr marL="732790" algn="just">
              <a:lnSpc>
                <a:spcPct val="100000"/>
              </a:lnSpc>
              <a:spcBef>
                <a:spcPts val="865"/>
              </a:spcBef>
            </a:pP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Ulaşım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araçlarının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güvenlik,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ekonomi, </a:t>
            </a:r>
            <a:r>
              <a:rPr sz="1000" i="1" spc="-30" dirty="0">
                <a:solidFill>
                  <a:srgbClr val="231F20"/>
                </a:solidFill>
                <a:latin typeface="Arial"/>
                <a:cs typeface="Arial"/>
              </a:rPr>
              <a:t>hız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 zaman </a:t>
            </a:r>
            <a:r>
              <a:rPr sz="1000" i="1" spc="1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özellikleri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903"/>
              <a:ext cx="7560005" cy="4191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79043" y="14287"/>
                  </a:lnTo>
                  <a:lnTo>
                    <a:pt x="648652" y="14300"/>
                  </a:lnTo>
                  <a:lnTo>
                    <a:pt x="690283" y="18224"/>
                  </a:lnTo>
                  <a:lnTo>
                    <a:pt x="711898" y="51447"/>
                  </a:lnTo>
                  <a:lnTo>
                    <a:pt x="728700" y="87312"/>
                  </a:lnTo>
                  <a:lnTo>
                    <a:pt x="770064" y="178130"/>
                  </a:lnTo>
                  <a:lnTo>
                    <a:pt x="777976" y="202323"/>
                  </a:lnTo>
                  <a:lnTo>
                    <a:pt x="786485" y="214744"/>
                  </a:lnTo>
                  <a:lnTo>
                    <a:pt x="800887" y="219316"/>
                  </a:lnTo>
                  <a:lnTo>
                    <a:pt x="826452" y="219976"/>
                  </a:lnTo>
                  <a:lnTo>
                    <a:pt x="999426" y="219976"/>
                  </a:lnTo>
                  <a:lnTo>
                    <a:pt x="1021765" y="220611"/>
                  </a:lnTo>
                  <a:lnTo>
                    <a:pt x="1057135" y="176263"/>
                  </a:lnTo>
                  <a:lnTo>
                    <a:pt x="1085405" y="102489"/>
                  </a:lnTo>
                  <a:lnTo>
                    <a:pt x="1102296" y="55448"/>
                  </a:lnTo>
                  <a:lnTo>
                    <a:pt x="1111631" y="31902"/>
                  </a:lnTo>
                  <a:lnTo>
                    <a:pt x="1121283" y="19773"/>
                  </a:lnTo>
                  <a:lnTo>
                    <a:pt x="1137132" y="15189"/>
                  </a:lnTo>
                  <a:lnTo>
                    <a:pt x="1165085" y="14300"/>
                  </a:lnTo>
                  <a:lnTo>
                    <a:pt x="1161046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23265" y="12"/>
            <a:ext cx="1983536" cy="266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9190" y="1023006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6481" y="45935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99" y="675551"/>
            <a:ext cx="6288405" cy="699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TG.4.1.8.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geçiş üstünlüğü olan taşıtları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tanır.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65"/>
              </a:spcBef>
            </a:pP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geçiş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üstünlüğü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olan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ambulans,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itfaiye ve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polis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araçları ile bunların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geçiş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üstünlüğünün 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nedenleri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ele</a:t>
            </a:r>
            <a:r>
              <a:rPr sz="1000" i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Arial"/>
                <a:cs typeface="Arial"/>
              </a:rPr>
              <a:t>alınır.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TG.4.1.9.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Trafikle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meslekleri ve kurumları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araştırır.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65"/>
              </a:spcBef>
            </a:pP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Trafikle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mesleklerden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trafik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polisi,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şoför,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kaptan,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makinist,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vatman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pilot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15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meslekler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ele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Arial"/>
                <a:cs typeface="Arial"/>
              </a:rPr>
              <a:t>alınır. 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Trafikle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kurumlardan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Sağlık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Bakanlığı,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Emniyet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Genel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Müdürlüğü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Karayolları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Genel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Müdürlüğü 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TG.4.1.10.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toplu taşıma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araçlarını kullanmanın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önemini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kavrar.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70"/>
              </a:spcBef>
            </a:pP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Toplu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taşıma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aracı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(gemi,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tren, tramvay, metro,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uçak, otobüs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vb.)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kullanarak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gereksiz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trafik 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yoğunluğunun ortadan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kaldırılması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i="1" spc="20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konuda çevre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bilinci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oluşturulması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TG.4.1.11.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Taşıtlara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binerken, taşıtlardan inerken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taşıtlarda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yolculuk ederken kurallara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uyar.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70"/>
              </a:spcBef>
            </a:pP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Okul servisi,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otomobil, otobüs,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traktör,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gemi,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tren, tramvay, metro,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uçak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 motorsiklet </a:t>
            </a:r>
            <a:r>
              <a:rPr sz="1000" i="1" spc="1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araçlara  binerken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araçlardan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inerken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uyulması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gereken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kurallar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 durulur.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Yolculuk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sırasında 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yaşlılara,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hamilelere,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engellilere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 hastalara yer verilmesi </a:t>
            </a:r>
            <a:r>
              <a:rPr sz="1000" i="1" spc="1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adabımuaşeret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kuralları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vurgulanır. 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Ayrıca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yolculuk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sırasında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toplu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taşıma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araçları ve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diğer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araçları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korumanın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önemi</a:t>
            </a:r>
            <a:r>
              <a:rPr sz="100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açıklanır.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TG.4.1.12.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karşılaşılabilecek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tehlikelere örnekler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verir.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65"/>
              </a:spcBef>
            </a:pP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kazalarına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yol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açan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nedenler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(uykusuz ve alkollü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araç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kullanma,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dikkatsizlik, </a:t>
            </a:r>
            <a:r>
              <a:rPr sz="1000" i="1" spc="-35" dirty="0">
                <a:solidFill>
                  <a:srgbClr val="231F20"/>
                </a:solidFill>
                <a:latin typeface="Arial"/>
                <a:cs typeface="Arial"/>
              </a:rPr>
              <a:t>aşırı 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hız, 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aydınlatmanın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yetersizliği,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değişik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hava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koşullarının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fark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edilmeyi güçleştirmesi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vb.)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açıklanır. 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Otomobil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yangınlarından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nasıl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korunulacağı üzerinde </a:t>
            </a:r>
            <a:r>
              <a:rPr sz="1000" i="1" spc="20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i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TG.4.1.13.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karşılaşabileceği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tehlikelere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karşı alınması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gereken önlemleri nedenleriyle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açıklar.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65"/>
              </a:spcBef>
            </a:pP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Emniyet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kemeri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kullanmanın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önemi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vurgulanarak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kazalarını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önleyici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tedbirler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 durulur. 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Okul</a:t>
            </a:r>
            <a:r>
              <a:rPr sz="1000" i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servislerinde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ön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koltukta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yolculuk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etmenin,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camdan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sarkmanın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emniyet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kemeri</a:t>
            </a:r>
            <a:r>
              <a:rPr sz="10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kullanmamanın 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tehlikelerinden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bahsedilir.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TG.4.1.14.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Taşıt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trafiğinde tehlikeli hareketlerden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kaçınır.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65"/>
              </a:spcBef>
            </a:pP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Üzeri açık taşıtlarda veya yük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 yolculuk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yapmanın,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taşıtlara asılma,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tutunma ve 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taşıtların 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önünden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kontrolsüz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geçmenin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tehlikeleri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 durulur.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Yolculuk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yaparken kendini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güvene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almak 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tutunmanın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önemi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TG.4.1.15.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sorumlu, saygılı ve sabırlı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olmanın gerekliliğini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sorgular.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70"/>
              </a:spcBef>
            </a:pP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kurallarına uymayanları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nezaket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kuralları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çerçevesinde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uyarma,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kendisine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yapılan 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uyarıları 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dikkate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almanın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gerekliliği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TG.4.1.16.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kurallarına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uymanın birey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toplum hayatına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etkilerini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tartışır.</a:t>
            </a:r>
            <a:endParaRPr sz="1000">
              <a:latin typeface="Arial"/>
              <a:cs typeface="Arial"/>
            </a:endParaRPr>
          </a:p>
          <a:p>
            <a:pPr marL="732155" algn="just">
              <a:lnSpc>
                <a:spcPct val="100000"/>
              </a:lnSpc>
              <a:spcBef>
                <a:spcPts val="870"/>
              </a:spcBef>
            </a:pP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kurallarına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uymanın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sosyal ve ekonomik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açıdan 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kısa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ve uzun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vadeli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etkileri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TG.4.1.17.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kurallarının etkin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şekilde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uygulanmasına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yönelik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önerilerde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bulunur.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8004" y="8016151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5273" y="8032381"/>
            <a:ext cx="6290945" cy="1678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TG.4.2.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İlk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Yardım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TG.4.2.1.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Taşıtlarda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bulunması gereken ilk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yardım malzemelerini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tanır.</a:t>
            </a:r>
            <a:endParaRPr sz="1000">
              <a:latin typeface="Arial"/>
              <a:cs typeface="Arial"/>
            </a:endParaRPr>
          </a:p>
          <a:p>
            <a:pPr marL="732155" indent="-720090">
              <a:lnSpc>
                <a:spcPct val="100000"/>
              </a:lnSpc>
              <a:spcBef>
                <a:spcPts val="8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TG.4.2.2.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Trafikte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ilk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yardım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gerektiren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durumlarda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kimlerden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nasıl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yardım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istenmesi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gerektiğini</a:t>
            </a:r>
            <a:r>
              <a:rPr sz="10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açıklar.</a:t>
            </a:r>
            <a:endParaRPr sz="1000">
              <a:latin typeface="Arial"/>
              <a:cs typeface="Arial"/>
            </a:endParaRPr>
          </a:p>
          <a:p>
            <a:pPr marL="732155" marR="5715">
              <a:lnSpc>
                <a:spcPct val="125000"/>
              </a:lnSpc>
              <a:spcBef>
                <a:spcPts val="570"/>
              </a:spcBef>
            </a:pP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Kaza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anında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ambulans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112,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polis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imdat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155,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jandarma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156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i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itfaiye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110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25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numaraların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aranması 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gerektiği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arandığında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verilmesi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gereken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bilgiler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TG.4.2.3. İlk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yardım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uygulamalarında doğru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müdahalenin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önemini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tartışır.</a:t>
            </a:r>
            <a:endParaRPr sz="1000">
              <a:latin typeface="Arial"/>
              <a:cs typeface="Arial"/>
            </a:endParaRPr>
          </a:p>
          <a:p>
            <a:pPr marL="732155">
              <a:lnSpc>
                <a:spcPct val="100000"/>
              </a:lnSpc>
              <a:spcBef>
                <a:spcPts val="865"/>
              </a:spcBef>
            </a:pP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İlk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yardım uygulamalarının kimler tarafından ve </a:t>
            </a: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nasıl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yapılması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gerektiği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üzerinde</a:t>
            </a:r>
            <a:r>
              <a:rPr sz="1000" i="1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durulur.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890"/>
              <a:ext cx="7560005" cy="4191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427127" y="14287"/>
                  </a:lnTo>
                  <a:lnTo>
                    <a:pt x="6396736" y="14300"/>
                  </a:lnTo>
                  <a:lnTo>
                    <a:pt x="6438354" y="18224"/>
                  </a:lnTo>
                  <a:lnTo>
                    <a:pt x="6459982" y="51447"/>
                  </a:lnTo>
                  <a:lnTo>
                    <a:pt x="6476784" y="87312"/>
                  </a:lnTo>
                  <a:lnTo>
                    <a:pt x="6518148" y="178130"/>
                  </a:lnTo>
                  <a:lnTo>
                    <a:pt x="6526047" y="202323"/>
                  </a:lnTo>
                  <a:lnTo>
                    <a:pt x="6534569" y="214744"/>
                  </a:lnTo>
                  <a:lnTo>
                    <a:pt x="6548958" y="219316"/>
                  </a:lnTo>
                  <a:lnTo>
                    <a:pt x="6574536" y="219976"/>
                  </a:lnTo>
                  <a:lnTo>
                    <a:pt x="6747510" y="219976"/>
                  </a:lnTo>
                  <a:lnTo>
                    <a:pt x="6769836" y="220611"/>
                  </a:lnTo>
                  <a:lnTo>
                    <a:pt x="6805219" y="176263"/>
                  </a:lnTo>
                  <a:lnTo>
                    <a:pt x="6833489" y="102489"/>
                  </a:lnTo>
                  <a:lnTo>
                    <a:pt x="6850380" y="55448"/>
                  </a:lnTo>
                  <a:lnTo>
                    <a:pt x="6859702" y="31902"/>
                  </a:lnTo>
                  <a:lnTo>
                    <a:pt x="6869354" y="19773"/>
                  </a:lnTo>
                  <a:lnTo>
                    <a:pt x="6885216" y="15189"/>
                  </a:lnTo>
                  <a:lnTo>
                    <a:pt x="6913169" y="14300"/>
                  </a:lnTo>
                  <a:lnTo>
                    <a:pt x="6909130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557264" y="1023006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58994" y="0"/>
            <a:ext cx="1974545" cy="268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62219" y="48183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99" y="704634"/>
            <a:ext cx="6289675" cy="821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TG.4.2.4.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Hafif yaralanmalarda yapılacak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ilk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yardım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uygulamalarını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araştırır.</a:t>
            </a:r>
            <a:endParaRPr sz="1000">
              <a:latin typeface="Arial"/>
              <a:cs typeface="Arial"/>
            </a:endParaRPr>
          </a:p>
          <a:p>
            <a:pPr marL="732155" marR="5080" algn="just">
              <a:lnSpc>
                <a:spcPct val="125000"/>
              </a:lnSpc>
              <a:spcBef>
                <a:spcPts val="565"/>
              </a:spcBef>
            </a:pP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Solunum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yolunu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açık tutma, 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sıyrık, </a:t>
            </a:r>
            <a:r>
              <a:rPr sz="1000" i="1" spc="10" dirty="0">
                <a:solidFill>
                  <a:srgbClr val="231F20"/>
                </a:solidFill>
                <a:latin typeface="Arial"/>
                <a:cs typeface="Arial"/>
              </a:rPr>
              <a:t>bere,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çürük,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ezik </a:t>
            </a:r>
            <a:r>
              <a:rPr sz="1000" i="1" spc="15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hafif yaralanmalarda </a:t>
            </a:r>
            <a:r>
              <a:rPr sz="1000" i="1" spc="-10" dirty="0">
                <a:solidFill>
                  <a:srgbClr val="231F20"/>
                </a:solidFill>
                <a:latin typeface="Arial"/>
                <a:cs typeface="Arial"/>
              </a:rPr>
              <a:t>yapılması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gereken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ilk  yardım uygulamaları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üzerinde durulur.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İlk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yardım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uygulamalarında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öncelikli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amacın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hastaya zarar  vermemek </a:t>
            </a:r>
            <a:r>
              <a:rPr sz="1000" i="1" spc="15" dirty="0">
                <a:solidFill>
                  <a:srgbClr val="231F20"/>
                </a:solidFill>
                <a:latin typeface="Arial"/>
                <a:cs typeface="Arial"/>
              </a:rPr>
              <a:t>olduğu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belirtilir.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59992" y="0"/>
                </a:moveTo>
                <a:lnTo>
                  <a:pt x="0" y="0"/>
                </a:lnTo>
                <a:lnTo>
                  <a:pt x="0" y="10692003"/>
                </a:lnTo>
                <a:lnTo>
                  <a:pt x="7559992" y="10692003"/>
                </a:lnTo>
                <a:lnTo>
                  <a:pt x="7559992" y="0"/>
                </a:lnTo>
                <a:close/>
              </a:path>
            </a:pathLst>
          </a:custGeom>
          <a:solidFill>
            <a:srgbClr val="00A2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2322"/>
            <a:ext cx="7560005" cy="3384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5811" y="4199318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30" h="1014729">
                <a:moveTo>
                  <a:pt x="925233" y="0"/>
                </a:moveTo>
                <a:lnTo>
                  <a:pt x="88900" y="0"/>
                </a:lnTo>
                <a:lnTo>
                  <a:pt x="37504" y="1389"/>
                </a:lnTo>
                <a:lnTo>
                  <a:pt x="11112" y="11112"/>
                </a:lnTo>
                <a:lnTo>
                  <a:pt x="1389" y="37504"/>
                </a:lnTo>
                <a:lnTo>
                  <a:pt x="0" y="88900"/>
                </a:lnTo>
                <a:lnTo>
                  <a:pt x="0" y="925233"/>
                </a:lnTo>
                <a:lnTo>
                  <a:pt x="1389" y="976628"/>
                </a:lnTo>
                <a:lnTo>
                  <a:pt x="11112" y="1003020"/>
                </a:lnTo>
                <a:lnTo>
                  <a:pt x="37504" y="1012744"/>
                </a:lnTo>
                <a:lnTo>
                  <a:pt x="88900" y="1014133"/>
                </a:lnTo>
                <a:lnTo>
                  <a:pt x="925233" y="1014133"/>
                </a:lnTo>
                <a:lnTo>
                  <a:pt x="976628" y="1012744"/>
                </a:lnTo>
                <a:lnTo>
                  <a:pt x="1003020" y="1003020"/>
                </a:lnTo>
                <a:lnTo>
                  <a:pt x="1012744" y="976628"/>
                </a:lnTo>
                <a:lnTo>
                  <a:pt x="1014133" y="925233"/>
                </a:lnTo>
                <a:lnTo>
                  <a:pt x="1014133" y="88900"/>
                </a:lnTo>
                <a:lnTo>
                  <a:pt x="1012744" y="37504"/>
                </a:lnTo>
                <a:lnTo>
                  <a:pt x="1003020" y="11112"/>
                </a:lnTo>
                <a:lnTo>
                  <a:pt x="976628" y="1389"/>
                </a:lnTo>
                <a:lnTo>
                  <a:pt x="925233" y="0"/>
                </a:lnTo>
                <a:close/>
              </a:path>
            </a:pathLst>
          </a:custGeom>
          <a:solidFill>
            <a:srgbClr val="88CC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811" y="5299126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30" h="1014729">
                <a:moveTo>
                  <a:pt x="925233" y="0"/>
                </a:moveTo>
                <a:lnTo>
                  <a:pt x="88900" y="0"/>
                </a:lnTo>
                <a:lnTo>
                  <a:pt x="37504" y="1389"/>
                </a:lnTo>
                <a:lnTo>
                  <a:pt x="11112" y="11112"/>
                </a:lnTo>
                <a:lnTo>
                  <a:pt x="1389" y="37504"/>
                </a:lnTo>
                <a:lnTo>
                  <a:pt x="0" y="88900"/>
                </a:lnTo>
                <a:lnTo>
                  <a:pt x="0" y="925233"/>
                </a:lnTo>
                <a:lnTo>
                  <a:pt x="1389" y="976628"/>
                </a:lnTo>
                <a:lnTo>
                  <a:pt x="11112" y="1003020"/>
                </a:lnTo>
                <a:lnTo>
                  <a:pt x="37504" y="1012744"/>
                </a:lnTo>
                <a:lnTo>
                  <a:pt x="88900" y="1014133"/>
                </a:lnTo>
                <a:lnTo>
                  <a:pt x="925233" y="1014133"/>
                </a:lnTo>
                <a:lnTo>
                  <a:pt x="976628" y="1012744"/>
                </a:lnTo>
                <a:lnTo>
                  <a:pt x="1003020" y="1003020"/>
                </a:lnTo>
                <a:lnTo>
                  <a:pt x="1012744" y="976628"/>
                </a:lnTo>
                <a:lnTo>
                  <a:pt x="1014133" y="925233"/>
                </a:lnTo>
                <a:lnTo>
                  <a:pt x="1014133" y="88900"/>
                </a:lnTo>
                <a:lnTo>
                  <a:pt x="1012744" y="37504"/>
                </a:lnTo>
                <a:lnTo>
                  <a:pt x="1003020" y="11112"/>
                </a:lnTo>
                <a:lnTo>
                  <a:pt x="976628" y="1389"/>
                </a:lnTo>
                <a:lnTo>
                  <a:pt x="925233" y="0"/>
                </a:lnTo>
                <a:close/>
              </a:path>
            </a:pathLst>
          </a:custGeom>
          <a:solidFill>
            <a:srgbClr val="52B6D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775625" y="6398933"/>
            <a:ext cx="1022350" cy="1014730"/>
            <a:chOff x="1775625" y="6398933"/>
            <a:chExt cx="1022350" cy="1014730"/>
          </a:xfrm>
        </p:grpSpPr>
        <p:sp>
          <p:nvSpPr>
            <p:cNvPr id="7" name="object 7"/>
            <p:cNvSpPr/>
            <p:nvPr/>
          </p:nvSpPr>
          <p:spPr>
            <a:xfrm>
              <a:off x="1775625" y="6398933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30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64A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91054" y="6785051"/>
              <a:ext cx="198755" cy="107950"/>
            </a:xfrm>
            <a:custGeom>
              <a:avLst/>
              <a:gdLst/>
              <a:ahLst/>
              <a:cxnLst/>
              <a:rect l="l" t="t" r="r" b="b"/>
              <a:pathLst>
                <a:path w="198755" h="107950">
                  <a:moveTo>
                    <a:pt x="198704" y="107419"/>
                  </a:moveTo>
                  <a:lnTo>
                    <a:pt x="0" y="0"/>
                  </a:lnTo>
                </a:path>
              </a:pathLst>
            </a:custGeom>
            <a:ln w="1606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44128" y="6399936"/>
              <a:ext cx="535940" cy="535940"/>
            </a:xfrm>
            <a:custGeom>
              <a:avLst/>
              <a:gdLst/>
              <a:ahLst/>
              <a:cxnLst/>
              <a:rect l="l" t="t" r="r" b="b"/>
              <a:pathLst>
                <a:path w="535939" h="535940">
                  <a:moveTo>
                    <a:pt x="290728" y="0"/>
                  </a:moveTo>
                  <a:lnTo>
                    <a:pt x="242236" y="175"/>
                  </a:lnTo>
                  <a:lnTo>
                    <a:pt x="195875" y="8716"/>
                  </a:lnTo>
                  <a:lnTo>
                    <a:pt x="152466" y="24931"/>
                  </a:lnTo>
                  <a:lnTo>
                    <a:pt x="112832" y="48129"/>
                  </a:lnTo>
                  <a:lnTo>
                    <a:pt x="77792" y="77619"/>
                  </a:lnTo>
                  <a:lnTo>
                    <a:pt x="48167" y="112711"/>
                  </a:lnTo>
                  <a:lnTo>
                    <a:pt x="24780" y="152711"/>
                  </a:lnTo>
                  <a:lnTo>
                    <a:pt x="8450" y="196931"/>
                  </a:lnTo>
                  <a:lnTo>
                    <a:pt x="0" y="244678"/>
                  </a:lnTo>
                  <a:lnTo>
                    <a:pt x="171" y="293170"/>
                  </a:lnTo>
                  <a:lnTo>
                    <a:pt x="8709" y="339531"/>
                  </a:lnTo>
                  <a:lnTo>
                    <a:pt x="24923" y="382939"/>
                  </a:lnTo>
                  <a:lnTo>
                    <a:pt x="48120" y="422574"/>
                  </a:lnTo>
                  <a:lnTo>
                    <a:pt x="77610" y="457614"/>
                  </a:lnTo>
                  <a:lnTo>
                    <a:pt x="112702" y="487238"/>
                  </a:lnTo>
                  <a:lnTo>
                    <a:pt x="152705" y="510626"/>
                  </a:lnTo>
                  <a:lnTo>
                    <a:pt x="196927" y="526955"/>
                  </a:lnTo>
                  <a:lnTo>
                    <a:pt x="244678" y="535406"/>
                  </a:lnTo>
                  <a:lnTo>
                    <a:pt x="293170" y="535234"/>
                  </a:lnTo>
                  <a:lnTo>
                    <a:pt x="339531" y="526696"/>
                  </a:lnTo>
                  <a:lnTo>
                    <a:pt x="382939" y="510483"/>
                  </a:lnTo>
                  <a:lnTo>
                    <a:pt x="422574" y="487286"/>
                  </a:lnTo>
                  <a:lnTo>
                    <a:pt x="457614" y="457796"/>
                  </a:lnTo>
                  <a:lnTo>
                    <a:pt x="487238" y="422703"/>
                  </a:lnTo>
                  <a:lnTo>
                    <a:pt x="510626" y="382701"/>
                  </a:lnTo>
                  <a:lnTo>
                    <a:pt x="526955" y="338479"/>
                  </a:lnTo>
                  <a:lnTo>
                    <a:pt x="535406" y="290728"/>
                  </a:lnTo>
                  <a:lnTo>
                    <a:pt x="535231" y="242236"/>
                  </a:lnTo>
                  <a:lnTo>
                    <a:pt x="526690" y="195875"/>
                  </a:lnTo>
                  <a:lnTo>
                    <a:pt x="510475" y="152466"/>
                  </a:lnTo>
                  <a:lnTo>
                    <a:pt x="487276" y="112832"/>
                  </a:lnTo>
                  <a:lnTo>
                    <a:pt x="457786" y="77792"/>
                  </a:lnTo>
                  <a:lnTo>
                    <a:pt x="422695" y="48167"/>
                  </a:lnTo>
                  <a:lnTo>
                    <a:pt x="382694" y="24780"/>
                  </a:lnTo>
                  <a:lnTo>
                    <a:pt x="338475" y="8450"/>
                  </a:lnTo>
                  <a:lnTo>
                    <a:pt x="290728" y="0"/>
                  </a:lnTo>
                  <a:close/>
                </a:path>
              </a:pathLst>
            </a:custGeom>
            <a:solidFill>
              <a:srgbClr val="ED1C2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66861" y="6464173"/>
              <a:ext cx="307975" cy="430530"/>
            </a:xfrm>
            <a:custGeom>
              <a:avLst/>
              <a:gdLst/>
              <a:ahLst/>
              <a:cxnLst/>
              <a:rect l="l" t="t" r="r" b="b"/>
              <a:pathLst>
                <a:path w="307975" h="430529">
                  <a:moveTo>
                    <a:pt x="207822" y="0"/>
                  </a:moveTo>
                  <a:lnTo>
                    <a:pt x="0" y="374929"/>
                  </a:lnTo>
                  <a:lnTo>
                    <a:pt x="99974" y="430339"/>
                  </a:lnTo>
                  <a:lnTo>
                    <a:pt x="307784" y="55422"/>
                  </a:lnTo>
                  <a:lnTo>
                    <a:pt x="207822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40037" y="6809829"/>
              <a:ext cx="149860" cy="81280"/>
            </a:xfrm>
            <a:custGeom>
              <a:avLst/>
              <a:gdLst/>
              <a:ahLst/>
              <a:cxnLst/>
              <a:rect l="l" t="t" r="r" b="b"/>
              <a:pathLst>
                <a:path w="149860" h="81279">
                  <a:moveTo>
                    <a:pt x="149720" y="81264"/>
                  </a:moveTo>
                  <a:lnTo>
                    <a:pt x="0" y="0"/>
                  </a:lnTo>
                </a:path>
              </a:pathLst>
            </a:custGeom>
            <a:ln w="1606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56294" y="6412065"/>
              <a:ext cx="511175" cy="511175"/>
            </a:xfrm>
            <a:custGeom>
              <a:avLst/>
              <a:gdLst/>
              <a:ahLst/>
              <a:cxnLst/>
              <a:rect l="l" t="t" r="r" b="b"/>
              <a:pathLst>
                <a:path w="511175" h="511175">
                  <a:moveTo>
                    <a:pt x="511060" y="277558"/>
                  </a:moveTo>
                  <a:lnTo>
                    <a:pt x="510895" y="231265"/>
                  </a:lnTo>
                  <a:lnTo>
                    <a:pt x="502743" y="187005"/>
                  </a:lnTo>
                  <a:lnTo>
                    <a:pt x="487266" y="145564"/>
                  </a:lnTo>
                  <a:lnTo>
                    <a:pt x="465123" y="107725"/>
                  </a:lnTo>
                  <a:lnTo>
                    <a:pt x="436973" y="74272"/>
                  </a:lnTo>
                  <a:lnTo>
                    <a:pt x="403477" y="45989"/>
                  </a:lnTo>
                  <a:lnTo>
                    <a:pt x="365294" y="23660"/>
                  </a:lnTo>
                  <a:lnTo>
                    <a:pt x="323084" y="8069"/>
                  </a:lnTo>
                  <a:lnTo>
                    <a:pt x="277507" y="0"/>
                  </a:lnTo>
                  <a:lnTo>
                    <a:pt x="231222" y="169"/>
                  </a:lnTo>
                  <a:lnTo>
                    <a:pt x="186971" y="8324"/>
                  </a:lnTo>
                  <a:lnTo>
                    <a:pt x="145538" y="23804"/>
                  </a:lnTo>
                  <a:lnTo>
                    <a:pt x="107706" y="45951"/>
                  </a:lnTo>
                  <a:lnTo>
                    <a:pt x="74259" y="74105"/>
                  </a:lnTo>
                  <a:lnTo>
                    <a:pt x="45981" y="107606"/>
                  </a:lnTo>
                  <a:lnTo>
                    <a:pt x="23656" y="145796"/>
                  </a:lnTo>
                  <a:lnTo>
                    <a:pt x="8068" y="188015"/>
                  </a:lnTo>
                  <a:lnTo>
                    <a:pt x="0" y="233603"/>
                  </a:lnTo>
                  <a:lnTo>
                    <a:pt x="165" y="279896"/>
                  </a:lnTo>
                  <a:lnTo>
                    <a:pt x="8316" y="324154"/>
                  </a:lnTo>
                  <a:lnTo>
                    <a:pt x="23794" y="365594"/>
                  </a:lnTo>
                  <a:lnTo>
                    <a:pt x="45937" y="403431"/>
                  </a:lnTo>
                  <a:lnTo>
                    <a:pt x="74086" y="436882"/>
                  </a:lnTo>
                  <a:lnTo>
                    <a:pt x="107583" y="465163"/>
                  </a:lnTo>
                  <a:lnTo>
                    <a:pt x="145766" y="487490"/>
                  </a:lnTo>
                  <a:lnTo>
                    <a:pt x="187975" y="503080"/>
                  </a:lnTo>
                  <a:lnTo>
                    <a:pt x="233553" y="511149"/>
                  </a:lnTo>
                  <a:lnTo>
                    <a:pt x="279838" y="510983"/>
                  </a:lnTo>
                  <a:lnTo>
                    <a:pt x="324090" y="502830"/>
                  </a:lnTo>
                  <a:lnTo>
                    <a:pt x="365525" y="487351"/>
                  </a:lnTo>
                  <a:lnTo>
                    <a:pt x="403358" y="465204"/>
                  </a:lnTo>
                  <a:lnTo>
                    <a:pt x="436806" y="437050"/>
                  </a:lnTo>
                  <a:lnTo>
                    <a:pt x="465084" y="403549"/>
                  </a:lnTo>
                  <a:lnTo>
                    <a:pt x="487408" y="365360"/>
                  </a:lnTo>
                  <a:lnTo>
                    <a:pt x="502995" y="323143"/>
                  </a:lnTo>
                  <a:lnTo>
                    <a:pt x="511060" y="277558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1775625" y="4199318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30" h="1014729">
                <a:moveTo>
                  <a:pt x="925233" y="0"/>
                </a:moveTo>
                <a:lnTo>
                  <a:pt x="88900" y="0"/>
                </a:lnTo>
                <a:lnTo>
                  <a:pt x="37504" y="1389"/>
                </a:lnTo>
                <a:lnTo>
                  <a:pt x="11112" y="11112"/>
                </a:lnTo>
                <a:lnTo>
                  <a:pt x="1389" y="37504"/>
                </a:lnTo>
                <a:lnTo>
                  <a:pt x="0" y="88900"/>
                </a:lnTo>
                <a:lnTo>
                  <a:pt x="0" y="925233"/>
                </a:lnTo>
                <a:lnTo>
                  <a:pt x="1389" y="976628"/>
                </a:lnTo>
                <a:lnTo>
                  <a:pt x="11112" y="1003020"/>
                </a:lnTo>
                <a:lnTo>
                  <a:pt x="37504" y="1012744"/>
                </a:lnTo>
                <a:lnTo>
                  <a:pt x="88900" y="1014133"/>
                </a:lnTo>
                <a:lnTo>
                  <a:pt x="925233" y="1014133"/>
                </a:lnTo>
                <a:lnTo>
                  <a:pt x="976628" y="1012744"/>
                </a:lnTo>
                <a:lnTo>
                  <a:pt x="1003020" y="1003020"/>
                </a:lnTo>
                <a:lnTo>
                  <a:pt x="1012744" y="976628"/>
                </a:lnTo>
                <a:lnTo>
                  <a:pt x="1014133" y="925233"/>
                </a:lnTo>
                <a:lnTo>
                  <a:pt x="1014133" y="88900"/>
                </a:lnTo>
                <a:lnTo>
                  <a:pt x="1012744" y="37504"/>
                </a:lnTo>
                <a:lnTo>
                  <a:pt x="1003020" y="11112"/>
                </a:lnTo>
                <a:lnTo>
                  <a:pt x="976628" y="1389"/>
                </a:lnTo>
                <a:lnTo>
                  <a:pt x="925233" y="0"/>
                </a:lnTo>
                <a:close/>
              </a:path>
            </a:pathLst>
          </a:custGeom>
          <a:solidFill>
            <a:srgbClr val="4EB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775625" y="5299126"/>
            <a:ext cx="1022350" cy="1014730"/>
            <a:chOff x="1775625" y="5299126"/>
            <a:chExt cx="1022350" cy="1014730"/>
          </a:xfrm>
        </p:grpSpPr>
        <p:sp>
          <p:nvSpPr>
            <p:cNvPr id="15" name="object 15"/>
            <p:cNvSpPr/>
            <p:nvPr/>
          </p:nvSpPr>
          <p:spPr>
            <a:xfrm>
              <a:off x="1775625" y="5299126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30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19AB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36837" y="5351031"/>
              <a:ext cx="353060" cy="56515"/>
            </a:xfrm>
            <a:custGeom>
              <a:avLst/>
              <a:gdLst/>
              <a:ahLst/>
              <a:cxnLst/>
              <a:rect l="l" t="t" r="r" b="b"/>
              <a:pathLst>
                <a:path w="353060" h="56514">
                  <a:moveTo>
                    <a:pt x="0" y="0"/>
                  </a:moveTo>
                  <a:lnTo>
                    <a:pt x="352920" y="56150"/>
                  </a:lnTo>
                </a:path>
              </a:pathLst>
            </a:custGeom>
            <a:ln w="15963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775625" y="8598548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30" h="1014729">
                <a:moveTo>
                  <a:pt x="925233" y="0"/>
                </a:moveTo>
                <a:lnTo>
                  <a:pt x="88900" y="0"/>
                </a:lnTo>
                <a:lnTo>
                  <a:pt x="37504" y="1389"/>
                </a:lnTo>
                <a:lnTo>
                  <a:pt x="11112" y="11112"/>
                </a:lnTo>
                <a:lnTo>
                  <a:pt x="1389" y="37504"/>
                </a:lnTo>
                <a:lnTo>
                  <a:pt x="0" y="88899"/>
                </a:lnTo>
                <a:lnTo>
                  <a:pt x="0" y="925233"/>
                </a:lnTo>
                <a:lnTo>
                  <a:pt x="1389" y="976628"/>
                </a:lnTo>
                <a:lnTo>
                  <a:pt x="11112" y="1003020"/>
                </a:lnTo>
                <a:lnTo>
                  <a:pt x="37504" y="1012744"/>
                </a:lnTo>
                <a:lnTo>
                  <a:pt x="88900" y="1014133"/>
                </a:lnTo>
                <a:lnTo>
                  <a:pt x="925233" y="1014133"/>
                </a:lnTo>
                <a:lnTo>
                  <a:pt x="976628" y="1012744"/>
                </a:lnTo>
                <a:lnTo>
                  <a:pt x="1003020" y="1003020"/>
                </a:lnTo>
                <a:lnTo>
                  <a:pt x="1012744" y="976628"/>
                </a:lnTo>
                <a:lnTo>
                  <a:pt x="1014133" y="925233"/>
                </a:lnTo>
                <a:lnTo>
                  <a:pt x="1014133" y="88899"/>
                </a:lnTo>
                <a:lnTo>
                  <a:pt x="1012744" y="37504"/>
                </a:lnTo>
                <a:lnTo>
                  <a:pt x="1003020" y="11112"/>
                </a:lnTo>
                <a:lnTo>
                  <a:pt x="976628" y="1389"/>
                </a:lnTo>
                <a:lnTo>
                  <a:pt x="925233" y="0"/>
                </a:lnTo>
                <a:close/>
              </a:path>
            </a:pathLst>
          </a:custGeom>
          <a:solidFill>
            <a:srgbClr val="0086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5811" y="8598548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30" h="1014729">
                <a:moveTo>
                  <a:pt x="925233" y="0"/>
                </a:moveTo>
                <a:lnTo>
                  <a:pt x="88900" y="0"/>
                </a:lnTo>
                <a:lnTo>
                  <a:pt x="37504" y="1389"/>
                </a:lnTo>
                <a:lnTo>
                  <a:pt x="11112" y="11112"/>
                </a:lnTo>
                <a:lnTo>
                  <a:pt x="1389" y="37504"/>
                </a:lnTo>
                <a:lnTo>
                  <a:pt x="0" y="88899"/>
                </a:lnTo>
                <a:lnTo>
                  <a:pt x="0" y="925233"/>
                </a:lnTo>
                <a:lnTo>
                  <a:pt x="1389" y="976628"/>
                </a:lnTo>
                <a:lnTo>
                  <a:pt x="11112" y="1003020"/>
                </a:lnTo>
                <a:lnTo>
                  <a:pt x="37504" y="1012744"/>
                </a:lnTo>
                <a:lnTo>
                  <a:pt x="88900" y="1014133"/>
                </a:lnTo>
                <a:lnTo>
                  <a:pt x="925233" y="1014133"/>
                </a:lnTo>
                <a:lnTo>
                  <a:pt x="976628" y="1012744"/>
                </a:lnTo>
                <a:lnTo>
                  <a:pt x="1003020" y="1003020"/>
                </a:lnTo>
                <a:lnTo>
                  <a:pt x="1012744" y="976628"/>
                </a:lnTo>
                <a:lnTo>
                  <a:pt x="1014133" y="925233"/>
                </a:lnTo>
                <a:lnTo>
                  <a:pt x="1014133" y="88899"/>
                </a:lnTo>
                <a:lnTo>
                  <a:pt x="1012744" y="37504"/>
                </a:lnTo>
                <a:lnTo>
                  <a:pt x="1003020" y="11112"/>
                </a:lnTo>
                <a:lnTo>
                  <a:pt x="976628" y="1389"/>
                </a:lnTo>
                <a:lnTo>
                  <a:pt x="925233" y="0"/>
                </a:lnTo>
                <a:close/>
              </a:path>
            </a:pathLst>
          </a:custGeom>
          <a:solidFill>
            <a:srgbClr val="00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2875432" y="4199318"/>
            <a:ext cx="1014730" cy="1014730"/>
            <a:chOff x="2875432" y="4199318"/>
            <a:chExt cx="1014730" cy="1014730"/>
          </a:xfrm>
        </p:grpSpPr>
        <p:sp>
          <p:nvSpPr>
            <p:cNvPr id="20" name="object 20"/>
            <p:cNvSpPr/>
            <p:nvPr/>
          </p:nvSpPr>
          <p:spPr>
            <a:xfrm>
              <a:off x="2875432" y="4199318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67C1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12260" y="4927219"/>
              <a:ext cx="77470" cy="222885"/>
            </a:xfrm>
            <a:custGeom>
              <a:avLst/>
              <a:gdLst/>
              <a:ahLst/>
              <a:cxnLst/>
              <a:rect l="l" t="t" r="r" b="b"/>
              <a:pathLst>
                <a:path w="77470" h="222885">
                  <a:moveTo>
                    <a:pt x="77304" y="0"/>
                  </a:moveTo>
                  <a:lnTo>
                    <a:pt x="0" y="222503"/>
                  </a:lnTo>
                  <a:lnTo>
                    <a:pt x="77038" y="207192"/>
                  </a:lnTo>
                  <a:lnTo>
                    <a:pt x="77304" y="197332"/>
                  </a:lnTo>
                  <a:lnTo>
                    <a:pt x="77304" y="0"/>
                  </a:lnTo>
                  <a:close/>
                </a:path>
              </a:pathLst>
            </a:custGeom>
            <a:solidFill>
              <a:srgbClr val="ED1C2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6174854" y="4199318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29" h="1014729">
                <a:moveTo>
                  <a:pt x="925233" y="0"/>
                </a:moveTo>
                <a:lnTo>
                  <a:pt x="88900" y="0"/>
                </a:lnTo>
                <a:lnTo>
                  <a:pt x="37504" y="1389"/>
                </a:lnTo>
                <a:lnTo>
                  <a:pt x="11112" y="11112"/>
                </a:lnTo>
                <a:lnTo>
                  <a:pt x="1389" y="37504"/>
                </a:lnTo>
                <a:lnTo>
                  <a:pt x="0" y="88900"/>
                </a:lnTo>
                <a:lnTo>
                  <a:pt x="0" y="925233"/>
                </a:lnTo>
                <a:lnTo>
                  <a:pt x="1389" y="976628"/>
                </a:lnTo>
                <a:lnTo>
                  <a:pt x="11112" y="1003020"/>
                </a:lnTo>
                <a:lnTo>
                  <a:pt x="37504" y="1012744"/>
                </a:lnTo>
                <a:lnTo>
                  <a:pt x="88900" y="1014133"/>
                </a:lnTo>
                <a:lnTo>
                  <a:pt x="925233" y="1014133"/>
                </a:lnTo>
                <a:lnTo>
                  <a:pt x="976628" y="1012744"/>
                </a:lnTo>
                <a:lnTo>
                  <a:pt x="1003020" y="1003020"/>
                </a:lnTo>
                <a:lnTo>
                  <a:pt x="1012744" y="976628"/>
                </a:lnTo>
                <a:lnTo>
                  <a:pt x="1014133" y="925233"/>
                </a:lnTo>
                <a:lnTo>
                  <a:pt x="1014133" y="88900"/>
                </a:lnTo>
                <a:lnTo>
                  <a:pt x="1012744" y="37504"/>
                </a:lnTo>
                <a:lnTo>
                  <a:pt x="1003020" y="11112"/>
                </a:lnTo>
                <a:lnTo>
                  <a:pt x="976628" y="1389"/>
                </a:lnTo>
                <a:lnTo>
                  <a:pt x="925233" y="0"/>
                </a:lnTo>
                <a:close/>
              </a:path>
            </a:pathLst>
          </a:custGeom>
          <a:solidFill>
            <a:srgbClr val="69C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3975239" y="6398933"/>
            <a:ext cx="1014730" cy="1014730"/>
            <a:chOff x="3975239" y="6398933"/>
            <a:chExt cx="1014730" cy="1014730"/>
          </a:xfrm>
        </p:grpSpPr>
        <p:sp>
          <p:nvSpPr>
            <p:cNvPr id="24" name="object 24"/>
            <p:cNvSpPr/>
            <p:nvPr/>
          </p:nvSpPr>
          <p:spPr>
            <a:xfrm>
              <a:off x="3975239" y="6398933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6CC3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75239" y="6398933"/>
              <a:ext cx="1014120" cy="101413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2875432" y="8598548"/>
            <a:ext cx="1014730" cy="1014730"/>
            <a:chOff x="2875432" y="8598548"/>
            <a:chExt cx="1014730" cy="1014730"/>
          </a:xfrm>
        </p:grpSpPr>
        <p:sp>
          <p:nvSpPr>
            <p:cNvPr id="27" name="object 27"/>
            <p:cNvSpPr/>
            <p:nvPr/>
          </p:nvSpPr>
          <p:spPr>
            <a:xfrm>
              <a:off x="2875432" y="8598548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899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899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4FA7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14047" y="8598548"/>
              <a:ext cx="575518" cy="92866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3975239" y="4199318"/>
            <a:ext cx="1014730" cy="1025525"/>
            <a:chOff x="3975239" y="4199318"/>
            <a:chExt cx="1014730" cy="1025525"/>
          </a:xfrm>
        </p:grpSpPr>
        <p:sp>
          <p:nvSpPr>
            <p:cNvPr id="30" name="object 30"/>
            <p:cNvSpPr/>
            <p:nvPr/>
          </p:nvSpPr>
          <p:spPr>
            <a:xfrm>
              <a:off x="3975239" y="4199318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00B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317415" y="5056479"/>
              <a:ext cx="37465" cy="157480"/>
            </a:xfrm>
            <a:custGeom>
              <a:avLst/>
              <a:gdLst/>
              <a:ahLst/>
              <a:cxnLst/>
              <a:rect l="l" t="t" r="r" b="b"/>
              <a:pathLst>
                <a:path w="37464" h="157479">
                  <a:moveTo>
                    <a:pt x="37312" y="156972"/>
                  </a:moveTo>
                  <a:lnTo>
                    <a:pt x="0" y="0"/>
                  </a:lnTo>
                </a:path>
              </a:pathLst>
            </a:custGeom>
            <a:ln w="2183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75239" y="4199318"/>
              <a:ext cx="850265" cy="918210"/>
            </a:xfrm>
            <a:custGeom>
              <a:avLst/>
              <a:gdLst/>
              <a:ahLst/>
              <a:cxnLst/>
              <a:rect l="l" t="t" r="r" b="b"/>
              <a:pathLst>
                <a:path w="850264" h="918210">
                  <a:moveTo>
                    <a:pt x="167221" y="0"/>
                  </a:moveTo>
                  <a:lnTo>
                    <a:pt x="0" y="481307"/>
                  </a:lnTo>
                  <a:lnTo>
                    <a:pt x="0" y="918012"/>
                  </a:lnTo>
                  <a:lnTo>
                    <a:pt x="849820" y="749109"/>
                  </a:lnTo>
                  <a:lnTo>
                    <a:pt x="167221" y="0"/>
                  </a:lnTo>
                  <a:close/>
                </a:path>
              </a:pathLst>
            </a:custGeom>
            <a:solidFill>
              <a:srgbClr val="ED1C2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975239" y="4324896"/>
              <a:ext cx="717550" cy="727075"/>
            </a:xfrm>
            <a:custGeom>
              <a:avLst/>
              <a:gdLst/>
              <a:ahLst/>
              <a:cxnLst/>
              <a:rect l="l" t="t" r="r" b="b"/>
              <a:pathLst>
                <a:path w="717550" h="727075">
                  <a:moveTo>
                    <a:pt x="192747" y="0"/>
                  </a:moveTo>
                  <a:lnTo>
                    <a:pt x="0" y="549106"/>
                  </a:lnTo>
                  <a:lnTo>
                    <a:pt x="0" y="726918"/>
                  </a:lnTo>
                  <a:lnTo>
                    <a:pt x="717422" y="579386"/>
                  </a:lnTo>
                  <a:lnTo>
                    <a:pt x="192747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 rot="20880000">
            <a:off x="3912948" y="4386991"/>
            <a:ext cx="660625" cy="64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065"/>
              </a:lnSpc>
            </a:pPr>
            <a:r>
              <a:rPr sz="5050" spc="-240" dirty="0">
                <a:solidFill>
                  <a:srgbClr val="231F20"/>
                </a:solidFill>
                <a:latin typeface="Arial"/>
                <a:cs typeface="Arial"/>
              </a:rPr>
              <a:t>!</a:t>
            </a:r>
            <a:endParaRPr sz="505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975239" y="8598548"/>
            <a:ext cx="1014730" cy="1014730"/>
            <a:chOff x="3975239" y="8598548"/>
            <a:chExt cx="1014730" cy="1014730"/>
          </a:xfrm>
        </p:grpSpPr>
        <p:sp>
          <p:nvSpPr>
            <p:cNvPr id="36" name="object 36"/>
            <p:cNvSpPr/>
            <p:nvPr/>
          </p:nvSpPr>
          <p:spPr>
            <a:xfrm>
              <a:off x="3975239" y="8598548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899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899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009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75239" y="8598548"/>
              <a:ext cx="1014119" cy="101414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5075046" y="4199318"/>
            <a:ext cx="1014730" cy="1021715"/>
            <a:chOff x="5075046" y="4199318"/>
            <a:chExt cx="1014730" cy="1021715"/>
          </a:xfrm>
        </p:grpSpPr>
        <p:sp>
          <p:nvSpPr>
            <p:cNvPr id="39" name="object 39"/>
            <p:cNvSpPr/>
            <p:nvPr/>
          </p:nvSpPr>
          <p:spPr>
            <a:xfrm>
              <a:off x="5075046" y="4199318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20AC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146014" y="4910036"/>
              <a:ext cx="394335" cy="303530"/>
            </a:xfrm>
            <a:custGeom>
              <a:avLst/>
              <a:gdLst/>
              <a:ahLst/>
              <a:cxnLst/>
              <a:rect l="l" t="t" r="r" b="b"/>
              <a:pathLst>
                <a:path w="394335" h="303529">
                  <a:moveTo>
                    <a:pt x="0" y="0"/>
                  </a:moveTo>
                  <a:lnTo>
                    <a:pt x="346797" y="229809"/>
                  </a:lnTo>
                  <a:lnTo>
                    <a:pt x="393761" y="303415"/>
                  </a:lnTo>
                </a:path>
              </a:pathLst>
            </a:custGeom>
            <a:ln w="15151">
              <a:solidFill>
                <a:srgbClr val="882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46255" y="5006975"/>
              <a:ext cx="275590" cy="207010"/>
            </a:xfrm>
            <a:custGeom>
              <a:avLst/>
              <a:gdLst/>
              <a:ahLst/>
              <a:cxnLst/>
              <a:rect l="l" t="t" r="r" b="b"/>
              <a:pathLst>
                <a:path w="275589" h="207010">
                  <a:moveTo>
                    <a:pt x="140208" y="0"/>
                  </a:moveTo>
                  <a:lnTo>
                    <a:pt x="96605" y="6160"/>
                  </a:lnTo>
                  <a:lnTo>
                    <a:pt x="58474" y="24943"/>
                  </a:lnTo>
                  <a:lnTo>
                    <a:pt x="28122" y="54128"/>
                  </a:lnTo>
                  <a:lnTo>
                    <a:pt x="7861" y="91495"/>
                  </a:lnTo>
                  <a:lnTo>
                    <a:pt x="0" y="134823"/>
                  </a:lnTo>
                  <a:lnTo>
                    <a:pt x="6160" y="178425"/>
                  </a:lnTo>
                  <a:lnTo>
                    <a:pt x="19977" y="206476"/>
                  </a:lnTo>
                  <a:lnTo>
                    <a:pt x="254730" y="206476"/>
                  </a:lnTo>
                  <a:lnTo>
                    <a:pt x="267169" y="183535"/>
                  </a:lnTo>
                  <a:lnTo>
                    <a:pt x="275031" y="140207"/>
                  </a:lnTo>
                  <a:lnTo>
                    <a:pt x="268866" y="96605"/>
                  </a:lnTo>
                  <a:lnTo>
                    <a:pt x="250082" y="58474"/>
                  </a:lnTo>
                  <a:lnTo>
                    <a:pt x="220898" y="28122"/>
                  </a:lnTo>
                  <a:lnTo>
                    <a:pt x="183534" y="7861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88289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5075046" y="5291550"/>
            <a:ext cx="1014730" cy="1029335"/>
            <a:chOff x="5075046" y="5291550"/>
            <a:chExt cx="1014730" cy="1029335"/>
          </a:xfrm>
        </p:grpSpPr>
        <p:sp>
          <p:nvSpPr>
            <p:cNvPr id="43" name="object 43"/>
            <p:cNvSpPr/>
            <p:nvPr/>
          </p:nvSpPr>
          <p:spPr>
            <a:xfrm>
              <a:off x="5075046" y="5299125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0086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101267" y="6300127"/>
              <a:ext cx="228803" cy="1313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30399" y="5299125"/>
              <a:ext cx="481330" cy="1014730"/>
            </a:xfrm>
            <a:custGeom>
              <a:avLst/>
              <a:gdLst/>
              <a:ahLst/>
              <a:cxnLst/>
              <a:rect l="l" t="t" r="r" b="b"/>
              <a:pathLst>
                <a:path w="481329" h="1014729">
                  <a:moveTo>
                    <a:pt x="102400" y="0"/>
                  </a:moveTo>
                  <a:lnTo>
                    <a:pt x="0" y="83737"/>
                  </a:lnTo>
                  <a:lnTo>
                    <a:pt x="134512" y="429912"/>
                  </a:lnTo>
                  <a:lnTo>
                    <a:pt x="480833" y="1014133"/>
                  </a:lnTo>
                </a:path>
                <a:path w="481329" h="1014729">
                  <a:moveTo>
                    <a:pt x="264039" y="0"/>
                  </a:moveTo>
                  <a:lnTo>
                    <a:pt x="298992" y="54781"/>
                  </a:lnTo>
                  <a:lnTo>
                    <a:pt x="244240" y="376809"/>
                  </a:lnTo>
                  <a:lnTo>
                    <a:pt x="17037" y="930516"/>
                  </a:lnTo>
                </a:path>
              </a:pathLst>
            </a:custGeom>
            <a:ln w="15151">
              <a:solidFill>
                <a:srgbClr val="882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3975239" y="5288210"/>
            <a:ext cx="1014730" cy="1031240"/>
            <a:chOff x="3975239" y="5288210"/>
            <a:chExt cx="1014730" cy="1031240"/>
          </a:xfrm>
        </p:grpSpPr>
        <p:sp>
          <p:nvSpPr>
            <p:cNvPr id="47" name="object 47"/>
            <p:cNvSpPr/>
            <p:nvPr/>
          </p:nvSpPr>
          <p:spPr>
            <a:xfrm>
              <a:off x="3975239" y="5299126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2099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21208" y="6307712"/>
              <a:ext cx="41934" cy="498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375093" y="5299126"/>
              <a:ext cx="240029" cy="1009015"/>
            </a:xfrm>
            <a:custGeom>
              <a:avLst/>
              <a:gdLst/>
              <a:ahLst/>
              <a:cxnLst/>
              <a:rect l="l" t="t" r="r" b="b"/>
              <a:pathLst>
                <a:path w="240029" h="1009014">
                  <a:moveTo>
                    <a:pt x="239806" y="1008849"/>
                  </a:moveTo>
                  <a:lnTo>
                    <a:pt x="0" y="0"/>
                  </a:lnTo>
                </a:path>
              </a:pathLst>
            </a:custGeom>
            <a:ln w="2183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5075046" y="6391357"/>
            <a:ext cx="1014730" cy="1021715"/>
            <a:chOff x="5075046" y="6391357"/>
            <a:chExt cx="1014730" cy="1021715"/>
          </a:xfrm>
        </p:grpSpPr>
        <p:sp>
          <p:nvSpPr>
            <p:cNvPr id="51" name="object 51"/>
            <p:cNvSpPr/>
            <p:nvPr/>
          </p:nvSpPr>
          <p:spPr>
            <a:xfrm>
              <a:off x="5075046" y="6398933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2BA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223984" y="6398933"/>
              <a:ext cx="785197" cy="26128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075047" y="7045920"/>
              <a:ext cx="526423" cy="36714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075046" y="6398932"/>
              <a:ext cx="1014133" cy="101413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862019" y="6398933"/>
              <a:ext cx="9525" cy="15875"/>
            </a:xfrm>
            <a:custGeom>
              <a:avLst/>
              <a:gdLst/>
              <a:ahLst/>
              <a:cxnLst/>
              <a:rect l="l" t="t" r="r" b="b"/>
              <a:pathLst>
                <a:path w="9525" h="15875">
                  <a:moveTo>
                    <a:pt x="0" y="0"/>
                  </a:moveTo>
                  <a:lnTo>
                    <a:pt x="9177" y="15481"/>
                  </a:lnTo>
                </a:path>
              </a:pathLst>
            </a:custGeom>
            <a:ln w="15151">
              <a:solidFill>
                <a:srgbClr val="882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5075046" y="8598548"/>
            <a:ext cx="1014730" cy="1014730"/>
            <a:chOff x="5075046" y="8598548"/>
            <a:chExt cx="1014730" cy="1014730"/>
          </a:xfrm>
        </p:grpSpPr>
        <p:sp>
          <p:nvSpPr>
            <p:cNvPr id="57" name="object 57"/>
            <p:cNvSpPr/>
            <p:nvPr/>
          </p:nvSpPr>
          <p:spPr>
            <a:xfrm>
              <a:off x="5075046" y="8598548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899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899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3FB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075046" y="8598548"/>
              <a:ext cx="1014133" cy="101414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2867450" y="5299126"/>
            <a:ext cx="1022350" cy="1022350"/>
            <a:chOff x="2867450" y="5299126"/>
            <a:chExt cx="1022350" cy="1022350"/>
          </a:xfrm>
        </p:grpSpPr>
        <p:sp>
          <p:nvSpPr>
            <p:cNvPr id="60" name="object 60"/>
            <p:cNvSpPr/>
            <p:nvPr/>
          </p:nvSpPr>
          <p:spPr>
            <a:xfrm>
              <a:off x="2875432" y="5299126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52B6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875432" y="5338978"/>
              <a:ext cx="653415" cy="974725"/>
            </a:xfrm>
            <a:custGeom>
              <a:avLst/>
              <a:gdLst/>
              <a:ahLst/>
              <a:cxnLst/>
              <a:rect l="l" t="t" r="r" b="b"/>
              <a:pathLst>
                <a:path w="653414" h="974725">
                  <a:moveTo>
                    <a:pt x="594982" y="0"/>
                  </a:moveTo>
                  <a:lnTo>
                    <a:pt x="348371" y="349794"/>
                  </a:lnTo>
                  <a:lnTo>
                    <a:pt x="307306" y="602132"/>
                  </a:lnTo>
                  <a:lnTo>
                    <a:pt x="508812" y="879177"/>
                  </a:lnTo>
                  <a:lnTo>
                    <a:pt x="616743" y="974280"/>
                  </a:lnTo>
                </a:path>
                <a:path w="653414" h="974725">
                  <a:moveTo>
                    <a:pt x="0" y="81834"/>
                  </a:moveTo>
                  <a:lnTo>
                    <a:pt x="211220" y="115439"/>
                  </a:lnTo>
                  <a:lnTo>
                    <a:pt x="541113" y="325040"/>
                  </a:lnTo>
                  <a:lnTo>
                    <a:pt x="653043" y="798479"/>
                  </a:lnTo>
                  <a:lnTo>
                    <a:pt x="652243" y="974280"/>
                  </a:lnTo>
                </a:path>
              </a:pathLst>
            </a:custGeom>
            <a:ln w="15963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068750" y="5436953"/>
              <a:ext cx="222798" cy="22696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/>
          <p:nvPr/>
        </p:nvSpPr>
        <p:spPr>
          <a:xfrm>
            <a:off x="6174854" y="5299126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29" h="1014729">
                <a:moveTo>
                  <a:pt x="925233" y="0"/>
                </a:moveTo>
                <a:lnTo>
                  <a:pt x="88900" y="0"/>
                </a:lnTo>
                <a:lnTo>
                  <a:pt x="37504" y="1389"/>
                </a:lnTo>
                <a:lnTo>
                  <a:pt x="11112" y="11112"/>
                </a:lnTo>
                <a:lnTo>
                  <a:pt x="1389" y="37504"/>
                </a:lnTo>
                <a:lnTo>
                  <a:pt x="0" y="88900"/>
                </a:lnTo>
                <a:lnTo>
                  <a:pt x="0" y="925233"/>
                </a:lnTo>
                <a:lnTo>
                  <a:pt x="1389" y="976628"/>
                </a:lnTo>
                <a:lnTo>
                  <a:pt x="11112" y="1003020"/>
                </a:lnTo>
                <a:lnTo>
                  <a:pt x="37504" y="1012744"/>
                </a:lnTo>
                <a:lnTo>
                  <a:pt x="88900" y="1014133"/>
                </a:lnTo>
                <a:lnTo>
                  <a:pt x="925233" y="1014133"/>
                </a:lnTo>
                <a:lnTo>
                  <a:pt x="976628" y="1012744"/>
                </a:lnTo>
                <a:lnTo>
                  <a:pt x="1003020" y="1003020"/>
                </a:lnTo>
                <a:lnTo>
                  <a:pt x="1012744" y="976628"/>
                </a:lnTo>
                <a:lnTo>
                  <a:pt x="1014133" y="925233"/>
                </a:lnTo>
                <a:lnTo>
                  <a:pt x="1014133" y="88900"/>
                </a:lnTo>
                <a:lnTo>
                  <a:pt x="1012744" y="37504"/>
                </a:lnTo>
                <a:lnTo>
                  <a:pt x="1003020" y="11112"/>
                </a:lnTo>
                <a:lnTo>
                  <a:pt x="976628" y="1389"/>
                </a:lnTo>
                <a:lnTo>
                  <a:pt x="925233" y="0"/>
                </a:lnTo>
                <a:close/>
              </a:path>
            </a:pathLst>
          </a:custGeom>
          <a:solidFill>
            <a:srgbClr val="00A8C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4" name="object 64"/>
          <p:cNvGrpSpPr/>
          <p:nvPr/>
        </p:nvGrpSpPr>
        <p:grpSpPr>
          <a:xfrm>
            <a:off x="6174853" y="6398933"/>
            <a:ext cx="1014730" cy="1014730"/>
            <a:chOff x="6174853" y="6398933"/>
            <a:chExt cx="1014730" cy="1014730"/>
          </a:xfrm>
        </p:grpSpPr>
        <p:sp>
          <p:nvSpPr>
            <p:cNvPr id="65" name="object 65"/>
            <p:cNvSpPr/>
            <p:nvPr/>
          </p:nvSpPr>
          <p:spPr>
            <a:xfrm>
              <a:off x="6174854" y="6398933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0096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174853" y="6650427"/>
              <a:ext cx="611963" cy="76263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7" name="object 67"/>
          <p:cNvGrpSpPr/>
          <p:nvPr/>
        </p:nvGrpSpPr>
        <p:grpSpPr>
          <a:xfrm>
            <a:off x="6174853" y="8598548"/>
            <a:ext cx="1014730" cy="1014730"/>
            <a:chOff x="6174853" y="8598548"/>
            <a:chExt cx="1014730" cy="1014730"/>
          </a:xfrm>
        </p:grpSpPr>
        <p:sp>
          <p:nvSpPr>
            <p:cNvPr id="68" name="object 68"/>
            <p:cNvSpPr/>
            <p:nvPr/>
          </p:nvSpPr>
          <p:spPr>
            <a:xfrm>
              <a:off x="6174854" y="8598548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899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899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00AF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174853" y="8598548"/>
              <a:ext cx="702083" cy="101209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/>
          <p:nvPr/>
        </p:nvSpPr>
        <p:spPr>
          <a:xfrm>
            <a:off x="0" y="7498740"/>
            <a:ext cx="7560005" cy="101413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1" name="object 71"/>
          <p:cNvGrpSpPr/>
          <p:nvPr/>
        </p:nvGrpSpPr>
        <p:grpSpPr>
          <a:xfrm>
            <a:off x="0" y="10249613"/>
            <a:ext cx="7560309" cy="442595"/>
            <a:chOff x="0" y="10249613"/>
            <a:chExt cx="7560309" cy="442595"/>
          </a:xfrm>
        </p:grpSpPr>
        <p:sp>
          <p:nvSpPr>
            <p:cNvPr id="72" name="object 72"/>
            <p:cNvSpPr/>
            <p:nvPr/>
          </p:nvSpPr>
          <p:spPr>
            <a:xfrm>
              <a:off x="0" y="10282187"/>
              <a:ext cx="7560309" cy="410209"/>
            </a:xfrm>
            <a:custGeom>
              <a:avLst/>
              <a:gdLst/>
              <a:ahLst/>
              <a:cxnLst/>
              <a:rect l="l" t="t" r="r" b="b"/>
              <a:pathLst>
                <a:path w="7560309" h="410209">
                  <a:moveTo>
                    <a:pt x="7560005" y="0"/>
                  </a:moveTo>
                  <a:lnTo>
                    <a:pt x="0" y="0"/>
                  </a:lnTo>
                  <a:lnTo>
                    <a:pt x="0" y="409816"/>
                  </a:lnTo>
                  <a:lnTo>
                    <a:pt x="7560005" y="409816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66B9F">
                <a:alpha val="36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548312" y="10249613"/>
              <a:ext cx="1634553" cy="24275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5862916" y="10263133"/>
            <a:ext cx="1016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Ankara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0" y="10224215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0" y="25400"/>
                </a:moveTo>
                <a:lnTo>
                  <a:pt x="7560005" y="25400"/>
                </a:lnTo>
                <a:lnTo>
                  <a:pt x="756000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object 76"/>
          <p:cNvGrpSpPr/>
          <p:nvPr/>
        </p:nvGrpSpPr>
        <p:grpSpPr>
          <a:xfrm>
            <a:off x="2867399" y="6390950"/>
            <a:ext cx="1022350" cy="1022350"/>
            <a:chOff x="2867399" y="6390950"/>
            <a:chExt cx="1022350" cy="1022350"/>
          </a:xfrm>
        </p:grpSpPr>
        <p:sp>
          <p:nvSpPr>
            <p:cNvPr id="77" name="object 77"/>
            <p:cNvSpPr/>
            <p:nvPr/>
          </p:nvSpPr>
          <p:spPr>
            <a:xfrm>
              <a:off x="2875432" y="6398933"/>
              <a:ext cx="1014730" cy="1014730"/>
            </a:xfrm>
            <a:custGeom>
              <a:avLst/>
              <a:gdLst/>
              <a:ahLst/>
              <a:cxnLst/>
              <a:rect l="l" t="t" r="r" b="b"/>
              <a:pathLst>
                <a:path w="1014729" h="1014729">
                  <a:moveTo>
                    <a:pt x="925233" y="0"/>
                  </a:moveTo>
                  <a:lnTo>
                    <a:pt x="88900" y="0"/>
                  </a:lnTo>
                  <a:lnTo>
                    <a:pt x="37504" y="1389"/>
                  </a:lnTo>
                  <a:lnTo>
                    <a:pt x="11112" y="11112"/>
                  </a:lnTo>
                  <a:lnTo>
                    <a:pt x="1389" y="37504"/>
                  </a:lnTo>
                  <a:lnTo>
                    <a:pt x="0" y="88900"/>
                  </a:lnTo>
                  <a:lnTo>
                    <a:pt x="0" y="925233"/>
                  </a:lnTo>
                  <a:lnTo>
                    <a:pt x="1389" y="976628"/>
                  </a:lnTo>
                  <a:lnTo>
                    <a:pt x="11112" y="1003020"/>
                  </a:lnTo>
                  <a:lnTo>
                    <a:pt x="37504" y="1012744"/>
                  </a:lnTo>
                  <a:lnTo>
                    <a:pt x="88900" y="1014133"/>
                  </a:lnTo>
                  <a:lnTo>
                    <a:pt x="925233" y="1014133"/>
                  </a:lnTo>
                  <a:lnTo>
                    <a:pt x="976628" y="1012744"/>
                  </a:lnTo>
                  <a:lnTo>
                    <a:pt x="1003020" y="1003020"/>
                  </a:lnTo>
                  <a:lnTo>
                    <a:pt x="1012744" y="976628"/>
                  </a:lnTo>
                  <a:lnTo>
                    <a:pt x="1014133" y="925233"/>
                  </a:lnTo>
                  <a:lnTo>
                    <a:pt x="1014133" y="88900"/>
                  </a:lnTo>
                  <a:lnTo>
                    <a:pt x="1012744" y="37504"/>
                  </a:lnTo>
                  <a:lnTo>
                    <a:pt x="1003020" y="11112"/>
                  </a:lnTo>
                  <a:lnTo>
                    <a:pt x="976628" y="1389"/>
                  </a:lnTo>
                  <a:lnTo>
                    <a:pt x="925233" y="0"/>
                  </a:lnTo>
                  <a:close/>
                </a:path>
              </a:pathLst>
            </a:custGeom>
            <a:solidFill>
              <a:srgbClr val="01AA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04339" y="6748920"/>
              <a:ext cx="485226" cy="66414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524402" y="6398932"/>
              <a:ext cx="340995" cy="633730"/>
            </a:xfrm>
            <a:custGeom>
              <a:avLst/>
              <a:gdLst/>
              <a:ahLst/>
              <a:cxnLst/>
              <a:rect l="l" t="t" r="r" b="b"/>
              <a:pathLst>
                <a:path w="340995" h="633729">
                  <a:moveTo>
                    <a:pt x="65004" y="0"/>
                  </a:moveTo>
                  <a:lnTo>
                    <a:pt x="340944" y="243141"/>
                  </a:lnTo>
                </a:path>
                <a:path w="340995" h="633729">
                  <a:moveTo>
                    <a:pt x="2883" y="0"/>
                  </a:moveTo>
                  <a:lnTo>
                    <a:pt x="0" y="633425"/>
                  </a:lnTo>
                </a:path>
              </a:pathLst>
            </a:custGeom>
            <a:ln w="15963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875432" y="6933018"/>
              <a:ext cx="473709" cy="256540"/>
            </a:xfrm>
            <a:custGeom>
              <a:avLst/>
              <a:gdLst/>
              <a:ahLst/>
              <a:cxnLst/>
              <a:rect l="l" t="t" r="r" b="b"/>
              <a:pathLst>
                <a:path w="473710" h="256540">
                  <a:moveTo>
                    <a:pt x="473443" y="255943"/>
                  </a:moveTo>
                  <a:lnTo>
                    <a:pt x="0" y="0"/>
                  </a:lnTo>
                </a:path>
              </a:pathLst>
            </a:custGeom>
            <a:ln w="1606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/>
          <p:nvPr/>
        </p:nvSpPr>
        <p:spPr>
          <a:xfrm>
            <a:off x="675811" y="6398933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30" h="1014729">
                <a:moveTo>
                  <a:pt x="925233" y="0"/>
                </a:moveTo>
                <a:lnTo>
                  <a:pt x="88900" y="0"/>
                </a:lnTo>
                <a:lnTo>
                  <a:pt x="37504" y="1389"/>
                </a:lnTo>
                <a:lnTo>
                  <a:pt x="11112" y="11112"/>
                </a:lnTo>
                <a:lnTo>
                  <a:pt x="1389" y="37504"/>
                </a:lnTo>
                <a:lnTo>
                  <a:pt x="0" y="88900"/>
                </a:lnTo>
                <a:lnTo>
                  <a:pt x="0" y="925233"/>
                </a:lnTo>
                <a:lnTo>
                  <a:pt x="1389" y="976628"/>
                </a:lnTo>
                <a:lnTo>
                  <a:pt x="11112" y="1003020"/>
                </a:lnTo>
                <a:lnTo>
                  <a:pt x="37504" y="1012744"/>
                </a:lnTo>
                <a:lnTo>
                  <a:pt x="88900" y="1014133"/>
                </a:lnTo>
                <a:lnTo>
                  <a:pt x="925233" y="1014133"/>
                </a:lnTo>
                <a:lnTo>
                  <a:pt x="976628" y="1012744"/>
                </a:lnTo>
                <a:lnTo>
                  <a:pt x="1003020" y="1003020"/>
                </a:lnTo>
                <a:lnTo>
                  <a:pt x="1012744" y="976628"/>
                </a:lnTo>
                <a:lnTo>
                  <a:pt x="1014133" y="925233"/>
                </a:lnTo>
                <a:lnTo>
                  <a:pt x="1014133" y="88900"/>
                </a:lnTo>
                <a:lnTo>
                  <a:pt x="1012744" y="37504"/>
                </a:lnTo>
                <a:lnTo>
                  <a:pt x="1003020" y="11112"/>
                </a:lnTo>
                <a:lnTo>
                  <a:pt x="976628" y="1389"/>
                </a:lnTo>
                <a:lnTo>
                  <a:pt x="925233" y="0"/>
                </a:lnTo>
                <a:close/>
              </a:path>
            </a:pathLst>
          </a:custGeom>
          <a:solidFill>
            <a:srgbClr val="70B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683649" y="2648216"/>
            <a:ext cx="24974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T.C.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MİLLÎ EĞİTİM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BAKANLIĞI</a:t>
            </a:r>
            <a:endParaRPr sz="16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398522" y="7548003"/>
            <a:ext cx="2947670" cy="86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7800"/>
              </a:lnSpc>
              <a:spcBef>
                <a:spcPts val="100"/>
              </a:spcBef>
            </a:pP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TRAFİK GÜVENLİĞİ</a:t>
            </a:r>
            <a:r>
              <a:rPr sz="1800" b="1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DERSİ 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ÖĞRETİM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PROGRAMI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600" b="1" dirty="0">
                <a:solidFill>
                  <a:srgbClr val="58595B"/>
                </a:solidFill>
                <a:latin typeface="Arial"/>
                <a:cs typeface="Arial"/>
              </a:rPr>
              <a:t>(İlkokul </a:t>
            </a:r>
            <a:r>
              <a:rPr sz="1600" b="1" spc="-5" dirty="0">
                <a:solidFill>
                  <a:srgbClr val="58595B"/>
                </a:solidFill>
                <a:latin typeface="Arial"/>
                <a:cs typeface="Arial"/>
              </a:rPr>
              <a:t>4.</a:t>
            </a:r>
            <a:r>
              <a:rPr sz="1600" b="1" spc="-2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58595B"/>
                </a:solidFill>
                <a:latin typeface="Arial"/>
                <a:cs typeface="Arial"/>
              </a:rPr>
              <a:t>Sınıf)</a:t>
            </a:r>
            <a:endParaRPr sz="16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452266" y="1500695"/>
            <a:ext cx="960272" cy="97293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1249" y="2702573"/>
            <a:ext cx="24974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spc="-45" dirty="0">
                <a:solidFill>
                  <a:srgbClr val="231F20"/>
                </a:solidFill>
                <a:latin typeface="Arial"/>
                <a:cs typeface="Arial"/>
              </a:rPr>
              <a:t>T.C.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MİLLÎ EĞİTİM</a:t>
            </a:r>
            <a:r>
              <a:rPr sz="16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Arial"/>
                <a:cs typeface="Arial"/>
              </a:rPr>
              <a:t>BAKANLIĞI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6739" y="6230023"/>
            <a:ext cx="2947670" cy="86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7800"/>
              </a:lnSpc>
              <a:spcBef>
                <a:spcPts val="100"/>
              </a:spcBef>
            </a:pP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TRAFİK GÜVENLİĞİ</a:t>
            </a:r>
            <a:r>
              <a:rPr sz="1800" b="1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DERSİ 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ÖĞRETİM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PROGRAMI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600" b="1" dirty="0">
                <a:solidFill>
                  <a:srgbClr val="6D6E71"/>
                </a:solidFill>
                <a:latin typeface="Arial"/>
                <a:cs typeface="Arial"/>
              </a:rPr>
              <a:t>(İlkokul </a:t>
            </a:r>
            <a:r>
              <a:rPr sz="1600" b="1" spc="-5" dirty="0">
                <a:solidFill>
                  <a:srgbClr val="6D6E71"/>
                </a:solidFill>
                <a:latin typeface="Arial"/>
                <a:cs typeface="Arial"/>
              </a:rPr>
              <a:t>4.</a:t>
            </a:r>
            <a:r>
              <a:rPr sz="1600" b="1" spc="-20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6D6E71"/>
                </a:solidFill>
                <a:latin typeface="Arial"/>
                <a:cs typeface="Arial"/>
              </a:rPr>
              <a:t>Sınıf)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6780" y="9904303"/>
            <a:ext cx="96646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ANKARA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1000" b="1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2018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73551" y="1720481"/>
            <a:ext cx="819975" cy="830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005" cy="9754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2770" y="2631199"/>
            <a:ext cx="5942965" cy="409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algn="just">
              <a:lnSpc>
                <a:spcPct val="100000"/>
              </a:lnSpc>
              <a:spcBef>
                <a:spcPts val="100"/>
              </a:spcBef>
            </a:pPr>
            <a:r>
              <a:rPr sz="1200" spc="-145" dirty="0">
                <a:solidFill>
                  <a:srgbClr val="231F20"/>
                </a:solidFill>
                <a:latin typeface="Trebuchet MS"/>
                <a:cs typeface="Trebuchet MS"/>
              </a:rPr>
              <a:t>MİLLÎ </a:t>
            </a:r>
            <a:r>
              <a:rPr sz="1200" spc="-185" dirty="0">
                <a:solidFill>
                  <a:srgbClr val="231F20"/>
                </a:solidFill>
                <a:latin typeface="Trebuchet MS"/>
                <a:cs typeface="Trebuchet MS"/>
              </a:rPr>
              <a:t>EĞİTİM  BAKANLIĞI  </a:t>
            </a: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ÖĞRETİM 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PROGRAMLARI.......................................................................................................................</a:t>
            </a:r>
            <a:r>
              <a:rPr sz="1200" spc="-2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70" dirty="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endParaRPr sz="1200">
              <a:latin typeface="Trebuchet MS"/>
              <a:cs typeface="Trebuchet MS"/>
            </a:endParaRPr>
          </a:p>
          <a:p>
            <a:pPr marL="27305" algn="just">
              <a:lnSpc>
                <a:spcPct val="100000"/>
              </a:lnSpc>
              <a:spcBef>
                <a:spcPts val="910"/>
              </a:spcBef>
            </a:pP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ÖĞRETİM   </a:t>
            </a:r>
            <a:r>
              <a:rPr sz="1200" spc="-195" dirty="0">
                <a:solidFill>
                  <a:srgbClr val="231F20"/>
                </a:solidFill>
                <a:latin typeface="Trebuchet MS"/>
                <a:cs typeface="Trebuchet MS"/>
              </a:rPr>
              <a:t>PROGRAMLARININ </a:t>
            </a:r>
            <a:r>
              <a:rPr sz="12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AMAÇLARI........................................................................................................................................3</a:t>
            </a:r>
            <a:endParaRPr sz="1200">
              <a:latin typeface="Trebuchet MS"/>
              <a:cs typeface="Trebuchet MS"/>
            </a:endParaRPr>
          </a:p>
          <a:p>
            <a:pPr marL="27305" algn="just">
              <a:lnSpc>
                <a:spcPct val="100000"/>
              </a:lnSpc>
              <a:spcBef>
                <a:spcPts val="910"/>
              </a:spcBef>
            </a:pP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ÖĞRETİM   </a:t>
            </a:r>
            <a:r>
              <a:rPr sz="1200" spc="-195" dirty="0">
                <a:solidFill>
                  <a:srgbClr val="231F20"/>
                </a:solidFill>
                <a:latin typeface="Trebuchet MS"/>
                <a:cs typeface="Trebuchet MS"/>
              </a:rPr>
              <a:t>PROGRAMLARININ 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PERSPEKTİFİ.....................................................................................................................................4</a:t>
            </a:r>
            <a:endParaRPr sz="1200">
              <a:latin typeface="Trebuchet MS"/>
              <a:cs typeface="Trebuchet MS"/>
            </a:endParaRPr>
          </a:p>
          <a:p>
            <a:pPr marL="519430">
              <a:lnSpc>
                <a:spcPct val="100000"/>
              </a:lnSpc>
              <a:spcBef>
                <a:spcPts val="910"/>
              </a:spcBef>
            </a:pP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DEĞERLERİMİZ..............................................................................................................................................................4</a:t>
            </a:r>
            <a:endParaRPr sz="1200">
              <a:latin typeface="Trebuchet MS"/>
              <a:cs typeface="Trebuchet MS"/>
            </a:endParaRPr>
          </a:p>
          <a:p>
            <a:pPr marL="12700" marR="5080" indent="513715">
              <a:lnSpc>
                <a:spcPct val="163200"/>
              </a:lnSpc>
            </a:pP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YETKİNLİKLER...............................................................................................................................................................4  </a:t>
            </a: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ÖĞRETİM </a:t>
            </a:r>
            <a:r>
              <a:rPr sz="1200" spc="-200" dirty="0">
                <a:solidFill>
                  <a:srgbClr val="231F20"/>
                </a:solidFill>
                <a:latin typeface="Trebuchet MS"/>
                <a:cs typeface="Trebuchet MS"/>
              </a:rPr>
              <a:t>PROGRAMLARINDA </a:t>
            </a:r>
            <a:r>
              <a:rPr sz="1200" spc="-229" dirty="0">
                <a:solidFill>
                  <a:srgbClr val="231F20"/>
                </a:solidFill>
                <a:latin typeface="Trebuchet MS"/>
                <a:cs typeface="Trebuchet MS"/>
              </a:rPr>
              <a:t>ÖLÇME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VE 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DEĞERLENDİRME YAKLAŞIMI...........................................................................................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70" dirty="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  <a:p>
            <a:pPr marL="12700" marR="5080" indent="8255" algn="just">
              <a:lnSpc>
                <a:spcPct val="163300"/>
              </a:lnSpc>
            </a:pPr>
            <a:r>
              <a:rPr sz="1200" spc="-185" dirty="0">
                <a:solidFill>
                  <a:srgbClr val="231F20"/>
                </a:solidFill>
                <a:latin typeface="Trebuchet MS"/>
                <a:cs typeface="Trebuchet MS"/>
              </a:rPr>
              <a:t>BİREYSEL </a:t>
            </a:r>
            <a:r>
              <a:rPr sz="1200" spc="-170" dirty="0">
                <a:solidFill>
                  <a:srgbClr val="231F20"/>
                </a:solidFill>
                <a:latin typeface="Trebuchet MS"/>
                <a:cs typeface="Trebuchet MS"/>
              </a:rPr>
              <a:t>GELİŞİM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VE </a:t>
            </a: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ÖĞRETİM </a:t>
            </a:r>
            <a:r>
              <a:rPr sz="1200" spc="-200" dirty="0">
                <a:solidFill>
                  <a:srgbClr val="231F20"/>
                </a:solidFill>
                <a:latin typeface="Trebuchet MS"/>
                <a:cs typeface="Trebuchet MS"/>
              </a:rPr>
              <a:t>PROGRAMLARI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............................................................................................................................ </a:t>
            </a:r>
            <a:r>
              <a:rPr sz="1200" spc="-170" dirty="0">
                <a:solidFill>
                  <a:srgbClr val="231F20"/>
                </a:solidFill>
                <a:latin typeface="Trebuchet MS"/>
                <a:cs typeface="Trebuchet MS"/>
              </a:rPr>
              <a:t>6  </a:t>
            </a:r>
            <a:r>
              <a:rPr sz="1200" spc="-225" dirty="0">
                <a:solidFill>
                  <a:srgbClr val="231F20"/>
                </a:solidFill>
                <a:latin typeface="Trebuchet MS"/>
                <a:cs typeface="Trebuchet MS"/>
              </a:rPr>
              <a:t>SONUÇ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..........................................................................................................................................................................................7  </a:t>
            </a:r>
            <a:r>
              <a:rPr sz="1200" spc="-200" dirty="0">
                <a:solidFill>
                  <a:srgbClr val="231F20"/>
                </a:solidFill>
                <a:latin typeface="Trebuchet MS"/>
                <a:cs typeface="Trebuchet MS"/>
              </a:rPr>
              <a:t>TRAFİK 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GÜVENLİĞİ  </a:t>
            </a:r>
            <a:r>
              <a:rPr sz="1200" spc="-175" dirty="0">
                <a:solidFill>
                  <a:srgbClr val="231F20"/>
                </a:solidFill>
                <a:latin typeface="Trebuchet MS"/>
                <a:cs typeface="Trebuchet MS"/>
              </a:rPr>
              <a:t>DERSİ </a:t>
            </a: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ÖĞRETİM  </a:t>
            </a:r>
            <a:r>
              <a:rPr sz="1200" spc="-195" dirty="0">
                <a:solidFill>
                  <a:srgbClr val="231F20"/>
                </a:solidFill>
                <a:latin typeface="Trebuchet MS"/>
                <a:cs typeface="Trebuchet MS"/>
              </a:rPr>
              <a:t>PROGRAMI’NIN </a:t>
            </a:r>
            <a:r>
              <a:rPr sz="1200" spc="-229" dirty="0">
                <a:solidFill>
                  <a:srgbClr val="231F20"/>
                </a:solidFill>
                <a:latin typeface="Trebuchet MS"/>
                <a:cs typeface="Trebuchet MS"/>
              </a:rPr>
              <a:t>ÖZEL  </a:t>
            </a:r>
            <a:r>
              <a:rPr sz="1200" spc="-190" dirty="0">
                <a:solidFill>
                  <a:srgbClr val="231F20"/>
                </a:solidFill>
                <a:latin typeface="Trebuchet MS"/>
                <a:cs typeface="Trebuchet MS"/>
              </a:rPr>
              <a:t>AMAÇLARI</a:t>
            </a:r>
            <a:r>
              <a:rPr sz="120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............................................................................................8</a:t>
            </a:r>
            <a:endParaRPr sz="1200">
              <a:latin typeface="Trebuchet MS"/>
              <a:cs typeface="Trebuchet MS"/>
            </a:endParaRPr>
          </a:p>
          <a:p>
            <a:pPr marL="12700" marR="5080" algn="just">
              <a:lnSpc>
                <a:spcPct val="163200"/>
              </a:lnSpc>
            </a:pPr>
            <a:r>
              <a:rPr sz="1200" spc="-200" dirty="0">
                <a:solidFill>
                  <a:srgbClr val="231F20"/>
                </a:solidFill>
                <a:latin typeface="Trebuchet MS"/>
                <a:cs typeface="Trebuchet MS"/>
              </a:rPr>
              <a:t>TRAFİK 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GÜVENLİĞİ </a:t>
            </a:r>
            <a:r>
              <a:rPr sz="1200" spc="-175" dirty="0">
                <a:solidFill>
                  <a:srgbClr val="231F20"/>
                </a:solidFill>
                <a:latin typeface="Trebuchet MS"/>
                <a:cs typeface="Trebuchet MS"/>
              </a:rPr>
              <a:t>DERSİ </a:t>
            </a: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ÖĞRETİM 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PROGRAMI’NDA </a:t>
            </a:r>
            <a:r>
              <a:rPr sz="1200" spc="-220" dirty="0">
                <a:solidFill>
                  <a:srgbClr val="231F20"/>
                </a:solidFill>
                <a:latin typeface="Trebuchet MS"/>
                <a:cs typeface="Trebuchet MS"/>
              </a:rPr>
              <a:t>DEĞERLER </a:t>
            </a:r>
            <a:r>
              <a:rPr sz="1200" spc="-175" dirty="0">
                <a:solidFill>
                  <a:srgbClr val="231F20"/>
                </a:solidFill>
                <a:latin typeface="Trebuchet MS"/>
                <a:cs typeface="Trebuchet MS"/>
              </a:rPr>
              <a:t>EĞİTİMİ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........................................................................................8  </a:t>
            </a:r>
            <a:r>
              <a:rPr sz="1200" spc="-200" dirty="0">
                <a:solidFill>
                  <a:srgbClr val="231F20"/>
                </a:solidFill>
                <a:latin typeface="Trebuchet MS"/>
                <a:cs typeface="Trebuchet MS"/>
              </a:rPr>
              <a:t>TRAFİK 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GÜVENLİĞİ </a:t>
            </a:r>
            <a:r>
              <a:rPr sz="1200" spc="-175" dirty="0">
                <a:solidFill>
                  <a:srgbClr val="231F20"/>
                </a:solidFill>
                <a:latin typeface="Trebuchet MS"/>
                <a:cs typeface="Trebuchet MS"/>
              </a:rPr>
              <a:t>DERSİ </a:t>
            </a: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ÖĞRETİM </a:t>
            </a:r>
            <a:r>
              <a:rPr sz="1200" spc="-195" dirty="0">
                <a:solidFill>
                  <a:srgbClr val="231F20"/>
                </a:solidFill>
                <a:latin typeface="Trebuchet MS"/>
                <a:cs typeface="Trebuchet MS"/>
              </a:rPr>
              <a:t>PROGRAMI’NIN </a:t>
            </a:r>
            <a:r>
              <a:rPr sz="1200" spc="-200" dirty="0">
                <a:solidFill>
                  <a:srgbClr val="231F20"/>
                </a:solidFill>
                <a:latin typeface="Trebuchet MS"/>
                <a:cs typeface="Trebuchet MS"/>
              </a:rPr>
              <a:t>UYGULANMASINDA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DİKKAT 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EDİLECEK </a:t>
            </a:r>
            <a:r>
              <a:rPr sz="1200" spc="-200" dirty="0">
                <a:solidFill>
                  <a:srgbClr val="231F20"/>
                </a:solidFill>
                <a:latin typeface="Trebuchet MS"/>
                <a:cs typeface="Trebuchet MS"/>
              </a:rPr>
              <a:t>HUSUSLAR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..........................................8 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00" dirty="0">
                <a:solidFill>
                  <a:srgbClr val="231F20"/>
                </a:solidFill>
                <a:latin typeface="Trebuchet MS"/>
                <a:cs typeface="Trebuchet MS"/>
              </a:rPr>
              <a:t>TRAFİK  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GÜVENLİĞİ  </a:t>
            </a:r>
            <a:r>
              <a:rPr sz="1200" spc="-175" dirty="0">
                <a:solidFill>
                  <a:srgbClr val="231F20"/>
                </a:solidFill>
                <a:latin typeface="Trebuchet MS"/>
                <a:cs typeface="Trebuchet MS"/>
              </a:rPr>
              <a:t>DERSİ </a:t>
            </a: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ÖĞRETİM  </a:t>
            </a:r>
            <a:r>
              <a:rPr sz="1200" spc="-195" dirty="0">
                <a:solidFill>
                  <a:srgbClr val="231F20"/>
                </a:solidFill>
                <a:latin typeface="Trebuchet MS"/>
                <a:cs typeface="Trebuchet MS"/>
              </a:rPr>
              <a:t>PROGRAMI’NIN </a:t>
            </a:r>
            <a:r>
              <a:rPr sz="1200" spc="-170" dirty="0">
                <a:solidFill>
                  <a:srgbClr val="231F20"/>
                </a:solidFill>
                <a:latin typeface="Trebuchet MS"/>
                <a:cs typeface="Trebuchet MS"/>
              </a:rPr>
              <a:t>YAPISI</a:t>
            </a:r>
            <a:r>
              <a:rPr sz="1200" spc="-3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............................................................................................................9</a:t>
            </a:r>
            <a:endParaRPr sz="12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10"/>
              </a:spcBef>
            </a:pPr>
            <a:r>
              <a:rPr sz="1200" spc="-200" dirty="0">
                <a:solidFill>
                  <a:srgbClr val="231F20"/>
                </a:solidFill>
                <a:latin typeface="Trebuchet MS"/>
                <a:cs typeface="Trebuchet MS"/>
              </a:rPr>
              <a:t>TRAFİK 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GÜVENLİĞİ </a:t>
            </a:r>
            <a:r>
              <a:rPr sz="1200" spc="-175" dirty="0">
                <a:solidFill>
                  <a:srgbClr val="231F20"/>
                </a:solidFill>
                <a:latin typeface="Trebuchet MS"/>
                <a:cs typeface="Trebuchet MS"/>
              </a:rPr>
              <a:t>DERSİ </a:t>
            </a:r>
            <a:r>
              <a:rPr sz="1200" spc="-185" dirty="0">
                <a:solidFill>
                  <a:srgbClr val="231F20"/>
                </a:solidFill>
                <a:latin typeface="Trebuchet MS"/>
                <a:cs typeface="Trebuchet MS"/>
              </a:rPr>
              <a:t>KİTABI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FORMA </a:t>
            </a:r>
            <a:r>
              <a:rPr sz="1200" spc="-160" dirty="0">
                <a:solidFill>
                  <a:srgbClr val="231F20"/>
                </a:solidFill>
                <a:latin typeface="Trebuchet MS"/>
                <a:cs typeface="Trebuchet MS"/>
              </a:rPr>
              <a:t>SAYISI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VE</a:t>
            </a:r>
            <a:r>
              <a:rPr sz="120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EBADI............................................................................................................10</a:t>
            </a:r>
            <a:endParaRPr sz="12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15"/>
              </a:spcBef>
            </a:pPr>
            <a:r>
              <a:rPr sz="1200" spc="-175" dirty="0">
                <a:solidFill>
                  <a:srgbClr val="231F20"/>
                </a:solidFill>
                <a:latin typeface="Trebuchet MS"/>
                <a:cs typeface="Trebuchet MS"/>
              </a:rPr>
              <a:t>KAZANIM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VE  </a:t>
            </a:r>
            <a:r>
              <a:rPr sz="1200" spc="-185" dirty="0">
                <a:solidFill>
                  <a:srgbClr val="231F20"/>
                </a:solidFill>
                <a:latin typeface="Trebuchet MS"/>
                <a:cs typeface="Trebuchet MS"/>
              </a:rPr>
              <a:t>AÇIKLAMALARI 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.......................................................................................................................................................11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876" y="1730587"/>
            <a:ext cx="1477010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b="1" spc="20" dirty="0">
                <a:solidFill>
                  <a:srgbClr val="008297"/>
                </a:solidFill>
                <a:latin typeface="Arial"/>
                <a:cs typeface="Arial"/>
              </a:rPr>
              <a:t>İÇİNDEKİLER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890"/>
              <a:ext cx="7560005" cy="4191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59992" y="0"/>
                  </a:moveTo>
                  <a:lnTo>
                    <a:pt x="0" y="0"/>
                  </a:lnTo>
                  <a:lnTo>
                    <a:pt x="0" y="14300"/>
                  </a:lnTo>
                  <a:lnTo>
                    <a:pt x="6396736" y="14300"/>
                  </a:lnTo>
                  <a:lnTo>
                    <a:pt x="6423012" y="14338"/>
                  </a:lnTo>
                  <a:lnTo>
                    <a:pt x="6459982" y="51447"/>
                  </a:lnTo>
                  <a:lnTo>
                    <a:pt x="6476784" y="87312"/>
                  </a:lnTo>
                  <a:lnTo>
                    <a:pt x="6518148" y="178130"/>
                  </a:lnTo>
                  <a:lnTo>
                    <a:pt x="6526047" y="202323"/>
                  </a:lnTo>
                  <a:lnTo>
                    <a:pt x="6534569" y="214744"/>
                  </a:lnTo>
                  <a:lnTo>
                    <a:pt x="6548958" y="219316"/>
                  </a:lnTo>
                  <a:lnTo>
                    <a:pt x="6574536" y="219976"/>
                  </a:lnTo>
                  <a:lnTo>
                    <a:pt x="6747510" y="219976"/>
                  </a:lnTo>
                  <a:lnTo>
                    <a:pt x="6769836" y="220611"/>
                  </a:lnTo>
                  <a:lnTo>
                    <a:pt x="6805219" y="176263"/>
                  </a:lnTo>
                  <a:lnTo>
                    <a:pt x="6833489" y="102489"/>
                  </a:lnTo>
                  <a:lnTo>
                    <a:pt x="6850380" y="55448"/>
                  </a:lnTo>
                  <a:lnTo>
                    <a:pt x="6859702" y="31902"/>
                  </a:lnTo>
                  <a:lnTo>
                    <a:pt x="6869354" y="19773"/>
                  </a:lnTo>
                  <a:lnTo>
                    <a:pt x="6885216" y="15189"/>
                  </a:lnTo>
                  <a:lnTo>
                    <a:pt x="6913169" y="14300"/>
                  </a:lnTo>
                  <a:lnTo>
                    <a:pt x="7559992" y="14300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599631" y="102300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58994" y="0"/>
            <a:ext cx="1974545" cy="268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62219" y="48183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8004" y="780858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8004" y="4053256"/>
            <a:ext cx="6400495" cy="2165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5299" y="797077"/>
            <a:ext cx="6289675" cy="7583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MİLLÎ EĞİTİM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BAKANLIĞI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ÖĞRETİM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PROGRAMLARI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Bilim 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teknolojide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yaşanan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hızlı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değişim,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toplumun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değişen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ihtiyaçları,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 öğretme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teori  ve yaklaşımlarındaki yenilik 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gelişmeler bireylerden beklenen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rolleri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doğrudan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etkilemiştir.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değişim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bil-  giyi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üreten, hayatta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işlevsel olarak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kullanabilen,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problem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çözebilen,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eleştirel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düşünen,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girişimci,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kararlı,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iletişim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becerilerine sahip, empati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yapabilen,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topluma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kültüre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katkı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sağlayan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niteliklerdeki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tanımlamak-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tadır. Bu nitelik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dokusuna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sahip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bireylerin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yetişmesine hizmet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edecek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 salt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aktaran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yapıdan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ziyade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bireysel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farklılıkları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dikkate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alan,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değer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beceri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kazandırma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hedefli,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sade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anlaşılır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yapıda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hazırlanmıştır.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amaç doğrultusunda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taraftan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farklı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konu ve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sınıf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düzeylerinde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sarmal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yaklaşımla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tekrar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eden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kazanımlara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açıklamalara,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diğer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taraftan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bütünsel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kerede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kazandırılması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hedeflenen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çık-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tılarına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verilmiştir.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Her iki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gruptaki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açıklamalar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disiplinin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yetkin,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güncel, geçerli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 öğretim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sürecinde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hayatla ilişkileri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kurulabilecek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niteliktedir.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sınırlarını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belirleyen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açıklamaları,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sınıflar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kademeleri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düzeyinde değerler, beceriler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yetkinlikler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perspektifinde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bütünlük sağlayan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bakış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açısıyla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yalın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içeriğe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işaret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etmektedir.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Böylelikle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üst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bilişsel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becerilerin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kullanımına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yönlendiren,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anlam- 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kalıcı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öğrenmeyi sağlayan, sağlam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önceki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öğrenmelerle ilişkilendirilmiş,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diğer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disiplinlerle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günlük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ha-  yatla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değerler, beceriler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yetkinlikler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çevresinde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bütünleşmiş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toplamı</a:t>
            </a:r>
            <a:r>
              <a:rPr sz="10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oluşturulmuştur.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ÖĞRETİM PROGRAMLARININ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AMAÇLARI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5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1739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sayılı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Millî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Kanununun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2.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maddesinde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ifade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“Türk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Millî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Eğiti-  minin Genel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Amaçları”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“Türk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Millî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Eğitiminin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İlkeleri”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esas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alınarak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hazırlanmıştır.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 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programlarıyla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sürdürülen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tüm çalışmalar;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okul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öncesi, ilköğretim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ortaöğretim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seviyel-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erinde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birbirini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tamamlayıcı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 aşağıdaki amaçlara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ulaşmaya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yöneliktir: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810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Okul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öncesi eğitimi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tamamlayan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 bireysel gelişim süreçleri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göz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önünde bulundurularak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be-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densel,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zihinsel 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duygusal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alanlarda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sağlıklı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gelişimlerini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desteklemek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6449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İlkokulu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tamamlayan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düzeyine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kendi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bireyselliğine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ahlaki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bütünlük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 öz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farkındalık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çerçevesinde,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güven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öz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disipline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sahip,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gündelik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hayatta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ihtiyaç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duyacağı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düzeyde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sözel,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sayısal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bilimsel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akıl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yürütme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sosyal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becerileri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estetik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duyarlılığı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kazanmış,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bunları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kullanarak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sağlıklı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hayat yönelimli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bireyler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olmalarını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sağlamak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663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Ortaokulu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tamamlayan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öğrencilerin, ilkokulda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kazandıkları yetkinlikleri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geliştirmek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suretiyle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millî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manevi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benimsemiş,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haklarını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kullanan 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sorumluluklarını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yerine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getiren,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“Türkiye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Yeterlilikler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Çerçevesi”nde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ayrıca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disiplinlere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özgü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alanlarda ifadesini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bulan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düzey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yetkinlikleri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kazanmış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olma- 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larını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sağlamak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6639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Liseyi tamamlayan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öğrencilerin, ilkokulda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ortaokulda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kazandıkları yetkinlikleri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geliştirmek suretiyle,</a:t>
            </a:r>
            <a:r>
              <a:rPr sz="10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millî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manevi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değerleri benimseyip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hayat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tarzına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dönüştürmüş,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üretken 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aktif vatandaşlar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yurdumuzun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ik-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tisadi,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sosyal ve kültürel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kalkınmasına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katkıda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bulunan,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“Türkiye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Yeterlilikler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Çerçevesi”nde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ayrıca</a:t>
            </a:r>
            <a:r>
              <a:rPr sz="1000" spc="-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disiplinlere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özgü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alanlarda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ifadesini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bulan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düzey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yetkinlikleri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kazanmış,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ilgi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yetenekleri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doğrultusunda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mesleğe,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yükseköğretime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hayata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hazır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bireyler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olmalarını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sağlamak.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903"/>
              <a:ext cx="7560005" cy="4191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79043" y="14287"/>
                  </a:lnTo>
                  <a:lnTo>
                    <a:pt x="648652" y="14300"/>
                  </a:lnTo>
                  <a:lnTo>
                    <a:pt x="690283" y="18224"/>
                  </a:lnTo>
                  <a:lnTo>
                    <a:pt x="711898" y="51447"/>
                  </a:lnTo>
                  <a:lnTo>
                    <a:pt x="728700" y="87312"/>
                  </a:lnTo>
                  <a:lnTo>
                    <a:pt x="770064" y="178130"/>
                  </a:lnTo>
                  <a:lnTo>
                    <a:pt x="777976" y="202323"/>
                  </a:lnTo>
                  <a:lnTo>
                    <a:pt x="786485" y="214744"/>
                  </a:lnTo>
                  <a:lnTo>
                    <a:pt x="800887" y="219316"/>
                  </a:lnTo>
                  <a:lnTo>
                    <a:pt x="826452" y="219976"/>
                  </a:lnTo>
                  <a:lnTo>
                    <a:pt x="999426" y="219976"/>
                  </a:lnTo>
                  <a:lnTo>
                    <a:pt x="1021765" y="220611"/>
                  </a:lnTo>
                  <a:lnTo>
                    <a:pt x="1057135" y="176263"/>
                  </a:lnTo>
                  <a:lnTo>
                    <a:pt x="1085405" y="102489"/>
                  </a:lnTo>
                  <a:lnTo>
                    <a:pt x="1102296" y="55448"/>
                  </a:lnTo>
                  <a:lnTo>
                    <a:pt x="1111631" y="31902"/>
                  </a:lnTo>
                  <a:lnTo>
                    <a:pt x="1121283" y="19773"/>
                  </a:lnTo>
                  <a:lnTo>
                    <a:pt x="1137132" y="15189"/>
                  </a:lnTo>
                  <a:lnTo>
                    <a:pt x="1165085" y="14300"/>
                  </a:lnTo>
                  <a:lnTo>
                    <a:pt x="1161046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23265" y="12"/>
            <a:ext cx="1983536" cy="266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1557" y="102300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6481" y="45935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8004" y="780858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5299" y="797077"/>
            <a:ext cx="6289675" cy="640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ÖĞRETİM PROGRAMLARININ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PERSPEKTİFİ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sistemimizin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amacı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değerlerimiz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yetkinliklerle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bütünleşmiş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bilgi,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beceri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davranışlara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sahip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bireyler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yetiştirmektir.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Bilgi,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beceri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davranışlar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programlarıyla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kazandırılmaya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çalışılırken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değerlerimiz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yetkinlikler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bilgi, beceri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davranışların arasındaki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bütünlüğü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kuran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bağlantı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ufuk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işlevi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görmekte-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dir.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Değerlerimiz toplumumuzun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millî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manevi kaynaklarından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damıtılarak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dünden bugüne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ulaşmış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yarın-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larımıza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aktaracağımız öz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mirasımızdır.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Yetkinlikler ise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mirasın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hayata 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insanlık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ailesine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katılmasını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katkı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vermesini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sağlayan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eylemsel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bütünlüklerimizdir.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yönüyle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değerlerimiz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yetkinlikler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birbirinden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ayrılmaz 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teori-pratik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bütünlüğündeki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asli parçamızı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oluşturur.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Güncellik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içinde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 öğretme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süreçleriyle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kazandırmaya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çalıştığımız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bilgi, beceri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davranışlar ise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bizi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biz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yapan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değerlerimizin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yetkinliklerin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günün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şartları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içinde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görünürlük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kazanma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araç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platformlarıdır;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günün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şartları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içinde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değişiklik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gösterebilir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yapısıyla  arızîdir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sebeple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sürekli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gözden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geçirmelerle güncellenir,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yenilenir.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DEĞERLERİMİZ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Değerlerimiz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programlarının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perspektifini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oluşturan ilkeler toplamıdır. Kökleri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geleneklerimiz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dünümüz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içinde,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gövdesi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dalları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köklerden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beslenerek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bugünümüze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yarınlarımıza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uzanmaktadır.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Temel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insani özelliklerimizi oluşturan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değerlerimiz,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hayatımızın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rutin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akışında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karşılaştığımız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sorunlarla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başa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çıkma- 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eyleme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geçmemizi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sağlayan kudretin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gücün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kaynağıdır.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toplumun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geleceğinin,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değerlerini benimsemiş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değerleri sahip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olduğu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yetkinliklerle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kemiğe </a:t>
            </a:r>
            <a:r>
              <a:rPr sz="1000" spc="2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büründüren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insanlarına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bağlı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olduğu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tartışma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götürmez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gerçektir.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Bundan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dolayı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sistemimiz her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üyesine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uygun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ahlaki kararlar alma ve bunları davranışlarında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sergileme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yeterliliğini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kazandırma amacıyla hare-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ket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eder.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sistemi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sadece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akademik açıdan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başarılı,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belirlenmiş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bazı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bilgi, beceri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davranışları kazan-  dıran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yapı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değildir.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benimsemiş bireyler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yetiştirmek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asli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görevidir;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yeni neslin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değerlerini,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alışkanlıklarını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davranışlarını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etkileyebilmelidir.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sistemi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kazandırma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amacı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çerçevesindeki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işlevini,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programlarını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kapsayan eğitim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programıyla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yerine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getirir. “Eğitim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programı”;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pro-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gramları,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 öğretme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ortamları,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araç gereçleri, ders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dışı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etkinlikler,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mevzuat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sisteminin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tüm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unsurları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göz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önünde bulundurularak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oluşturulur.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programlarında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anlayışla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değerlerimiz,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ayrı 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program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veya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alanı,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ünite,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konu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görülmemiştir.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Tam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aksine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bütün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sürecinin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nihai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gayesi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ruhu olan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değerlerimiz, 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programlarının her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her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biriminde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yer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almıştır.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programlarında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yer alan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“kök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değerler”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şunlardır: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adalet, dostluk, dürüstlük,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denetim,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sabır,  saygı,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sevgi,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sorumluluk, vatanseverlik, yardımseverlik. Bu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 öğretme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sürecinde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hem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kendi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başlarına, hem ilişkili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olduğu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alt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değerlerle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hem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öteki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kök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birlikte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alınarak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hayat</a:t>
            </a:r>
            <a:r>
              <a:rPr sz="10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bulacaktır.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172" y="7559192"/>
            <a:ext cx="6289675" cy="250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YETKİNLİKLER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 sistemimiz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yetkinliklerde bütünleşmiş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bilgi, beceri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davranışlara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sahip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karakterde bireyler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ye-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tiştirmeyi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amaçlar. Öğrencilerin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hem ulusal hem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uluslararası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düzeyde;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kişisel,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sosyal,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akademik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iş hayat-  larında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ihtiyaç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duyacakları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yelpazeleri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olan yetkinlikler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Türkiye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Yeterlilikler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Çerçevesinde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(TYÇ)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belirlen-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miştir.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TYÇ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sekiz anahtar yetkinlik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belirlemekte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aşağıdaki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tanımlamaktadır: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Font typeface="Arial"/>
              <a:buAutoNum type="arabicParenR"/>
              <a:tabLst>
                <a:tab pos="380365" algn="l"/>
              </a:tabLst>
            </a:pP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Anadilde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iletişim: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Kavram,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düşünce,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görüş,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duygu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olguları hem sözlü hem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yazılı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ifade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etme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yorumlama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(dinleme,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konuşma, okuma 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yazma);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yeri,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ev ve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eğlence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her türlü so-  syal ve kültürel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bağlamda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uygun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yaratıcı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 dilsel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etkileşimde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bulunmaktır.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Font typeface="Arial"/>
              <a:buAutoNum type="arabicParenR"/>
              <a:tabLst>
                <a:tab pos="372745" algn="l"/>
              </a:tabLst>
            </a:pPr>
            <a:r>
              <a:rPr sz="1000" i="1" spc="-15" dirty="0">
                <a:solidFill>
                  <a:srgbClr val="231F20"/>
                </a:solidFill>
                <a:latin typeface="Arial"/>
                <a:cs typeface="Arial"/>
              </a:rPr>
              <a:t>Yabancı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dillerde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iletişim: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Çoğunlukla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dilde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iletişimin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boyutlarını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paylaşmakta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olup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duygu,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düşünce,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kavram,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olgu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görüşleri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hem sözlü hem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yazılı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kişinin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istek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ihtiyaçlarına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göre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eğitim, </a:t>
            </a:r>
            <a:r>
              <a:rPr sz="1000" spc="2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öğretim,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yeri,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ev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eğlence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uygun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dizi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sosyal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kültürel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bağlamda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anlama,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ifade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etme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yorumlama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becerisine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dayalıdır.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Yabancı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dillerde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iletişim,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aracılık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etme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kültürlerarası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anlayış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becerilerini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gerektirme-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890"/>
              <a:ext cx="7560005" cy="4191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427127" y="14287"/>
                  </a:lnTo>
                  <a:lnTo>
                    <a:pt x="6396736" y="14300"/>
                  </a:lnTo>
                  <a:lnTo>
                    <a:pt x="6438354" y="18224"/>
                  </a:lnTo>
                  <a:lnTo>
                    <a:pt x="6459982" y="51447"/>
                  </a:lnTo>
                  <a:lnTo>
                    <a:pt x="6476784" y="87312"/>
                  </a:lnTo>
                  <a:lnTo>
                    <a:pt x="6518148" y="178130"/>
                  </a:lnTo>
                  <a:lnTo>
                    <a:pt x="6526047" y="202323"/>
                  </a:lnTo>
                  <a:lnTo>
                    <a:pt x="6534569" y="214744"/>
                  </a:lnTo>
                  <a:lnTo>
                    <a:pt x="6548958" y="219316"/>
                  </a:lnTo>
                  <a:lnTo>
                    <a:pt x="6574536" y="219976"/>
                  </a:lnTo>
                  <a:lnTo>
                    <a:pt x="6747510" y="219976"/>
                  </a:lnTo>
                  <a:lnTo>
                    <a:pt x="6769836" y="220611"/>
                  </a:lnTo>
                  <a:lnTo>
                    <a:pt x="6805219" y="176263"/>
                  </a:lnTo>
                  <a:lnTo>
                    <a:pt x="6833489" y="102489"/>
                  </a:lnTo>
                  <a:lnTo>
                    <a:pt x="6850380" y="55448"/>
                  </a:lnTo>
                  <a:lnTo>
                    <a:pt x="6859702" y="31902"/>
                  </a:lnTo>
                  <a:lnTo>
                    <a:pt x="6869354" y="19773"/>
                  </a:lnTo>
                  <a:lnTo>
                    <a:pt x="6885216" y="15189"/>
                  </a:lnTo>
                  <a:lnTo>
                    <a:pt x="6913169" y="14300"/>
                  </a:lnTo>
                  <a:lnTo>
                    <a:pt x="6909130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599631" y="102300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58994" y="0"/>
            <a:ext cx="1974545" cy="268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62219" y="48183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99" y="633386"/>
            <a:ext cx="6290310" cy="779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ktedir.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Bireyin yeterlilik seviyesi,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sosyal ve kültürel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geçmişi,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çevresi,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ihtiyaçları 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ilgilerine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bağlı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dinleme,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konuşma, okuma ve yazma boyutları ile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farklı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diller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arasında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değişkenlik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gösterecektir.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Font typeface="Arial"/>
              <a:buAutoNum type="arabicParenR" startAt="3"/>
              <a:tabLst>
                <a:tab pos="414655" algn="l"/>
              </a:tabLst>
            </a:pP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Matematiksel yetkinlik ve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bilim/teknolojide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temel yetkinlikler: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Matematiksel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yetkinlik,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günlük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hayatta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karşılaşılan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dizi problemi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çözmek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matematiksel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düşünme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tarzını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geliştirme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uygulamadır.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Sağlam 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aritmetik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becerisi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üzerine inşa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edilen süreç,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faaliyet ve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bilgiye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vurgu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yapılmaktadır. Matematiksel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yetkinlik,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düşünme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(mantıksal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uzamsal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düşünme)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sunmanın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(formüller,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modeller, kurgular, grafikler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tablolar)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matematiksel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modlarını farklı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derecelerde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kullanma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isteğini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içermektedir.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Bilimde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yetkinlik,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soruları tanımlamak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kanıta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dayalı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sonuçlar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üretmek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amacıyla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doğal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dünyanın açıklan-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masına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yönelik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varlığına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metodolojiden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yararlanma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arzusuna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atıfta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bulunmaktadır.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Teknolojide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yetkinlik,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algılanan insan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istek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ihtiyaçlarını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karşılama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bağlamında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metodolojinin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uygulanması olarak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görülmektedir.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Bilim 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teknolojide yetkinlik,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insan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etkinliklerinden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kaynaklanan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değişimleri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her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vatan- 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daş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sorumluluklarını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kavrama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gücünü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kapsamaktadır.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Font typeface="Arial"/>
              <a:buAutoNum type="arabicParenR" startAt="4"/>
              <a:tabLst>
                <a:tab pos="393700" algn="l"/>
              </a:tabLst>
            </a:pP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Dijital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yetkinlik: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İş,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günlük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hayat ve iletişim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iletişim teknolojilerinin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güvenli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eleştirel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 </a:t>
            </a:r>
            <a:r>
              <a:rPr sz="1000" spc="2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kullanılmasını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kapsar.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Söz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konusu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yetkinlik,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bilgiye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erişim 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bilginin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değerlendirilmesi,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saklanması,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üretimi,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sunulması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alışverişi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bilgisayarların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kullanılması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ayrıca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internet aracılığıyla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ortak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ağlara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katılım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sağlanması  ve iletişim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kurulması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yoluyla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desteklenmektedir.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Font typeface="Arial"/>
              <a:buAutoNum type="arabicParenR" startAt="4"/>
              <a:tabLst>
                <a:tab pos="394970" algn="l"/>
              </a:tabLst>
            </a:pP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Öğrenmeyi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öğrenme: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Bireyin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kendi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eylemini etkili zaman ve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yönetimini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kapsayacak </a:t>
            </a:r>
            <a:r>
              <a:rPr sz="100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bireysel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veya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grup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hâlinde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düzenleyebilmesi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öğrenmenin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peşine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düşme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konuda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ısrarcı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olma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yetkinliğidir.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yetkinlik,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var olan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imkânları tanıyarak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 ihtiyaç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süreçlerinin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farkında ol- 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masını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başarılı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öğrenme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eylemi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zorluklarla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başa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çıkma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yeteneğini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kapsamaktadır.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Yeni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becer-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kazanmak,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işlemek 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kendine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uyarlamak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kadar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rehberlik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desteği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aramak ve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bundan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yararlanmak</a:t>
            </a:r>
            <a:r>
              <a:rPr sz="10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anlamına 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gelir. Öğrenmeyi öğrenme,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becerilerin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ev,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yeri,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ortamı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çeşitli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bağlamlarda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kullanılması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uygulanması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önceki öğrenme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hayat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tecrübelerine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dayanılması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yönünde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öğrenenleri</a:t>
            </a:r>
            <a:r>
              <a:rPr sz="100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hare-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kete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geçirir.</a:t>
            </a:r>
            <a:endParaRPr sz="1000">
              <a:latin typeface="Arial"/>
              <a:cs typeface="Arial"/>
            </a:endParaRPr>
          </a:p>
          <a:p>
            <a:pPr marL="12700" marR="5080" indent="215265" algn="just">
              <a:lnSpc>
                <a:spcPct val="125000"/>
              </a:lnSpc>
              <a:spcBef>
                <a:spcPts val="600"/>
              </a:spcBef>
              <a:buFont typeface="Arial"/>
              <a:buAutoNum type="arabicParenR" startAt="4"/>
              <a:tabLst>
                <a:tab pos="370840" algn="l"/>
              </a:tabLst>
            </a:pP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Sosyal</a:t>
            </a:r>
            <a:r>
              <a:rPr sz="1000" i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vatandaşlıkla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ilgili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yetkinlikler:</a:t>
            </a:r>
            <a:r>
              <a:rPr sz="10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yetkinlikler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kişisel,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kişilerarası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kültürlerarası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yetkinlikleri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içer-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mekte;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bireylerin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farklılaşan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toplum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çalışma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hayatına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etkili ve yapıcı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biçimde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katılmalarına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imkân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tanıyacak;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gerektiğinde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çatışmaları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çözecek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özelliklerle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donatılmasını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sağlayan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tüm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davranış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biçimlerini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kapsar.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Vatan-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daşlıkla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yetkinlik ise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bireyleri, toplumsal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siyasal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kavram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yapılara ilişkin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bilgiye,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demokratik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aktif 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katılım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kararlılığına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dayalı olarak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medeni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hayata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katılmaları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donatmaktadır.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Font typeface="Arial"/>
              <a:buAutoNum type="arabicParenR" startAt="4"/>
              <a:tabLst>
                <a:tab pos="384175" algn="l"/>
              </a:tabLst>
            </a:pP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İnisiyatif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alma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girişimcilik: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Bireyin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düşüncelerini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eyleme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dönüştürme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becerisini ifade eder.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Yaratıcılık,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yenilik 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risk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almanın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yanında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hedeflere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ulaşmak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planlama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yapma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proje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yönetme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yeteneğini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içerir. </a:t>
            </a:r>
            <a:r>
              <a:rPr sz="1000" spc="2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yetkinlik,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herkesi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sadece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evde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toplumda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değil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işlerine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ait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bağlam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şartların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farkında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olabilmeleri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 iş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fırsatlarını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yakalayabilmeleri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aynı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zamanda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iş hayatında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desteklemekte;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toplumsal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ticari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etkinliklere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girişen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veya katkıda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bulunan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kişilerin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ihtiyaç duydukları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daha özgün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beceriler için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 teşkil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etmektedir.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Etik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değerlerin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farkında olma ve iyi yönetişimi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desteklemeyi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kapsar.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Font typeface="Arial"/>
              <a:buAutoNum type="arabicParenR" startAt="4"/>
              <a:tabLst>
                <a:tab pos="379095" algn="l"/>
              </a:tabLst>
            </a:pP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Kültürel farkındalık ve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ifade: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Müzik,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sahne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sanatları,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edebiyat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görsel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sanatlar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dâhil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olmak üzere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çeşitli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kitle iletişim araçları kullanılarak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görüş, deneyim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duyguların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yaratıcı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ifade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edilmesinin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öneminin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takdiridir.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903"/>
              <a:ext cx="7560005" cy="4191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79043" y="14287"/>
                  </a:lnTo>
                  <a:lnTo>
                    <a:pt x="648652" y="14300"/>
                  </a:lnTo>
                  <a:lnTo>
                    <a:pt x="690283" y="18224"/>
                  </a:lnTo>
                  <a:lnTo>
                    <a:pt x="711898" y="51447"/>
                  </a:lnTo>
                  <a:lnTo>
                    <a:pt x="728700" y="87312"/>
                  </a:lnTo>
                  <a:lnTo>
                    <a:pt x="770064" y="178130"/>
                  </a:lnTo>
                  <a:lnTo>
                    <a:pt x="777976" y="202323"/>
                  </a:lnTo>
                  <a:lnTo>
                    <a:pt x="786485" y="214744"/>
                  </a:lnTo>
                  <a:lnTo>
                    <a:pt x="800887" y="219316"/>
                  </a:lnTo>
                  <a:lnTo>
                    <a:pt x="826452" y="219976"/>
                  </a:lnTo>
                  <a:lnTo>
                    <a:pt x="999426" y="219976"/>
                  </a:lnTo>
                  <a:lnTo>
                    <a:pt x="1021765" y="220611"/>
                  </a:lnTo>
                  <a:lnTo>
                    <a:pt x="1057135" y="176263"/>
                  </a:lnTo>
                  <a:lnTo>
                    <a:pt x="1085405" y="102489"/>
                  </a:lnTo>
                  <a:lnTo>
                    <a:pt x="1102296" y="55448"/>
                  </a:lnTo>
                  <a:lnTo>
                    <a:pt x="1111631" y="31902"/>
                  </a:lnTo>
                  <a:lnTo>
                    <a:pt x="1121283" y="19773"/>
                  </a:lnTo>
                  <a:lnTo>
                    <a:pt x="1137132" y="15189"/>
                  </a:lnTo>
                  <a:lnTo>
                    <a:pt x="1165085" y="14300"/>
                  </a:lnTo>
                  <a:lnTo>
                    <a:pt x="1161046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23265" y="12"/>
            <a:ext cx="1983536" cy="266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1557" y="102300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6481" y="45935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8004" y="717854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8004" y="7076351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5299" y="734073"/>
            <a:ext cx="6289675" cy="918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ÖĞRETİM PROGRAMLARINDA ÖLÇME VE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DEĞERLENDİRME</a:t>
            </a:r>
            <a:r>
              <a:rPr sz="1000" b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YAKLAŞIMI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</a:pP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Hiçbir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insan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başkasının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birebir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aynısı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değildir.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sebeple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programlarının 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buna bağlı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sürecinin “herkese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uygun”,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“herkes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geçerli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standart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olması”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insanın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doğasına </a:t>
            </a:r>
            <a:r>
              <a:rPr sz="1000" spc="2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terstir.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sebeple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 sürecinde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azami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çeşitlilik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esneklik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anlayışıyla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hareket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edilmesi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şarttır.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açıdan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yol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göstericidir.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programlarından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değerlendirmeye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ait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bütün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unsurları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içermesini beklemek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gerçekçi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beklenti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olarak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değerlendirilemez. Eğitimde çeşitlilik; birey, </a:t>
            </a:r>
            <a:r>
              <a:rPr sz="1000" spc="2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düzeyi,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ders içeriği,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sosyal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ortam,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okul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imkânları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iç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dış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dinamiklerden 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ciddi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şekilde etkilendiği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için,  ölçme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uygulamalarının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etkililiğini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sağlamada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öncelik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programlarından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değil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öğretmen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uygulayıcılarından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beklenir.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noktada özgünlük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yaratıcılık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öğretmenlerden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temel</a:t>
            </a:r>
            <a:r>
              <a:rPr sz="10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beklentidir.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bakış açısından hareketle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programlarında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uygulamalarına yön veren  ilkeleri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aşağıdaki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özetlemek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mümkündür: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77825" algn="l"/>
              </a:tabLst>
            </a:pP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çalışmaları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programının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tüm bileşenleri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 azami uyum sağlamalı, ka-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zanım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açıklamaların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sınırları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esas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alınmalıdır.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80365" algn="l"/>
              </a:tabLst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programı,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sürecinde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kullanılabilecek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araç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yöntemleri açısından uygulayıcılara  kesin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sınırlar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çizmez,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sadece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gösterir.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Ancak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tercih edilen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 araç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yönteminde,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gereken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teknik 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akademik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standartlara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uyulmalıdır.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68935" algn="l"/>
              </a:tabLst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uygulamaları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eğitimin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ayrılmaz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parçasıdır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süreci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boyunca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yapılır.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sonuçları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başına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değil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izlenen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süreçlerle birlikte bütünlük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içinde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alınır.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68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Bireysel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farklılıklar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gerçeğinden</a:t>
            </a:r>
            <a:r>
              <a:rPr sz="1000" spc="-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dolayı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bütün öğrencileri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kapsayan,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bütün öğrenciler için genel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geçer,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tek 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tip bir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yönteminden söz etmek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uygun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değildir.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Öğrencinin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akademik gelişimi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yöntemle veya teknikle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ölçülüp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değerlendirilmez.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9814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sadece “bilme (düşünce)”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değil,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“hissetme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(duygu)”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“yapma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(eylem)”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verilir;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dolayısıyla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sadece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bilişsel ölçümler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yeterli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kabul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edilemez.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6576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Çok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odaklı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esastır.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uygulamaları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öğretmen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öğrencilerin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aktif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katılımıyla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gerçekleştirilir.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  <a:buAutoNum type="arabicPeriod"/>
              <a:tabLst>
                <a:tab pos="3638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Bireylerin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ölçme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değerlendirmeye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konu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olan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ilgi,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tutum,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değer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başarı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özellikleri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zamanla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değişe-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bilir.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sebeple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söz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konusu özellikleri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zamanda ölçmek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yerine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süreç içindeki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değişimleri dikkate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alan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ölçümler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kullanmak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esastır.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BİREYSEL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GELİŞİM VE ÖĞRETİM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PROGRAMLARI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5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programlarının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geliştirilmesi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sürecinde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insanın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çok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yönlü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gelişimsel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özelliklerine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dair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mevcut bilim-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sel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birikim dikkate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alınarak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bütün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bileşenler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arasında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ahengi dikkate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alan harmonik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yaklaşım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benim-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senmiştir. Bu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bağlamda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bazı temel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ilkelerine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değinmek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yerinde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olacaktır.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insan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gelişiminin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belirli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dönemde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sonlanmadığı 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hayat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boyu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sürdüğü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ilkesi ile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hazırlanmıştır.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sebeple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programlarında,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yaş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döneminde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bireylerin gelişim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özelliklerini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dikkate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alarak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destekleyici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önlemler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alınması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önerilmektedir.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Gelişim, hayat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boyu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sürse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örnek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yapıda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değildir.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Evreler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hâlinde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ilerler ve her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evrede bireylerin  gelişim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özellikleri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farklıdır. Evreler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başlangıç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bitişleri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açısından homojen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değildir.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sebeple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programlar 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olabildiğince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bunu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göz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önünde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bulunduran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hassasiyetle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yapılandırılmıştır.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Programların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amaçlarını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ka- 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zanımlarını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gerçekleştirme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sürecinde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gerekli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uyarlamaların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öğretmen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tarafından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yapılması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beklenir.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Gelişim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dönemleri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ardışık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değişmeyen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sıra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izler. Her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evrede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olup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bitenler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takip eden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evreleri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etkiler.  Öte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yandan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ardışıklık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belirli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yönelimlerle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karakterize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edilir: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basitten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karmaşığa,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genelden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özele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somuttan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0221468"/>
            <a:ext cx="7560309" cy="470534"/>
            <a:chOff x="0" y="10221468"/>
            <a:chExt cx="7560309" cy="470534"/>
          </a:xfrm>
        </p:grpSpPr>
        <p:sp>
          <p:nvSpPr>
            <p:cNvPr id="3" name="object 3"/>
            <p:cNvSpPr/>
            <p:nvPr/>
          </p:nvSpPr>
          <p:spPr>
            <a:xfrm>
              <a:off x="0" y="10272890"/>
              <a:ext cx="7560005" cy="4191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0221468"/>
              <a:ext cx="7560309" cy="220979"/>
            </a:xfrm>
            <a:custGeom>
              <a:avLst/>
              <a:gdLst/>
              <a:ahLst/>
              <a:cxnLst/>
              <a:rect l="l" t="t" r="r" b="b"/>
              <a:pathLst>
                <a:path w="7560309" h="220979">
                  <a:moveTo>
                    <a:pt x="7560005" y="0"/>
                  </a:moveTo>
                  <a:lnTo>
                    <a:pt x="0" y="0"/>
                  </a:lnTo>
                  <a:lnTo>
                    <a:pt x="0" y="14287"/>
                  </a:lnTo>
                  <a:lnTo>
                    <a:pt x="6427127" y="14287"/>
                  </a:lnTo>
                  <a:lnTo>
                    <a:pt x="6396736" y="14300"/>
                  </a:lnTo>
                  <a:lnTo>
                    <a:pt x="6438354" y="18224"/>
                  </a:lnTo>
                  <a:lnTo>
                    <a:pt x="6459982" y="51447"/>
                  </a:lnTo>
                  <a:lnTo>
                    <a:pt x="6476784" y="87312"/>
                  </a:lnTo>
                  <a:lnTo>
                    <a:pt x="6518148" y="178130"/>
                  </a:lnTo>
                  <a:lnTo>
                    <a:pt x="6526047" y="202323"/>
                  </a:lnTo>
                  <a:lnTo>
                    <a:pt x="6534569" y="214744"/>
                  </a:lnTo>
                  <a:lnTo>
                    <a:pt x="6548958" y="219316"/>
                  </a:lnTo>
                  <a:lnTo>
                    <a:pt x="6574536" y="219976"/>
                  </a:lnTo>
                  <a:lnTo>
                    <a:pt x="6747510" y="219976"/>
                  </a:lnTo>
                  <a:lnTo>
                    <a:pt x="6769836" y="220611"/>
                  </a:lnTo>
                  <a:lnTo>
                    <a:pt x="6805219" y="176263"/>
                  </a:lnTo>
                  <a:lnTo>
                    <a:pt x="6833489" y="102489"/>
                  </a:lnTo>
                  <a:lnTo>
                    <a:pt x="6850380" y="55448"/>
                  </a:lnTo>
                  <a:lnTo>
                    <a:pt x="6859702" y="31902"/>
                  </a:lnTo>
                  <a:lnTo>
                    <a:pt x="6869354" y="19773"/>
                  </a:lnTo>
                  <a:lnTo>
                    <a:pt x="6885216" y="15189"/>
                  </a:lnTo>
                  <a:lnTo>
                    <a:pt x="6913169" y="14300"/>
                  </a:lnTo>
                  <a:lnTo>
                    <a:pt x="6909130" y="14287"/>
                  </a:lnTo>
                  <a:lnTo>
                    <a:pt x="7560005" y="14287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599631" y="1023006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58994" y="0"/>
            <a:ext cx="1974545" cy="268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62219" y="48183"/>
            <a:ext cx="1558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5" dirty="0">
                <a:solidFill>
                  <a:srgbClr val="FFFFFF"/>
                </a:solidFill>
                <a:latin typeface="Trebuchet MS"/>
                <a:cs typeface="Trebuchet MS"/>
              </a:rPr>
              <a:t>Trafik </a:t>
            </a:r>
            <a:r>
              <a:rPr sz="1000" spc="-145" dirty="0">
                <a:solidFill>
                  <a:srgbClr val="FFFFFF"/>
                </a:solidFill>
                <a:latin typeface="Trebuchet MS"/>
                <a:cs typeface="Trebuchet MS"/>
              </a:rPr>
              <a:t>Güvenliği Dersi </a:t>
            </a:r>
            <a:r>
              <a:rPr sz="1000" spc="-160" dirty="0">
                <a:solidFill>
                  <a:srgbClr val="FFFFFF"/>
                </a:solidFill>
                <a:latin typeface="Trebuchet MS"/>
                <a:cs typeface="Trebuchet MS"/>
              </a:rPr>
              <a:t>Öğretim</a:t>
            </a:r>
            <a:r>
              <a:rPr sz="1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155" dirty="0">
                <a:solidFill>
                  <a:srgbClr val="FFFFFF"/>
                </a:solidFill>
                <a:latin typeface="Trebuchet MS"/>
                <a:cs typeface="Trebuchet MS"/>
              </a:rPr>
              <a:t>Programı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8004" y="4211942"/>
            <a:ext cx="6400495" cy="21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5299" y="631241"/>
            <a:ext cx="6289675" cy="813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soyuta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doğru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gibi.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geliştirme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sürecinde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söz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konusu yönelimler hem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alandaki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yeterliliği</a:t>
            </a:r>
            <a:r>
              <a:rPr sz="100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oluş-  turan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kazanım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becerilerin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şart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ardıllığı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noktasında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dikkate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alınmış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hem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sınıflar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düzeyinde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derslerin </a:t>
            </a:r>
            <a:r>
              <a:rPr sz="1000" spc="2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dağılımlarında 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birbirleriyle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ilişkilerinde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göz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önünde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bulundurulmuştur.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programlarında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insan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gelişiminin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bütün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olduğu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ilkesi ile hareket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edilmiştir.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İnsanın farklı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alanlarındaki özellikleri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birbirleri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ile etkileşim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hâlindedir.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Söz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gelimi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dil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gelişimi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düşünce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gelişimini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etkiler ve 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düşünce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gelişiminden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etkilenir.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sebeple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öğretmenlerden,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öğrencinin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edindiği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kazanımın,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gelişimde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başka 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alanı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etkileyeceğini dikkate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alması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beklenir.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bireysel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farklılıklara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ilişkin hassasiyetler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göz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önünde bulundurularak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yapılandırılmıştır.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Kalıtımsal,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çevresel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kültürel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faktörlerden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kaynaklanan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bireysel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farklılıklar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ilgi,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ihtiyaç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yönlenme açısından 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kendini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belli eder.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Öte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yandan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durum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bireylerarası 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bireyin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kendi içindeki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farklılıkları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kapsar.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Birey-  ler hem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başkalarından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farklılık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gösterir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hem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kendi içindeki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özellikleri ile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farklıdır.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Örneğin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soyut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düşünme yeteneği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güçlü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iken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aynı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bireyin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resim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yeteneği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zayıf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olabilir.</a:t>
            </a:r>
            <a:endParaRPr sz="10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  <a:spcBef>
                <a:spcPts val="6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Gelişim hayat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boyu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sürmekle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birlikte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gelişimin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hızı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evrelere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göre değişkendir.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Hızın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yüksek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olduğu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zamanlar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açısından riskli 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kritik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zamanlardır. 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sebeple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öğretmenlerin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gelişim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hızının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yüksek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olduğu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zamanlarda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öğrencinin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durumuna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daha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duyarlı davranması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beklenir.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Söz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gelimi ergenlik dönemi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kimlik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edinimi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için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kritik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dönemdir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bu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dönemde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kimlik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edinimini destekleyici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sosyal etkileşimleri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artırır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yönetir.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5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SONUÇ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215900" algn="just">
              <a:lnSpc>
                <a:spcPct val="125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Elimizdeki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güncelleme sürecinde hangi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işlemlerden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aşamalardan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geçtiğimiz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üzerine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bilgi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vermek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yerinde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olacaktır.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bağlamda:</a:t>
            </a:r>
            <a:endParaRPr sz="1000">
              <a:latin typeface="Arial"/>
              <a:cs typeface="Arial"/>
            </a:endParaRPr>
          </a:p>
          <a:p>
            <a:pPr marL="457200" indent="-228600" algn="just">
              <a:lnSpc>
                <a:spcPct val="100000"/>
              </a:lnSpc>
              <a:spcBef>
                <a:spcPts val="900"/>
              </a:spcBef>
              <a:buChar char="•"/>
              <a:tabLst>
                <a:tab pos="457200" algn="l"/>
              </a:tabLst>
            </a:pP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Farklı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ülkelerin son yıllarda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benzer gerekçelerle yenilenip güncellenen öğretim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</a:t>
            </a:r>
            <a:r>
              <a:rPr sz="1000" spc="1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incelenmiş,</a:t>
            </a:r>
            <a:endParaRPr sz="1000">
              <a:latin typeface="Arial"/>
              <a:cs typeface="Arial"/>
            </a:endParaRPr>
          </a:p>
          <a:p>
            <a:pPr marL="457200" indent="-228600" algn="just">
              <a:lnSpc>
                <a:spcPct val="100000"/>
              </a:lnSpc>
              <a:spcBef>
                <a:spcPts val="900"/>
              </a:spcBef>
              <a:buChar char="•"/>
              <a:tabLst>
                <a:tab pos="4572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yurt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içinde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yurt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dışında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programlar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üzerine yapılan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akademik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çalışmalar</a:t>
            </a:r>
            <a:r>
              <a:rPr sz="10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taranmış,</a:t>
            </a:r>
            <a:endParaRPr sz="1000">
              <a:latin typeface="Arial"/>
              <a:cs typeface="Arial"/>
            </a:endParaRPr>
          </a:p>
          <a:p>
            <a:pPr marL="457200" marR="5080" indent="-228600" algn="just">
              <a:lnSpc>
                <a:spcPct val="125000"/>
              </a:lnSpc>
              <a:spcBef>
                <a:spcPts val="600"/>
              </a:spcBef>
              <a:buChar char="•"/>
              <a:tabLst>
                <a:tab pos="457200" algn="l"/>
              </a:tabLst>
            </a:pP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başta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Anayasamız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olmak üzere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mevzuat,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kalkınma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planları, hükûmet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şûra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kararları,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siyasi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partilerin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programları,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sivil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toplum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kuruluşları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sivil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araştırma kurumları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tarafından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hazırlanan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raporlar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dokümanlar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analiz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edilmiş,</a:t>
            </a:r>
            <a:endParaRPr sz="1000">
              <a:latin typeface="Arial"/>
              <a:cs typeface="Arial"/>
            </a:endParaRPr>
          </a:p>
          <a:p>
            <a:pPr marL="457200" marR="5080" indent="-228600" algn="just">
              <a:lnSpc>
                <a:spcPct val="125000"/>
              </a:lnSpc>
              <a:spcBef>
                <a:spcPts val="600"/>
              </a:spcBef>
              <a:buChar char="•"/>
              <a:tabLst>
                <a:tab pos="457200" algn="l"/>
              </a:tabLst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Millî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Bakanlığı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programlar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materyalleri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başkanlıkları tarafından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geliştirilen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an-  ketler aracılığıyla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öğretmen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yöneticilerin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programlar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haftalık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ders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çizelgelerine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yönelik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görüşleri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toplanmış,</a:t>
            </a:r>
            <a:endParaRPr sz="1000">
              <a:latin typeface="Arial"/>
              <a:cs typeface="Arial"/>
            </a:endParaRPr>
          </a:p>
          <a:p>
            <a:pPr marL="457200" indent="-228600" algn="just">
              <a:lnSpc>
                <a:spcPct val="100000"/>
              </a:lnSpc>
              <a:spcBef>
                <a:spcPts val="900"/>
              </a:spcBef>
              <a:buChar char="•"/>
              <a:tabLst>
                <a:tab pos="457200" algn="l"/>
              </a:tabLst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illerden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gelen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her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bir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branşla ilgili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zümre raporları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incelenmiş,</a:t>
            </a:r>
            <a:endParaRPr sz="1000">
              <a:latin typeface="Arial"/>
              <a:cs typeface="Arial"/>
            </a:endParaRPr>
          </a:p>
          <a:p>
            <a:pPr marL="457200" indent="-228600" algn="just">
              <a:lnSpc>
                <a:spcPct val="100000"/>
              </a:lnSpc>
              <a:spcBef>
                <a:spcPts val="900"/>
              </a:spcBef>
              <a:buChar char="•"/>
              <a:tabLst>
                <a:tab pos="4572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branşlara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yönelik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açık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uçlu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sorulardan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oluşan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elektronik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ortamda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erişime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açılan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anket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verileri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derlenmiş,</a:t>
            </a:r>
            <a:endParaRPr sz="1000">
              <a:latin typeface="Arial"/>
              <a:cs typeface="Arial"/>
            </a:endParaRPr>
          </a:p>
          <a:p>
            <a:pPr marL="457200" indent="-228600" algn="just">
              <a:lnSpc>
                <a:spcPct val="100000"/>
              </a:lnSpc>
              <a:spcBef>
                <a:spcPts val="900"/>
              </a:spcBef>
              <a:buChar char="•"/>
              <a:tabLst>
                <a:tab pos="457200" algn="l"/>
              </a:tabLst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fakültelerimizin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branşlar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ölçeğinde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hazırladıkları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raporlar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incelenmiş,</a:t>
            </a:r>
            <a:endParaRPr sz="1000">
              <a:latin typeface="Arial"/>
              <a:cs typeface="Arial"/>
            </a:endParaRPr>
          </a:p>
          <a:p>
            <a:pPr marL="228600" marR="5080" algn="just">
              <a:lnSpc>
                <a:spcPct val="125000"/>
              </a:lnSpc>
              <a:spcBef>
                <a:spcPts val="600"/>
              </a:spcBef>
            </a:pP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bütün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görüş,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öneri, eleştiri 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beklentiler,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Bakanlığımızın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ilgili birimlerinden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uzman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personel, öğretmen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akademisyenlerden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oluşan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çalışma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gruplarınca değerlendirilmiştir.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Yapılan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tespitler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doğrultusunda öğre-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programlarımız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gözden geçirilip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güncellenmiş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yenilenmiştir. Programların uygulanmasına 2018-2019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eğitim öğretim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yılı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itibarıyla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topyekûn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geçilecek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sonrasında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yapılacak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izleme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değerlendirme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sonuçlarına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göre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yine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gerekli güncellemeler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yapılacaktır. Böylelikle programlarımızın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gelişmelerle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bilimsel,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sosyal,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teknolojik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vb.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ihtiyaçlarla koşutluğunun sürekliliği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sağlanmış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olacaktır.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4387</Words>
  <Application>Microsoft Office PowerPoint</Application>
  <PresentationFormat>Custom</PresentationFormat>
  <Paragraphs>253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Lansman Computer</dc:creator>
  <cp:lastModifiedBy>Lansman Computer</cp:lastModifiedBy>
  <cp:revision>1</cp:revision>
  <dcterms:created xsi:type="dcterms:W3CDTF">2019-12-23T16:07:45Z</dcterms:created>
  <dcterms:modified xsi:type="dcterms:W3CDTF">2019-12-23T16:13:28Z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2018-01-20T00:00:00Z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2019-12-23T00:00:00Z</vt:filetime>
  </property>
</Properties>
</file>