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44"/>
  </p:notesMasterIdLst>
  <p:handoutMasterIdLst>
    <p:handoutMasterId r:id="rId45"/>
  </p:handoutMasterIdLst>
  <p:sldIdLst>
    <p:sldId id="304" r:id="rId2"/>
    <p:sldId id="313" r:id="rId3"/>
    <p:sldId id="315" r:id="rId4"/>
    <p:sldId id="316" r:id="rId5"/>
    <p:sldId id="317" r:id="rId6"/>
    <p:sldId id="318" r:id="rId7"/>
    <p:sldId id="319" r:id="rId8"/>
    <p:sldId id="320" r:id="rId9"/>
    <p:sldId id="321" r:id="rId10"/>
    <p:sldId id="323" r:id="rId11"/>
    <p:sldId id="324" r:id="rId12"/>
    <p:sldId id="325" r:id="rId13"/>
    <p:sldId id="326" r:id="rId14"/>
    <p:sldId id="327" r:id="rId15"/>
    <p:sldId id="328" r:id="rId16"/>
    <p:sldId id="329" r:id="rId17"/>
    <p:sldId id="330" r:id="rId18"/>
    <p:sldId id="331" r:id="rId19"/>
    <p:sldId id="332" r:id="rId20"/>
    <p:sldId id="333" r:id="rId21"/>
    <p:sldId id="334" r:id="rId22"/>
    <p:sldId id="322" r:id="rId23"/>
    <p:sldId id="335" r:id="rId24"/>
    <p:sldId id="336" r:id="rId25"/>
    <p:sldId id="337" r:id="rId26"/>
    <p:sldId id="338" r:id="rId27"/>
    <p:sldId id="339" r:id="rId28"/>
    <p:sldId id="340" r:id="rId29"/>
    <p:sldId id="341" r:id="rId30"/>
    <p:sldId id="342" r:id="rId31"/>
    <p:sldId id="343" r:id="rId32"/>
    <p:sldId id="344" r:id="rId33"/>
    <p:sldId id="345" r:id="rId34"/>
    <p:sldId id="347" r:id="rId35"/>
    <p:sldId id="348" r:id="rId36"/>
    <p:sldId id="349" r:id="rId37"/>
    <p:sldId id="350" r:id="rId38"/>
    <p:sldId id="351" r:id="rId39"/>
    <p:sldId id="352" r:id="rId40"/>
    <p:sldId id="353" r:id="rId41"/>
    <p:sldId id="354" r:id="rId42"/>
    <p:sldId id="312" r:id="rId43"/>
  </p:sldIdLst>
  <p:sldSz cx="9144000" cy="5143500" type="screen16x9"/>
  <p:notesSz cx="6858000" cy="9144000"/>
  <p:defaultTextStyle>
    <a:defPPr>
      <a:defRPr lang="en-US"/>
    </a:defPPr>
    <a:lvl1pPr algn="l" defTabSz="457200" rtl="0" fontAlgn="base">
      <a:spcBef>
        <a:spcPct val="0"/>
      </a:spcBef>
      <a:spcAft>
        <a:spcPct val="0"/>
      </a:spcAft>
      <a:defRPr kern="1200">
        <a:solidFill>
          <a:schemeClr val="tx1"/>
        </a:solidFill>
        <a:latin typeface="Source Sans Pro" charset="0"/>
        <a:ea typeface="ＭＳ Ｐゴシック" charset="-128"/>
        <a:cs typeface="+mn-cs"/>
      </a:defRPr>
    </a:lvl1pPr>
    <a:lvl2pPr marL="457200" algn="l" defTabSz="457200" rtl="0" fontAlgn="base">
      <a:spcBef>
        <a:spcPct val="0"/>
      </a:spcBef>
      <a:spcAft>
        <a:spcPct val="0"/>
      </a:spcAft>
      <a:defRPr kern="1200">
        <a:solidFill>
          <a:schemeClr val="tx1"/>
        </a:solidFill>
        <a:latin typeface="Source Sans Pro" charset="0"/>
        <a:ea typeface="ＭＳ Ｐゴシック" charset="-128"/>
        <a:cs typeface="+mn-cs"/>
      </a:defRPr>
    </a:lvl2pPr>
    <a:lvl3pPr marL="914400" algn="l" defTabSz="457200" rtl="0" fontAlgn="base">
      <a:spcBef>
        <a:spcPct val="0"/>
      </a:spcBef>
      <a:spcAft>
        <a:spcPct val="0"/>
      </a:spcAft>
      <a:defRPr kern="1200">
        <a:solidFill>
          <a:schemeClr val="tx1"/>
        </a:solidFill>
        <a:latin typeface="Source Sans Pro"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Source Sans Pro"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Source Sans Pro" charset="0"/>
        <a:ea typeface="ＭＳ Ｐゴシック" charset="-128"/>
        <a:cs typeface="+mn-cs"/>
      </a:defRPr>
    </a:lvl5pPr>
    <a:lvl6pPr marL="2286000" algn="l" defTabSz="914400" rtl="0" eaLnBrk="1" latinLnBrk="0" hangingPunct="1">
      <a:defRPr kern="1200">
        <a:solidFill>
          <a:schemeClr val="tx1"/>
        </a:solidFill>
        <a:latin typeface="Source Sans Pro" charset="0"/>
        <a:ea typeface="ＭＳ Ｐゴシック" charset="-128"/>
        <a:cs typeface="+mn-cs"/>
      </a:defRPr>
    </a:lvl6pPr>
    <a:lvl7pPr marL="2743200" algn="l" defTabSz="914400" rtl="0" eaLnBrk="1" latinLnBrk="0" hangingPunct="1">
      <a:defRPr kern="1200">
        <a:solidFill>
          <a:schemeClr val="tx1"/>
        </a:solidFill>
        <a:latin typeface="Source Sans Pro" charset="0"/>
        <a:ea typeface="ＭＳ Ｐゴシック" charset="-128"/>
        <a:cs typeface="+mn-cs"/>
      </a:defRPr>
    </a:lvl7pPr>
    <a:lvl8pPr marL="3200400" algn="l" defTabSz="914400" rtl="0" eaLnBrk="1" latinLnBrk="0" hangingPunct="1">
      <a:defRPr kern="1200">
        <a:solidFill>
          <a:schemeClr val="tx1"/>
        </a:solidFill>
        <a:latin typeface="Source Sans Pro" charset="0"/>
        <a:ea typeface="ＭＳ Ｐゴシック" charset="-128"/>
        <a:cs typeface="+mn-cs"/>
      </a:defRPr>
    </a:lvl8pPr>
    <a:lvl9pPr marL="3657600" algn="l" defTabSz="914400" rtl="0" eaLnBrk="1" latinLnBrk="0" hangingPunct="1">
      <a:defRPr kern="1200">
        <a:solidFill>
          <a:schemeClr val="tx1"/>
        </a:solidFill>
        <a:latin typeface="Source Sans Pro" charset="0"/>
        <a:ea typeface="ＭＳ Ｐゴシック" charset="-128"/>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8F2A46"/>
    <a:srgbClr val="7A0000"/>
    <a:srgbClr val="8C1515"/>
    <a:srgbClr val="D6DDD3"/>
    <a:srgbClr val="EDE8DD"/>
    <a:srgbClr val="C2B7A1"/>
    <a:srgbClr val="918873"/>
    <a:srgbClr val="3C3623"/>
    <a:srgbClr val="D0A760"/>
    <a:srgbClr val="434A4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999" autoAdjust="0"/>
    <p:restoredTop sz="94291" autoAdjust="0"/>
  </p:normalViewPr>
  <p:slideViewPr>
    <p:cSldViewPr snapToGrid="0" snapToObjects="1">
      <p:cViewPr>
        <p:scale>
          <a:sx n="82" d="100"/>
          <a:sy n="82" d="100"/>
        </p:scale>
        <p:origin x="258" y="114"/>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55" d="100"/>
          <a:sy n="55" d="100"/>
        </p:scale>
        <p:origin x="2862" y="9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6FC954EB-C3B3-9B4D-BC09-1649471D2A12}" type="datetimeFigureOut">
              <a:rPr lang="en-US" altLang="x-none"/>
              <a:pPr/>
              <a:t>4/9/2020</a:t>
            </a:fld>
            <a:endParaRPr lang="en-US" altLang="x-none"/>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4966C1E9-C4E2-BB4F-8732-1F0A2DB7CC00}" type="slidenum">
              <a:rPr lang="en-US" altLang="x-none"/>
              <a:pPr/>
              <a:t>‹#›</a:t>
            </a:fld>
            <a:endParaRPr lang="en-US" altLang="x-none"/>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charset="0"/>
              </a:defRPr>
            </a:lvl1pPr>
          </a:lstStyle>
          <a:p>
            <a:fld id="{3513A3EB-E21B-2B4A-96AF-0CD37090352B}" type="datetimeFigureOut">
              <a:rPr lang="en-US" altLang="x-none"/>
              <a:pPr/>
              <a:t>4/9/2020</a:t>
            </a:fld>
            <a:endParaRPr lang="en-US" altLang="x-none"/>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charset="0"/>
              </a:defRPr>
            </a:lvl1pPr>
          </a:lstStyle>
          <a:p>
            <a:fld id="{B2328D7F-DAAF-5A42-B0FB-64620ACAC992}" type="slidenum">
              <a:rPr lang="en-US" altLang="x-none"/>
              <a:pPr/>
              <a:t>‹#›</a:t>
            </a:fld>
            <a:endParaRPr lang="en-US" altLang="x-none"/>
          </a:p>
        </p:txBody>
      </p:sp>
    </p:spTree>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0"/>
        <a:cs typeface="ＭＳ Ｐゴシック" charset="0"/>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591797"/>
            <a:ext cx="8229600" cy="618473"/>
          </a:xfrm>
          <a:prstGeom prst="rect">
            <a:avLst/>
          </a:prstGeom>
        </p:spPr>
        <p:txBody>
          <a:bodyPr>
            <a:noAutofit/>
          </a:bodyPr>
          <a:lstStyle>
            <a:lvl1pPr algn="ctr">
              <a:defRPr sz="3600">
                <a:solidFill>
                  <a:schemeClr val="tx1"/>
                </a:solidFill>
              </a:defRPr>
            </a:lvl1pPr>
          </a:lstStyle>
          <a:p>
            <a:r>
              <a:rPr lang="en-US" dirty="0"/>
              <a:t>Click to edit Master title style</a:t>
            </a:r>
          </a:p>
        </p:txBody>
      </p:sp>
      <p:sp>
        <p:nvSpPr>
          <p:cNvPr id="12" name="Text Placeholder 33"/>
          <p:cNvSpPr>
            <a:spLocks noGrp="1"/>
          </p:cNvSpPr>
          <p:nvPr>
            <p:ph type="body" sz="quarter" idx="18"/>
          </p:nvPr>
        </p:nvSpPr>
        <p:spPr>
          <a:xfrm>
            <a:off x="1603375" y="3398302"/>
            <a:ext cx="6059488" cy="205740"/>
          </a:xfrm>
          <a:prstGeom prst="rect">
            <a:avLst/>
          </a:prstGeom>
        </p:spPr>
        <p:txBody>
          <a:bodyPr wrap="none" anchor="ctr" anchorCtr="1">
            <a:noAutofit/>
          </a:bodyPr>
          <a:lstStyle>
            <a:lvl1pPr algn="ctr">
              <a:buNone/>
              <a:defRPr sz="1800" cap="none" spc="0" baseline="0">
                <a:solidFill>
                  <a:schemeClr val="tx1">
                    <a:lumMod val="65000"/>
                    <a:lumOff val="35000"/>
                  </a:schemeClr>
                </a:solidFill>
              </a:defRPr>
            </a:lvl1pPr>
            <a:lvl2pPr>
              <a:buNone/>
              <a:defRPr/>
            </a:lvl2pPr>
            <a:lvl3pPr>
              <a:buNone/>
              <a:defRPr/>
            </a:lvl3pPr>
            <a:lvl4pPr>
              <a:buNone/>
              <a:defRPr/>
            </a:lvl4pPr>
            <a:lvl5pPr>
              <a:buNone/>
              <a:defRPr/>
            </a:lvl5pPr>
          </a:lstStyle>
          <a:p>
            <a:pPr lvl="0"/>
            <a:r>
              <a:rPr lang="en-US"/>
              <a:t>Click to edit Master text styles</a:t>
            </a:r>
          </a:p>
        </p:txBody>
      </p:sp>
      <p:sp>
        <p:nvSpPr>
          <p:cNvPr id="13" name="Subtitle 2"/>
          <p:cNvSpPr>
            <a:spLocks noGrp="1"/>
          </p:cNvSpPr>
          <p:nvPr>
            <p:ph type="subTitle" idx="1"/>
          </p:nvPr>
        </p:nvSpPr>
        <p:spPr>
          <a:xfrm>
            <a:off x="457200" y="2210270"/>
            <a:ext cx="8229600" cy="461897"/>
          </a:xfrm>
          <a:prstGeom prst="rect">
            <a:avLst/>
          </a:prstGeom>
        </p:spPr>
        <p:txBody>
          <a:bodyPr>
            <a:noAutofit/>
          </a:bodyPr>
          <a:lstStyle>
            <a:lvl1pPr marL="0" indent="0" algn="ctr">
              <a:buNone/>
              <a:defRPr sz="2100" cap="small" spc="300">
                <a:solidFill>
                  <a:srgbClr val="8F2A46"/>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17" name="Picture 3">
            <a:extLst>
              <a:ext uri="{FF2B5EF4-FFF2-40B4-BE49-F238E27FC236}">
                <a16:creationId xmlns:a16="http://schemas.microsoft.com/office/drawing/2014/main" id="{FAB08F98-F61E-40AF-8314-06F44BDF63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95261" y="4772026"/>
            <a:ext cx="841072" cy="299873"/>
          </a:xfrm>
          <a:prstGeom prst="rect">
            <a:avLst/>
          </a:prstGeom>
        </p:spPr>
      </p:pic>
      <p:sp>
        <p:nvSpPr>
          <p:cNvPr id="20" name="Rectangle 9">
            <a:extLst>
              <a:ext uri="{FF2B5EF4-FFF2-40B4-BE49-F238E27FC236}">
                <a16:creationId xmlns:a16="http://schemas.microsoft.com/office/drawing/2014/main" id="{6200EDCF-FC5F-4B19-ADA1-CABE8278545D}"/>
              </a:ext>
            </a:extLst>
          </p:cNvPr>
          <p:cNvSpPr/>
          <p:nvPr userDrawn="1"/>
        </p:nvSpPr>
        <p:spPr>
          <a:xfrm>
            <a:off x="0" y="0"/>
            <a:ext cx="457200" cy="5149850"/>
          </a:xfrm>
          <a:prstGeom prst="rect">
            <a:avLst/>
          </a:prstGeom>
          <a:solidFill>
            <a:srgbClr val="8F2A46"/>
          </a:solidFill>
          <a:ln>
            <a:solidFill>
              <a:srgbClr val="8C1515"/>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Arial"/>
            </a:endParaRPr>
          </a:p>
        </p:txBody>
      </p:sp>
      <p:grpSp>
        <p:nvGrpSpPr>
          <p:cNvPr id="19" name="Grup 18">
            <a:extLst>
              <a:ext uri="{FF2B5EF4-FFF2-40B4-BE49-F238E27FC236}">
                <a16:creationId xmlns:a16="http://schemas.microsoft.com/office/drawing/2014/main" id="{9A46D32B-A235-45EC-9AE8-5FCFD3D34BFB}"/>
              </a:ext>
            </a:extLst>
          </p:cNvPr>
          <p:cNvGrpSpPr/>
          <p:nvPr userDrawn="1"/>
        </p:nvGrpSpPr>
        <p:grpSpPr>
          <a:xfrm>
            <a:off x="7159042" y="4721106"/>
            <a:ext cx="1856787" cy="364390"/>
            <a:chOff x="6939878" y="4721106"/>
            <a:chExt cx="2003494" cy="364390"/>
          </a:xfrm>
        </p:grpSpPr>
        <p:pic>
          <p:nvPicPr>
            <p:cNvPr id="21" name="Resim 20">
              <a:extLst>
                <a:ext uri="{FF2B5EF4-FFF2-40B4-BE49-F238E27FC236}">
                  <a16:creationId xmlns:a16="http://schemas.microsoft.com/office/drawing/2014/main" id="{F7AD87F5-2B69-4684-89E7-501874DBBCA4}"/>
                </a:ext>
              </a:extLst>
            </p:cNvPr>
            <p:cNvPicPr>
              <a:picLocks noChangeAspect="1"/>
            </p:cNvPicPr>
            <p:nvPr userDrawn="1"/>
          </p:nvPicPr>
          <p:blipFill>
            <a:blip r:embed="rId3"/>
            <a:stretch>
              <a:fillRect/>
            </a:stretch>
          </p:blipFill>
          <p:spPr>
            <a:xfrm>
              <a:off x="6939878" y="4772026"/>
              <a:ext cx="312127" cy="299873"/>
            </a:xfrm>
            <a:prstGeom prst="rect">
              <a:avLst/>
            </a:prstGeom>
          </p:spPr>
        </p:pic>
        <p:sp>
          <p:nvSpPr>
            <p:cNvPr id="22" name="Subtitle 2">
              <a:extLst>
                <a:ext uri="{FF2B5EF4-FFF2-40B4-BE49-F238E27FC236}">
                  <a16:creationId xmlns:a16="http://schemas.microsoft.com/office/drawing/2014/main" id="{707B1B62-DABF-4FC2-9097-4336394C6182}"/>
                </a:ext>
              </a:extLst>
            </p:cNvPr>
            <p:cNvSpPr txBox="1">
              <a:spLocks/>
            </p:cNvSpPr>
            <p:nvPr userDrawn="1"/>
          </p:nvSpPr>
          <p:spPr>
            <a:xfrm>
              <a:off x="7279540" y="4721106"/>
              <a:ext cx="1663832" cy="364390"/>
            </a:xfrm>
            <a:prstGeom prst="rect">
              <a:avLst/>
            </a:prstGeom>
          </p:spPr>
          <p:txBody>
            <a:bodyPr vert="horz" lIns="0" tIns="45720" rIns="0" bIns="45720" rtlCol="0">
              <a:noAutofit/>
            </a:bodyPr>
            <a:lstStyle>
              <a:lvl1pPr marL="0" indent="0" algn="ctr" defTabSz="457200" rtl="0" eaLnBrk="1" fontAlgn="base" hangingPunct="1">
                <a:spcBef>
                  <a:spcPct val="20000"/>
                </a:spcBef>
                <a:spcAft>
                  <a:spcPct val="0"/>
                </a:spcAft>
                <a:buClr>
                  <a:schemeClr val="bg2"/>
                </a:buClr>
                <a:buFont typeface="Wingdings" charset="2"/>
                <a:buNone/>
                <a:defRPr sz="2100" kern="1200" cap="small" spc="300">
                  <a:solidFill>
                    <a:srgbClr val="8F2A46"/>
                  </a:solidFill>
                  <a:latin typeface="Arial"/>
                  <a:ea typeface="ＭＳ Ｐゴシック" charset="0"/>
                  <a:cs typeface="ＭＳ Ｐゴシック" charset="0"/>
                </a:defRPr>
              </a:lvl1pPr>
              <a:lvl2pPr marL="457200" indent="0" algn="ctr" defTabSz="457200" rtl="0" eaLnBrk="1" fontAlgn="base" hangingPunct="1">
                <a:spcBef>
                  <a:spcPct val="20000"/>
                </a:spcBef>
                <a:spcAft>
                  <a:spcPct val="0"/>
                </a:spcAft>
                <a:buClr>
                  <a:schemeClr val="bg2"/>
                </a:buClr>
                <a:buFont typeface="Wingdings" charset="2"/>
                <a:buNone/>
                <a:defRPr kern="1200">
                  <a:solidFill>
                    <a:schemeClr val="tx1">
                      <a:tint val="75000"/>
                    </a:schemeClr>
                  </a:solidFill>
                  <a:latin typeface="Arial"/>
                  <a:ea typeface="ＭＳ Ｐゴシック" charset="0"/>
                  <a:cs typeface="+mn-cs"/>
                </a:defRPr>
              </a:lvl2pPr>
              <a:lvl3pPr marL="914400" indent="0" algn="ctr" defTabSz="457200" rtl="0" eaLnBrk="1" fontAlgn="base" hangingPunct="1">
                <a:spcBef>
                  <a:spcPct val="20000"/>
                </a:spcBef>
                <a:spcAft>
                  <a:spcPct val="0"/>
                </a:spcAft>
                <a:buClr>
                  <a:schemeClr val="bg2"/>
                </a:buClr>
                <a:buSzPct val="102000"/>
                <a:buFont typeface="Source Sans Pro" charset="0"/>
                <a:buNone/>
                <a:defRPr kern="1200">
                  <a:solidFill>
                    <a:schemeClr val="tx1">
                      <a:tint val="75000"/>
                    </a:schemeClr>
                  </a:solidFill>
                  <a:latin typeface="Arial"/>
                  <a:ea typeface="ＭＳ Ｐゴシック" charset="0"/>
                  <a:cs typeface="+mn-cs"/>
                </a:defRPr>
              </a:lvl3pPr>
              <a:lvl4pPr marL="1371600" indent="0" algn="ctr" defTabSz="457200" rtl="0" eaLnBrk="1" fontAlgn="base" hangingPunct="1">
                <a:spcBef>
                  <a:spcPct val="20000"/>
                </a:spcBef>
                <a:spcAft>
                  <a:spcPct val="0"/>
                </a:spcAft>
                <a:buClr>
                  <a:schemeClr val="bg2"/>
                </a:buClr>
                <a:buFont typeface="Arial" charset="0"/>
                <a:buNone/>
                <a:defRPr kern="1200">
                  <a:solidFill>
                    <a:schemeClr val="tx1">
                      <a:tint val="75000"/>
                    </a:schemeClr>
                  </a:solidFill>
                  <a:latin typeface="Arial"/>
                  <a:ea typeface="ＭＳ Ｐゴシック" charset="0"/>
                  <a:cs typeface="+mn-cs"/>
                </a:defRPr>
              </a:lvl4pPr>
              <a:lvl5pPr marL="1828800" indent="0" algn="ctr" defTabSz="457200" rtl="0" eaLnBrk="1" fontAlgn="base" hangingPunct="1">
                <a:spcBef>
                  <a:spcPct val="20000"/>
                </a:spcBef>
                <a:spcAft>
                  <a:spcPct val="0"/>
                </a:spcAft>
                <a:buClr>
                  <a:schemeClr val="bg2"/>
                </a:buClr>
                <a:buFont typeface="Source Sans Pro" charset="0"/>
                <a:buNone/>
                <a:defRPr kern="1200">
                  <a:solidFill>
                    <a:schemeClr val="tx1">
                      <a:tint val="75000"/>
                    </a:schemeClr>
                  </a:solidFill>
                  <a:latin typeface="Arial"/>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spcAft>
                  <a:spcPts val="0"/>
                </a:spcAft>
              </a:pPr>
              <a:r>
                <a:rPr lang="en-US" sz="1000" b="0" kern="400" spc="0" baseline="0" dirty="0">
                  <a:solidFill>
                    <a:srgbClr val="8F2A46"/>
                  </a:solidFill>
                  <a:effectLst>
                    <a:outerShdw blurRad="38100" dist="38100" dir="2700000" algn="tl">
                      <a:srgbClr val="000000">
                        <a:alpha val="43137"/>
                      </a:srgbClr>
                    </a:outerShdw>
                  </a:effectLst>
                </a:rPr>
                <a:t>NEAR EAST UNIVERSITY</a:t>
              </a:r>
            </a:p>
            <a:p>
              <a:pPr algn="l">
                <a:spcBef>
                  <a:spcPts val="0"/>
                </a:spcBef>
                <a:spcAft>
                  <a:spcPts val="0"/>
                </a:spcAft>
              </a:pPr>
              <a:r>
                <a:rPr lang="en-US" sz="990" b="0" kern="400" spc="0" baseline="0" dirty="0">
                  <a:solidFill>
                    <a:srgbClr val="8F2A46"/>
                  </a:solidFill>
                  <a:effectLst>
                    <a:outerShdw blurRad="38100" dist="38100" dir="2700000" algn="tl">
                      <a:srgbClr val="000000">
                        <a:alpha val="43137"/>
                      </a:srgbClr>
                    </a:outerShdw>
                  </a:effectLst>
                </a:rPr>
                <a:t>Open-Courses.neu.edu.tr</a:t>
              </a:r>
            </a:p>
          </p:txBody>
        </p:sp>
      </p:grpSp>
    </p:spTree>
    <p:extLst>
      <p:ext uri="{BB962C8B-B14F-4D97-AF65-F5344CB8AC3E}">
        <p14:creationId xmlns:p14="http://schemas.microsoft.com/office/powerpoint/2010/main" val="984193144"/>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dirty="0"/>
              <a:t>Click to edit Master title style</a:t>
            </a:r>
          </a:p>
        </p:txBody>
      </p:sp>
      <p:sp>
        <p:nvSpPr>
          <p:cNvPr id="7" name="Content Placeholder 6"/>
          <p:cNvSpPr>
            <a:spLocks noGrp="1"/>
          </p:cNvSpPr>
          <p:nvPr>
            <p:ph sz="quarter" idx="10" hasCustomPrompt="1"/>
          </p:nvPr>
        </p:nvSpPr>
        <p:spPr>
          <a:xfrm>
            <a:off x="955677" y="908685"/>
            <a:ext cx="7700963" cy="375904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74298773"/>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7" name="Content Placeholder 6"/>
          <p:cNvSpPr>
            <a:spLocks noGrp="1"/>
          </p:cNvSpPr>
          <p:nvPr>
            <p:ph sz="quarter" idx="10"/>
          </p:nvPr>
        </p:nvSpPr>
        <p:spPr>
          <a:xfrm>
            <a:off x="955677" y="908685"/>
            <a:ext cx="7700963" cy="3759042"/>
          </a:xfrm>
        </p:spPr>
        <p:txBody>
          <a:bodyPr/>
          <a:lstStyle>
            <a:lvl2pPr marL="0" indent="0">
              <a:buFont typeface="Arial"/>
              <a:buNone/>
              <a:defRPr baseline="0"/>
            </a:lvl2pPr>
            <a:lvl3pPr marL="344488" indent="0">
              <a:buNone/>
              <a:defRPr/>
            </a:lvl3pPr>
            <a:lvl4pPr marL="687387" indent="0">
              <a:buNone/>
              <a:defRPr/>
            </a:lvl4pPr>
            <a:lvl5pPr marL="1031875" indent="0">
              <a:buNone/>
              <a:defRPr/>
            </a:lvl5pPr>
          </a:lstStyle>
          <a:p>
            <a:pPr lvl="0"/>
            <a:r>
              <a:rPr lang="en-US"/>
              <a:t>Click to edit Master text styles</a:t>
            </a:r>
          </a:p>
        </p:txBody>
      </p:sp>
    </p:spTree>
    <p:extLst>
      <p:ext uri="{BB962C8B-B14F-4D97-AF65-F5344CB8AC3E}">
        <p14:creationId xmlns:p14="http://schemas.microsoft.com/office/powerpoint/2010/main" val="1447968193"/>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14" name="Content Placeholder 13"/>
          <p:cNvSpPr>
            <a:spLocks noGrp="1"/>
          </p:cNvSpPr>
          <p:nvPr>
            <p:ph sz="quarter" idx="10"/>
          </p:nvPr>
        </p:nvSpPr>
        <p:spPr>
          <a:xfrm>
            <a:off x="949327" y="908685"/>
            <a:ext cx="3787775" cy="37590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6" name="Content Placeholder 15"/>
          <p:cNvSpPr>
            <a:spLocks noGrp="1"/>
          </p:cNvSpPr>
          <p:nvPr>
            <p:ph sz="quarter" idx="11"/>
          </p:nvPr>
        </p:nvSpPr>
        <p:spPr>
          <a:xfrm>
            <a:off x="4876800" y="908685"/>
            <a:ext cx="3779838" cy="37590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716731947"/>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Horizontal">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12" name="Content Placeholder 11"/>
          <p:cNvSpPr>
            <a:spLocks noGrp="1"/>
          </p:cNvSpPr>
          <p:nvPr>
            <p:ph sz="quarter" idx="10"/>
          </p:nvPr>
        </p:nvSpPr>
        <p:spPr>
          <a:xfrm>
            <a:off x="948777" y="908685"/>
            <a:ext cx="7707862" cy="18166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11"/>
          </p:nvPr>
        </p:nvSpPr>
        <p:spPr>
          <a:xfrm>
            <a:off x="949327" y="2841313"/>
            <a:ext cx="7707313" cy="18166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78057206"/>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3" name="Content Placeholder 2"/>
          <p:cNvSpPr>
            <a:spLocks noGrp="1"/>
          </p:cNvSpPr>
          <p:nvPr>
            <p:ph sz="quarter" idx="10"/>
          </p:nvPr>
        </p:nvSpPr>
        <p:spPr>
          <a:xfrm>
            <a:off x="949327" y="908685"/>
            <a:ext cx="3787775" cy="375904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11"/>
          </p:nvPr>
        </p:nvSpPr>
        <p:spPr>
          <a:xfrm>
            <a:off x="4876800" y="908686"/>
            <a:ext cx="3779838" cy="18230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p:cNvSpPr>
            <a:spLocks noGrp="1"/>
          </p:cNvSpPr>
          <p:nvPr>
            <p:ph sz="quarter" idx="12"/>
          </p:nvPr>
        </p:nvSpPr>
        <p:spPr>
          <a:xfrm>
            <a:off x="4876800" y="2837497"/>
            <a:ext cx="3779838" cy="183023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47322705"/>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7" name="Title 1"/>
          <p:cNvSpPr>
            <a:spLocks noGrp="1"/>
          </p:cNvSpPr>
          <p:nvPr>
            <p:ph type="title"/>
          </p:nvPr>
        </p:nvSpPr>
        <p:spPr>
          <a:xfrm>
            <a:off x="948776" y="359541"/>
            <a:ext cx="7707862" cy="488024"/>
          </a:xfrm>
          <a:prstGeom prst="rect">
            <a:avLst/>
          </a:prstGeom>
        </p:spPr>
        <p:txBody>
          <a:bodyPr/>
          <a:lstStyle>
            <a:lvl1pPr algn="l">
              <a:defRPr sz="2400">
                <a:solidFill>
                  <a:schemeClr val="bg2"/>
                </a:solidFill>
              </a:defRPr>
            </a:lvl1pPr>
          </a:lstStyle>
          <a:p>
            <a:r>
              <a:rPr lang="en-US"/>
              <a:t>Click to edit Master title style</a:t>
            </a:r>
            <a:endParaRPr lang="en-US" dirty="0"/>
          </a:p>
        </p:txBody>
      </p:sp>
      <p:sp>
        <p:nvSpPr>
          <p:cNvPr id="4" name="Content Placeholder 3"/>
          <p:cNvSpPr>
            <a:spLocks noGrp="1"/>
          </p:cNvSpPr>
          <p:nvPr>
            <p:ph sz="quarter" idx="10"/>
          </p:nvPr>
        </p:nvSpPr>
        <p:spPr>
          <a:xfrm>
            <a:off x="949327" y="908686"/>
            <a:ext cx="3787775" cy="18230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1"/>
          </p:nvPr>
        </p:nvSpPr>
        <p:spPr>
          <a:xfrm>
            <a:off x="955677" y="2840613"/>
            <a:ext cx="3781425" cy="1827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quarter" idx="12"/>
          </p:nvPr>
        </p:nvSpPr>
        <p:spPr>
          <a:xfrm>
            <a:off x="4876800" y="908686"/>
            <a:ext cx="3779838" cy="18230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Content Placeholder 14"/>
          <p:cNvSpPr>
            <a:spLocks noGrp="1"/>
          </p:cNvSpPr>
          <p:nvPr>
            <p:ph sz="quarter" idx="13"/>
          </p:nvPr>
        </p:nvSpPr>
        <p:spPr>
          <a:xfrm>
            <a:off x="4876800" y="2840613"/>
            <a:ext cx="3779838" cy="18271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90015100"/>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2"/>
          <p:cNvSpPr>
            <a:spLocks noGrp="1"/>
          </p:cNvSpPr>
          <p:nvPr>
            <p:ph type="title"/>
          </p:nvPr>
        </p:nvSpPr>
        <p:spPr bwMode="auto">
          <a:xfrm>
            <a:off x="949325" y="358775"/>
            <a:ext cx="7707313"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0" tIns="45720" rIns="91440" bIns="45720" numCol="1" anchor="b" anchorCtr="0" compatLnSpc="1">
            <a:prstTxWarp prst="textNoShape">
              <a:avLst/>
            </a:prstTxWarp>
          </a:bodyPr>
          <a:lstStyle/>
          <a:p>
            <a:pPr lvl="0"/>
            <a:r>
              <a:rPr lang="en-US" altLang="x-none" dirty="0"/>
              <a:t>Click to edit Master title style</a:t>
            </a:r>
          </a:p>
        </p:txBody>
      </p:sp>
      <p:sp>
        <p:nvSpPr>
          <p:cNvPr id="4" name="Text Placeholder 3"/>
          <p:cNvSpPr>
            <a:spLocks noGrp="1"/>
          </p:cNvSpPr>
          <p:nvPr>
            <p:ph type="body" idx="1"/>
          </p:nvPr>
        </p:nvSpPr>
        <p:spPr>
          <a:xfrm>
            <a:off x="949325" y="903288"/>
            <a:ext cx="7707313" cy="3763962"/>
          </a:xfrm>
          <a:prstGeom prst="rect">
            <a:avLst/>
          </a:prstGeom>
        </p:spPr>
        <p:txBody>
          <a:bodyPr vert="horz" lIns="0" tIns="45720" rIns="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4"/>
          <p:cNvSpPr>
            <a:spLocks noGrp="1"/>
          </p:cNvSpPr>
          <p:nvPr>
            <p:ph type="sldNum" sz="quarter" idx="4"/>
          </p:nvPr>
        </p:nvSpPr>
        <p:spPr>
          <a:xfrm>
            <a:off x="109538" y="4811713"/>
            <a:ext cx="846137" cy="271462"/>
          </a:xfrm>
          <a:prstGeom prst="rect">
            <a:avLst/>
          </a:prstGeom>
        </p:spPr>
        <p:txBody>
          <a:bodyPr vert="horz" wrap="square" lIns="91440" tIns="45720" rIns="91440" bIns="45720" numCol="1" anchor="ctr" anchorCtr="0" compatLnSpc="1">
            <a:prstTxWarp prst="textNoShape">
              <a:avLst/>
            </a:prstTxWarp>
          </a:bodyPr>
          <a:lstStyle>
            <a:lvl1pPr>
              <a:defRPr sz="1000">
                <a:solidFill>
                  <a:srgbClr val="898989"/>
                </a:solidFill>
                <a:latin typeface="Arial" charset="0"/>
              </a:defRPr>
            </a:lvl1pPr>
          </a:lstStyle>
          <a:p>
            <a:fld id="{55F788F5-986A-0649-AD29-17C9730CDBEC}" type="slidenum">
              <a:rPr lang="en-US" altLang="x-none"/>
              <a:pPr/>
              <a:t>‹#›</a:t>
            </a:fld>
            <a:endParaRPr lang="en-US" altLang="x-none"/>
          </a:p>
        </p:txBody>
      </p:sp>
      <p:sp>
        <p:nvSpPr>
          <p:cNvPr id="10" name="Rectangle 9"/>
          <p:cNvSpPr/>
          <p:nvPr/>
        </p:nvSpPr>
        <p:spPr>
          <a:xfrm>
            <a:off x="0" y="0"/>
            <a:ext cx="457200" cy="5149850"/>
          </a:xfrm>
          <a:prstGeom prst="rect">
            <a:avLst/>
          </a:prstGeom>
          <a:solidFill>
            <a:srgbClr val="8F2A46"/>
          </a:solidFill>
          <a:ln>
            <a:solidFill>
              <a:srgbClr val="8C1515"/>
            </a:solidFill>
          </a:ln>
          <a:effectLst/>
        </p:spPr>
        <p:style>
          <a:lnRef idx="1">
            <a:schemeClr val="accent1"/>
          </a:lnRef>
          <a:fillRef idx="3">
            <a:schemeClr val="accent1"/>
          </a:fillRef>
          <a:effectRef idx="2">
            <a:schemeClr val="accent1"/>
          </a:effectRef>
          <a:fontRef idx="minor">
            <a:schemeClr val="lt1"/>
          </a:fontRef>
        </p:style>
        <p:txBody>
          <a:bodyPr anchor="ctr"/>
          <a:lstStyle/>
          <a:p>
            <a:pPr algn="ctr" fontAlgn="auto">
              <a:spcBef>
                <a:spcPts val="0"/>
              </a:spcBef>
              <a:spcAft>
                <a:spcPts val="0"/>
              </a:spcAft>
              <a:defRPr/>
            </a:pPr>
            <a:endParaRPr lang="en-US" dirty="0">
              <a:latin typeface="Arial"/>
            </a:endParaRPr>
          </a:p>
        </p:txBody>
      </p:sp>
      <p:grpSp>
        <p:nvGrpSpPr>
          <p:cNvPr id="16" name="Grup 15">
            <a:extLst>
              <a:ext uri="{FF2B5EF4-FFF2-40B4-BE49-F238E27FC236}">
                <a16:creationId xmlns:a16="http://schemas.microsoft.com/office/drawing/2014/main" id="{5CDC8E6F-C32D-45BB-B6AC-CEF9453EA9ED}"/>
              </a:ext>
            </a:extLst>
          </p:cNvPr>
          <p:cNvGrpSpPr/>
          <p:nvPr userDrawn="1"/>
        </p:nvGrpSpPr>
        <p:grpSpPr>
          <a:xfrm>
            <a:off x="7159042" y="4721106"/>
            <a:ext cx="1856787" cy="364390"/>
            <a:chOff x="6939878" y="4721106"/>
            <a:chExt cx="2003494" cy="364390"/>
          </a:xfrm>
        </p:grpSpPr>
        <p:pic>
          <p:nvPicPr>
            <p:cNvPr id="17" name="Resim 16">
              <a:extLst>
                <a:ext uri="{FF2B5EF4-FFF2-40B4-BE49-F238E27FC236}">
                  <a16:creationId xmlns:a16="http://schemas.microsoft.com/office/drawing/2014/main" id="{B8A1C9FE-0BA3-4BDD-AB41-1E039FF3997A}"/>
                </a:ext>
              </a:extLst>
            </p:cNvPr>
            <p:cNvPicPr>
              <a:picLocks noChangeAspect="1"/>
            </p:cNvPicPr>
            <p:nvPr userDrawn="1"/>
          </p:nvPicPr>
          <p:blipFill>
            <a:blip r:embed="rId9"/>
            <a:stretch>
              <a:fillRect/>
            </a:stretch>
          </p:blipFill>
          <p:spPr>
            <a:xfrm>
              <a:off x="6939878" y="4772026"/>
              <a:ext cx="312127" cy="299873"/>
            </a:xfrm>
            <a:prstGeom prst="rect">
              <a:avLst/>
            </a:prstGeom>
          </p:spPr>
        </p:pic>
        <p:sp>
          <p:nvSpPr>
            <p:cNvPr id="21" name="Subtitle 2">
              <a:extLst>
                <a:ext uri="{FF2B5EF4-FFF2-40B4-BE49-F238E27FC236}">
                  <a16:creationId xmlns:a16="http://schemas.microsoft.com/office/drawing/2014/main" id="{13C53163-E91D-4984-9463-997D864E622C}"/>
                </a:ext>
              </a:extLst>
            </p:cNvPr>
            <p:cNvSpPr txBox="1">
              <a:spLocks/>
            </p:cNvSpPr>
            <p:nvPr userDrawn="1"/>
          </p:nvSpPr>
          <p:spPr>
            <a:xfrm>
              <a:off x="7279540" y="4721106"/>
              <a:ext cx="1663832" cy="364390"/>
            </a:xfrm>
            <a:prstGeom prst="rect">
              <a:avLst/>
            </a:prstGeom>
          </p:spPr>
          <p:txBody>
            <a:bodyPr vert="horz" lIns="0" tIns="45720" rIns="0" bIns="45720" rtlCol="0">
              <a:noAutofit/>
            </a:bodyPr>
            <a:lstStyle>
              <a:lvl1pPr marL="0" indent="0" algn="ctr" defTabSz="457200" rtl="0" eaLnBrk="1" fontAlgn="base" hangingPunct="1">
                <a:spcBef>
                  <a:spcPct val="20000"/>
                </a:spcBef>
                <a:spcAft>
                  <a:spcPct val="0"/>
                </a:spcAft>
                <a:buClr>
                  <a:schemeClr val="bg2"/>
                </a:buClr>
                <a:buFont typeface="Wingdings" charset="2"/>
                <a:buNone/>
                <a:defRPr sz="2100" kern="1200" cap="small" spc="300">
                  <a:solidFill>
                    <a:srgbClr val="8F2A46"/>
                  </a:solidFill>
                  <a:latin typeface="Arial"/>
                  <a:ea typeface="ＭＳ Ｐゴシック" charset="0"/>
                  <a:cs typeface="ＭＳ Ｐゴシック" charset="0"/>
                </a:defRPr>
              </a:lvl1pPr>
              <a:lvl2pPr marL="457200" indent="0" algn="ctr" defTabSz="457200" rtl="0" eaLnBrk="1" fontAlgn="base" hangingPunct="1">
                <a:spcBef>
                  <a:spcPct val="20000"/>
                </a:spcBef>
                <a:spcAft>
                  <a:spcPct val="0"/>
                </a:spcAft>
                <a:buClr>
                  <a:schemeClr val="bg2"/>
                </a:buClr>
                <a:buFont typeface="Wingdings" charset="2"/>
                <a:buNone/>
                <a:defRPr kern="1200">
                  <a:solidFill>
                    <a:schemeClr val="tx1">
                      <a:tint val="75000"/>
                    </a:schemeClr>
                  </a:solidFill>
                  <a:latin typeface="Arial"/>
                  <a:ea typeface="ＭＳ Ｐゴシック" charset="0"/>
                  <a:cs typeface="+mn-cs"/>
                </a:defRPr>
              </a:lvl2pPr>
              <a:lvl3pPr marL="914400" indent="0" algn="ctr" defTabSz="457200" rtl="0" eaLnBrk="1" fontAlgn="base" hangingPunct="1">
                <a:spcBef>
                  <a:spcPct val="20000"/>
                </a:spcBef>
                <a:spcAft>
                  <a:spcPct val="0"/>
                </a:spcAft>
                <a:buClr>
                  <a:schemeClr val="bg2"/>
                </a:buClr>
                <a:buSzPct val="102000"/>
                <a:buFont typeface="Source Sans Pro" charset="0"/>
                <a:buNone/>
                <a:defRPr kern="1200">
                  <a:solidFill>
                    <a:schemeClr val="tx1">
                      <a:tint val="75000"/>
                    </a:schemeClr>
                  </a:solidFill>
                  <a:latin typeface="Arial"/>
                  <a:ea typeface="ＭＳ Ｐゴシック" charset="0"/>
                  <a:cs typeface="+mn-cs"/>
                </a:defRPr>
              </a:lvl3pPr>
              <a:lvl4pPr marL="1371600" indent="0" algn="ctr" defTabSz="457200" rtl="0" eaLnBrk="1" fontAlgn="base" hangingPunct="1">
                <a:spcBef>
                  <a:spcPct val="20000"/>
                </a:spcBef>
                <a:spcAft>
                  <a:spcPct val="0"/>
                </a:spcAft>
                <a:buClr>
                  <a:schemeClr val="bg2"/>
                </a:buClr>
                <a:buFont typeface="Arial" charset="0"/>
                <a:buNone/>
                <a:defRPr kern="1200">
                  <a:solidFill>
                    <a:schemeClr val="tx1">
                      <a:tint val="75000"/>
                    </a:schemeClr>
                  </a:solidFill>
                  <a:latin typeface="Arial"/>
                  <a:ea typeface="ＭＳ Ｐゴシック" charset="0"/>
                  <a:cs typeface="+mn-cs"/>
                </a:defRPr>
              </a:lvl4pPr>
              <a:lvl5pPr marL="1828800" indent="0" algn="ctr" defTabSz="457200" rtl="0" eaLnBrk="1" fontAlgn="base" hangingPunct="1">
                <a:spcBef>
                  <a:spcPct val="20000"/>
                </a:spcBef>
                <a:spcAft>
                  <a:spcPct val="0"/>
                </a:spcAft>
                <a:buClr>
                  <a:schemeClr val="bg2"/>
                </a:buClr>
                <a:buFont typeface="Source Sans Pro" charset="0"/>
                <a:buNone/>
                <a:defRPr kern="1200">
                  <a:solidFill>
                    <a:schemeClr val="tx1">
                      <a:tint val="75000"/>
                    </a:schemeClr>
                  </a:solidFill>
                  <a:latin typeface="Arial"/>
                  <a:ea typeface="ＭＳ Ｐゴシック" charset="0"/>
                  <a:cs typeface="+mn-cs"/>
                </a:defRPr>
              </a:lvl5pPr>
              <a:lvl6pPr marL="22860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6pPr>
              <a:lvl7pPr marL="27432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7pPr>
              <a:lvl8pPr marL="32004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8pPr>
              <a:lvl9pPr marL="3657600" indent="0" algn="ctr" defTabSz="457200" rtl="0" eaLnBrk="1" latinLnBrk="0" hangingPunct="1">
                <a:spcBef>
                  <a:spcPct val="20000"/>
                </a:spcBef>
                <a:buFont typeface="Arial"/>
                <a:buNone/>
                <a:defRPr sz="2000" kern="1200">
                  <a:solidFill>
                    <a:schemeClr val="tx1">
                      <a:tint val="75000"/>
                    </a:schemeClr>
                  </a:solidFill>
                  <a:latin typeface="+mn-lt"/>
                  <a:ea typeface="+mn-ea"/>
                  <a:cs typeface="+mn-cs"/>
                </a:defRPr>
              </a:lvl9pPr>
            </a:lstStyle>
            <a:p>
              <a:pPr algn="l">
                <a:spcBef>
                  <a:spcPts val="0"/>
                </a:spcBef>
                <a:spcAft>
                  <a:spcPts val="0"/>
                </a:spcAft>
              </a:pPr>
              <a:r>
                <a:rPr lang="en-US" sz="1000" b="0" kern="400" spc="0" baseline="0" dirty="0">
                  <a:solidFill>
                    <a:srgbClr val="8F2A46"/>
                  </a:solidFill>
                  <a:effectLst>
                    <a:outerShdw blurRad="38100" dist="38100" dir="2700000" algn="tl">
                      <a:srgbClr val="000000">
                        <a:alpha val="43137"/>
                      </a:srgbClr>
                    </a:outerShdw>
                  </a:effectLst>
                </a:rPr>
                <a:t>NEAR EAST UNIVERSITY</a:t>
              </a:r>
            </a:p>
            <a:p>
              <a:pPr algn="l">
                <a:spcBef>
                  <a:spcPts val="0"/>
                </a:spcBef>
                <a:spcAft>
                  <a:spcPts val="0"/>
                </a:spcAft>
              </a:pPr>
              <a:r>
                <a:rPr lang="en-US" sz="990" b="0" kern="400" spc="0" baseline="0" dirty="0">
                  <a:solidFill>
                    <a:srgbClr val="8F2A46"/>
                  </a:solidFill>
                  <a:effectLst>
                    <a:outerShdw blurRad="38100" dist="38100" dir="2700000" algn="tl">
                      <a:srgbClr val="000000">
                        <a:alpha val="43137"/>
                      </a:srgbClr>
                    </a:outerShdw>
                  </a:effectLst>
                </a:rPr>
                <a:t>Open-Courses.neu.edu.tr</a:t>
              </a:r>
            </a:p>
          </p:txBody>
        </p:sp>
      </p:grpSp>
    </p:spTree>
  </p:cSld>
  <p:clrMap bg1="lt1" tx1="dk1" bg2="lt2" tx2="dk2" accent1="accent1" accent2="accent2" accent3="accent3" accent4="accent4" accent5="accent5" accent6="accent6" hlink="hlink" folHlink="folHlink"/>
  <p:sldLayoutIdLst>
    <p:sldLayoutId id="2147484084" r:id="rId1"/>
    <p:sldLayoutId id="2147484086" r:id="rId2"/>
    <p:sldLayoutId id="2147484087" r:id="rId3"/>
    <p:sldLayoutId id="2147484088" r:id="rId4"/>
    <p:sldLayoutId id="2147484089" r:id="rId5"/>
    <p:sldLayoutId id="2147484090" r:id="rId6"/>
    <p:sldLayoutId id="2147484091" r:id="rId7"/>
  </p:sldLayoutIdLst>
  <p:transition spd="slow">
    <p:fade/>
  </p:transition>
  <p:hf hdr="0" ftr="0" dt="0"/>
  <p:txStyles>
    <p:titleStyle>
      <a:lvl1pPr algn="l" defTabSz="457200" rtl="0" eaLnBrk="1" fontAlgn="base" hangingPunct="1">
        <a:lnSpc>
          <a:spcPct val="85000"/>
        </a:lnSpc>
        <a:spcBef>
          <a:spcPct val="0"/>
        </a:spcBef>
        <a:spcAft>
          <a:spcPct val="0"/>
        </a:spcAft>
        <a:defRPr sz="2400" kern="1200">
          <a:solidFill>
            <a:schemeClr val="bg2"/>
          </a:solidFill>
          <a:latin typeface="Arial"/>
          <a:ea typeface="ＭＳ Ｐゴシック" charset="0"/>
          <a:cs typeface="ＭＳ Ｐゴシック" charset="0"/>
        </a:defRPr>
      </a:lvl1pPr>
      <a:lvl2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2pPr>
      <a:lvl3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3pPr>
      <a:lvl4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4pPr>
      <a:lvl5pPr algn="l" defTabSz="457200" rtl="0" eaLnBrk="1" fontAlgn="base" hangingPunct="1">
        <a:lnSpc>
          <a:spcPct val="85000"/>
        </a:lnSpc>
        <a:spcBef>
          <a:spcPct val="0"/>
        </a:spcBef>
        <a:spcAft>
          <a:spcPct val="0"/>
        </a:spcAft>
        <a:defRPr sz="2400">
          <a:solidFill>
            <a:schemeClr val="bg2"/>
          </a:solidFill>
          <a:latin typeface="Arial" charset="0"/>
          <a:ea typeface="ＭＳ Ｐゴシック" charset="0"/>
          <a:cs typeface="ＭＳ Ｐゴシック" charset="0"/>
        </a:defRPr>
      </a:lvl5pPr>
      <a:lvl6pPr marL="4572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6pPr>
      <a:lvl7pPr marL="9144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7pPr>
      <a:lvl8pPr marL="13716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8pPr>
      <a:lvl9pPr marL="1828800" algn="l" defTabSz="457200" rtl="0" eaLnBrk="1" fontAlgn="base" hangingPunct="1">
        <a:lnSpc>
          <a:spcPct val="85000"/>
        </a:lnSpc>
        <a:spcBef>
          <a:spcPct val="0"/>
        </a:spcBef>
        <a:spcAft>
          <a:spcPct val="0"/>
        </a:spcAft>
        <a:defRPr sz="2400">
          <a:solidFill>
            <a:schemeClr val="bg2"/>
          </a:solidFill>
          <a:latin typeface="Source Sans Pro Semibold" charset="0"/>
          <a:ea typeface="ＭＳ Ｐゴシック" charset="0"/>
          <a:cs typeface="ＭＳ Ｐゴシック" charset="0"/>
        </a:defRPr>
      </a:lvl9pPr>
    </p:titleStyle>
    <p:bodyStyle>
      <a:lvl1pPr marL="342900" indent="-342900" algn="l" defTabSz="457200" rtl="0" eaLnBrk="1" fontAlgn="base" hangingPunct="1">
        <a:spcBef>
          <a:spcPct val="20000"/>
        </a:spcBef>
        <a:spcAft>
          <a:spcPct val="0"/>
        </a:spcAft>
        <a:buClr>
          <a:schemeClr val="bg2"/>
        </a:buClr>
        <a:buFont typeface="Wingdings" charset="2"/>
        <a:defRPr kern="1200" spc="20">
          <a:solidFill>
            <a:schemeClr val="tx1"/>
          </a:solidFill>
          <a:latin typeface="Arial"/>
          <a:ea typeface="ＭＳ Ｐゴシック" charset="0"/>
          <a:cs typeface="ＭＳ Ｐゴシック" charset="0"/>
        </a:defRPr>
      </a:lvl1pPr>
      <a:lvl2pPr marL="288925" indent="-288925" algn="l" defTabSz="457200" rtl="0" eaLnBrk="1" fontAlgn="base" hangingPunct="1">
        <a:spcBef>
          <a:spcPct val="20000"/>
        </a:spcBef>
        <a:spcAft>
          <a:spcPct val="0"/>
        </a:spcAft>
        <a:buClr>
          <a:schemeClr val="bg2"/>
        </a:buClr>
        <a:buFont typeface="Wingdings" charset="2"/>
        <a:buChar char="§"/>
        <a:defRPr kern="1200">
          <a:solidFill>
            <a:srgbClr val="595959"/>
          </a:solidFill>
          <a:latin typeface="Arial"/>
          <a:ea typeface="ＭＳ Ｐゴシック" charset="0"/>
          <a:cs typeface="+mn-cs"/>
        </a:defRPr>
      </a:lvl2pPr>
      <a:lvl3pPr marL="569913" indent="-225425" algn="l" defTabSz="457200" rtl="0" eaLnBrk="1" fontAlgn="base" hangingPunct="1">
        <a:spcBef>
          <a:spcPct val="20000"/>
        </a:spcBef>
        <a:spcAft>
          <a:spcPct val="0"/>
        </a:spcAft>
        <a:buClr>
          <a:schemeClr val="bg2"/>
        </a:buClr>
        <a:buSzPct val="102000"/>
        <a:buFont typeface="Source Sans Pro" charset="0"/>
        <a:buChar char="›"/>
        <a:defRPr kern="1200">
          <a:solidFill>
            <a:srgbClr val="595959"/>
          </a:solidFill>
          <a:latin typeface="Arial"/>
          <a:ea typeface="ＭＳ Ｐゴシック" charset="0"/>
          <a:cs typeface="+mn-cs"/>
        </a:defRPr>
      </a:lvl3pPr>
      <a:lvl4pPr marL="914400" indent="-227013" algn="l" defTabSz="457200" rtl="0" eaLnBrk="1" fontAlgn="base" hangingPunct="1">
        <a:spcBef>
          <a:spcPct val="20000"/>
        </a:spcBef>
        <a:spcAft>
          <a:spcPct val="0"/>
        </a:spcAft>
        <a:buClr>
          <a:schemeClr val="bg2"/>
        </a:buClr>
        <a:buFont typeface="Arial" charset="0"/>
        <a:buChar char="•"/>
        <a:defRPr kern="1200">
          <a:solidFill>
            <a:srgbClr val="595959"/>
          </a:solidFill>
          <a:latin typeface="Arial"/>
          <a:ea typeface="ＭＳ Ｐゴシック" charset="0"/>
          <a:cs typeface="+mn-cs"/>
        </a:defRPr>
      </a:lvl4pPr>
      <a:lvl5pPr marL="1258888" indent="-227013" algn="l" defTabSz="457200" rtl="0" eaLnBrk="1" fontAlgn="base" hangingPunct="1">
        <a:spcBef>
          <a:spcPct val="20000"/>
        </a:spcBef>
        <a:spcAft>
          <a:spcPct val="0"/>
        </a:spcAft>
        <a:buClr>
          <a:schemeClr val="bg2"/>
        </a:buClr>
        <a:buFont typeface="Source Sans Pro" charset="0"/>
        <a:buChar char="–"/>
        <a:defRPr kern="1200">
          <a:solidFill>
            <a:srgbClr val="595959"/>
          </a:solidFill>
          <a:latin typeface="Arial"/>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Title 1"/>
          <p:cNvSpPr>
            <a:spLocks noGrp="1"/>
          </p:cNvSpPr>
          <p:nvPr>
            <p:ph type="ctrTitle"/>
          </p:nvPr>
        </p:nvSpPr>
        <p:spPr>
          <a:xfrm>
            <a:off x="457200" y="1540031"/>
            <a:ext cx="8229600" cy="619125"/>
          </a:xfrm>
        </p:spPr>
        <p:txBody>
          <a:bodyPr/>
          <a:lstStyle/>
          <a:p>
            <a:pPr eaLnBrk="1" hangingPunct="1"/>
            <a:r>
              <a:rPr lang="tr-TR" altLang="x-none" b="1" dirty="0">
                <a:latin typeface="Arial" charset="0"/>
                <a:ea typeface="Arial" charset="0"/>
                <a:cs typeface="Arial" charset="0"/>
              </a:rPr>
              <a:t>8.HAFTA</a:t>
            </a:r>
            <a:endParaRPr lang="en-US" altLang="x-none" b="1" dirty="0">
              <a:latin typeface="Arial" charset="0"/>
              <a:ea typeface="Arial" charset="0"/>
              <a:cs typeface="Arial" charset="0"/>
            </a:endParaRPr>
          </a:p>
        </p:txBody>
      </p:sp>
      <p:sp>
        <p:nvSpPr>
          <p:cNvPr id="11266" name="Text Placeholder 2"/>
          <p:cNvSpPr>
            <a:spLocks noGrp="1"/>
          </p:cNvSpPr>
          <p:nvPr>
            <p:ph type="body" sz="quarter" idx="18"/>
          </p:nvPr>
        </p:nvSpPr>
        <p:spPr bwMode="auto">
          <a:xfrm>
            <a:off x="1603375" y="3166190"/>
            <a:ext cx="6059488" cy="587375"/>
          </a:xfrm>
        </p:spPr>
        <p:txBody>
          <a:bodyPr numCol="1" compatLnSpc="1">
            <a:prstTxWarp prst="textNoShape">
              <a:avLst/>
            </a:prstTxWarp>
          </a:bodyPr>
          <a:lstStyle/>
          <a:p>
            <a:pPr marL="0" indent="0" eaLnBrk="1" hangingPunct="1"/>
            <a:r>
              <a:rPr lang="tr-TR" altLang="x-none" dirty="0">
                <a:solidFill>
                  <a:srgbClr val="595959"/>
                </a:solidFill>
                <a:latin typeface="Source Sans Pro" charset="0"/>
                <a:ea typeface="Source Sans Pro" charset="0"/>
                <a:cs typeface="Source Sans Pro" charset="0"/>
              </a:rPr>
              <a:t>OZO201-ERKEN ÇOCUKLUKTA ÖZEL EĞİTİM</a:t>
            </a:r>
            <a:endParaRPr lang="en-US" altLang="x-none" dirty="0">
              <a:solidFill>
                <a:srgbClr val="595959"/>
              </a:solidFill>
              <a:latin typeface="Source Sans Pro" charset="0"/>
              <a:ea typeface="Source Sans Pro" charset="0"/>
              <a:cs typeface="Source Sans Pro" charset="0"/>
            </a:endParaRPr>
          </a:p>
        </p:txBody>
      </p:sp>
      <p:sp>
        <p:nvSpPr>
          <p:cNvPr id="4" name="Subtitle 3"/>
          <p:cNvSpPr>
            <a:spLocks noGrp="1"/>
          </p:cNvSpPr>
          <p:nvPr>
            <p:ph type="subTitle" idx="1"/>
          </p:nvPr>
        </p:nvSpPr>
        <p:spPr>
          <a:xfrm>
            <a:off x="457200" y="2159156"/>
            <a:ext cx="8229600" cy="461963"/>
          </a:xfrm>
        </p:spPr>
        <p:txBody>
          <a:bodyPr/>
          <a:lstStyle/>
          <a:p>
            <a:pPr eaLnBrk="1" fontAlgn="auto" hangingPunct="1">
              <a:spcAft>
                <a:spcPts val="0"/>
              </a:spcAft>
              <a:buFont typeface="Wingdings" charset="0"/>
              <a:buNone/>
              <a:defRPr/>
            </a:pPr>
            <a:r>
              <a:rPr lang="tr-TR" dirty="0">
                <a:latin typeface="Source Sans Pro" charset="0"/>
                <a:ea typeface="Source Sans Pro" charset="0"/>
                <a:cs typeface="Source Sans Pro" charset="0"/>
              </a:rPr>
              <a:t>UZ. AYŞEGÜL AKÇAM</a:t>
            </a:r>
            <a:endParaRPr lang="en-US" dirty="0">
              <a:latin typeface="Source Sans Pro" charset="0"/>
              <a:ea typeface="Source Sans Pro" charset="0"/>
              <a:cs typeface="Source Sans Pro" charset="0"/>
            </a:endParaRPr>
          </a:p>
        </p:txBody>
      </p:sp>
      <p:sp>
        <p:nvSpPr>
          <p:cNvPr id="5" name="Text Placeholder 2">
            <a:extLst>
              <a:ext uri="{FF2B5EF4-FFF2-40B4-BE49-F238E27FC236}">
                <a16:creationId xmlns:a16="http://schemas.microsoft.com/office/drawing/2014/main" id="{0143C1C4-2B94-4799-A616-1C82CB756499}"/>
              </a:ext>
            </a:extLst>
          </p:cNvPr>
          <p:cNvSpPr txBox="1">
            <a:spLocks/>
          </p:cNvSpPr>
          <p:nvPr/>
        </p:nvSpPr>
        <p:spPr bwMode="auto">
          <a:xfrm>
            <a:off x="1534302" y="2516492"/>
            <a:ext cx="6059488" cy="587375"/>
          </a:xfrm>
          <a:prstGeom prst="rect">
            <a:avLst/>
          </a:prstGeom>
        </p:spPr>
        <p:txBody>
          <a:bodyPr vert="horz" wrap="none" lIns="0" tIns="45720" rIns="0" bIns="45720" numCol="1" rtlCol="0" anchor="ctr" anchorCtr="1" compatLnSpc="1">
            <a:prstTxWarp prst="textNoShape">
              <a:avLst/>
            </a:prstTxWarp>
            <a:noAutofit/>
          </a:bodyPr>
          <a:lstStyle>
            <a:lvl1pPr marL="342900" indent="-342900" algn="ctr" defTabSz="457200" rtl="0" eaLnBrk="1" fontAlgn="base" hangingPunct="1">
              <a:spcBef>
                <a:spcPct val="20000"/>
              </a:spcBef>
              <a:spcAft>
                <a:spcPct val="0"/>
              </a:spcAft>
              <a:buClr>
                <a:schemeClr val="bg2"/>
              </a:buClr>
              <a:buFont typeface="Wingdings" charset="2"/>
              <a:buNone/>
              <a:defRPr sz="1800" kern="1200" cap="none" spc="0" baseline="0">
                <a:solidFill>
                  <a:schemeClr val="tx1">
                    <a:lumMod val="65000"/>
                    <a:lumOff val="35000"/>
                  </a:schemeClr>
                </a:solidFill>
                <a:latin typeface="Arial"/>
                <a:ea typeface="ＭＳ Ｐゴシック" charset="0"/>
                <a:cs typeface="ＭＳ Ｐゴシック" charset="0"/>
              </a:defRPr>
            </a:lvl1pPr>
            <a:lvl2pPr marL="288925" indent="-288925" algn="l" defTabSz="457200" rtl="0" eaLnBrk="1" fontAlgn="base" hangingPunct="1">
              <a:spcBef>
                <a:spcPct val="20000"/>
              </a:spcBef>
              <a:spcAft>
                <a:spcPct val="0"/>
              </a:spcAft>
              <a:buClr>
                <a:schemeClr val="bg2"/>
              </a:buClr>
              <a:buFont typeface="Wingdings" charset="2"/>
              <a:buNone/>
              <a:defRPr kern="1200">
                <a:solidFill>
                  <a:srgbClr val="595959"/>
                </a:solidFill>
                <a:latin typeface="Arial"/>
                <a:ea typeface="ＭＳ Ｐゴシック" charset="0"/>
                <a:cs typeface="+mn-cs"/>
              </a:defRPr>
            </a:lvl2pPr>
            <a:lvl3pPr marL="569913" indent="-225425" algn="l" defTabSz="457200" rtl="0" eaLnBrk="1" fontAlgn="base" hangingPunct="1">
              <a:spcBef>
                <a:spcPct val="20000"/>
              </a:spcBef>
              <a:spcAft>
                <a:spcPct val="0"/>
              </a:spcAft>
              <a:buClr>
                <a:schemeClr val="bg2"/>
              </a:buClr>
              <a:buSzPct val="102000"/>
              <a:buFont typeface="Source Sans Pro" charset="0"/>
              <a:buNone/>
              <a:defRPr kern="1200">
                <a:solidFill>
                  <a:srgbClr val="595959"/>
                </a:solidFill>
                <a:latin typeface="Arial"/>
                <a:ea typeface="ＭＳ Ｐゴシック" charset="0"/>
                <a:cs typeface="+mn-cs"/>
              </a:defRPr>
            </a:lvl3pPr>
            <a:lvl4pPr marL="914400" indent="-227013" algn="l" defTabSz="457200" rtl="0" eaLnBrk="1" fontAlgn="base" hangingPunct="1">
              <a:spcBef>
                <a:spcPct val="20000"/>
              </a:spcBef>
              <a:spcAft>
                <a:spcPct val="0"/>
              </a:spcAft>
              <a:buClr>
                <a:schemeClr val="bg2"/>
              </a:buClr>
              <a:buFont typeface="Arial" charset="0"/>
              <a:buNone/>
              <a:defRPr kern="1200">
                <a:solidFill>
                  <a:srgbClr val="595959"/>
                </a:solidFill>
                <a:latin typeface="Arial"/>
                <a:ea typeface="ＭＳ Ｐゴシック" charset="0"/>
                <a:cs typeface="+mn-cs"/>
              </a:defRPr>
            </a:lvl4pPr>
            <a:lvl5pPr marL="1258888" indent="-227013" algn="l" defTabSz="457200" rtl="0" eaLnBrk="1" fontAlgn="base" hangingPunct="1">
              <a:spcBef>
                <a:spcPct val="20000"/>
              </a:spcBef>
              <a:spcAft>
                <a:spcPct val="0"/>
              </a:spcAft>
              <a:buClr>
                <a:schemeClr val="bg2"/>
              </a:buClr>
              <a:buFont typeface="Source Sans Pro" charset="0"/>
              <a:buNone/>
              <a:defRPr kern="1200">
                <a:solidFill>
                  <a:srgbClr val="595959"/>
                </a:solidFill>
                <a:latin typeface="Arial"/>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r>
              <a:rPr lang="tr-TR" altLang="x-none" dirty="0" err="1">
                <a:solidFill>
                  <a:srgbClr val="595959"/>
                </a:solidFill>
                <a:latin typeface="Source Sans Pro" charset="0"/>
                <a:ea typeface="Source Sans Pro" charset="0"/>
                <a:cs typeface="Source Sans Pro" charset="0"/>
              </a:rPr>
              <a:t>aysegul.akcam</a:t>
            </a:r>
            <a:r>
              <a:rPr lang="en-US" altLang="x-none" dirty="0">
                <a:solidFill>
                  <a:srgbClr val="595959"/>
                </a:solidFill>
                <a:latin typeface="Source Sans Pro" charset="0"/>
                <a:ea typeface="Source Sans Pro" charset="0"/>
                <a:cs typeface="Source Sans Pro" charset="0"/>
              </a:rPr>
              <a:t>@neu.edu.tr</a:t>
            </a: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6C65FB3-A200-4D64-8284-7BB3AC1A63E8}"/>
              </a:ext>
            </a:extLst>
          </p:cNvPr>
          <p:cNvSpPr>
            <a:spLocks noGrp="1"/>
          </p:cNvSpPr>
          <p:nvPr>
            <p:ph sz="quarter" idx="10"/>
          </p:nvPr>
        </p:nvSpPr>
        <p:spPr>
          <a:xfrm>
            <a:off x="955677" y="777240"/>
            <a:ext cx="7700963" cy="3890487"/>
          </a:xfrm>
        </p:spPr>
        <p:txBody>
          <a:bodyPr>
            <a:normAutofit lnSpcReduction="10000"/>
          </a:bodyPr>
          <a:lstStyle/>
          <a:p>
            <a:pPr>
              <a:lnSpc>
                <a:spcPct val="110000"/>
              </a:lnSpc>
            </a:pPr>
            <a:r>
              <a:rPr lang="tr-TR" dirty="0">
                <a:solidFill>
                  <a:schemeClr val="bg2"/>
                </a:solidFill>
                <a:latin typeface="Arial" panose="020B0604020202020204" pitchFamily="34" charset="0"/>
                <a:cs typeface="Arial" panose="020B0604020202020204" pitchFamily="34" charset="0"/>
              </a:rPr>
              <a:t>7</a:t>
            </a:r>
            <a:r>
              <a:rPr lang="tr-TR" dirty="0">
                <a:solidFill>
                  <a:schemeClr val="tx1">
                    <a:lumMod val="65000"/>
                    <a:lumOff val="35000"/>
                  </a:schemeClr>
                </a:solidFill>
                <a:latin typeface="Arial" panose="020B0604020202020204" pitchFamily="34" charset="0"/>
                <a:cs typeface="Arial" panose="020B0604020202020204" pitchFamily="34" charset="0"/>
              </a:rPr>
              <a:t>. Program, çocukların gelişimsel durumunu düzenli olarak değerlendirmeli, değerlendirme sonucunda elde edilen veriler, çocuklar ve ailelerin yararına karar alma süreçlerinde kullanılmalıdır.</a:t>
            </a:r>
          </a:p>
          <a:p>
            <a:pPr>
              <a:lnSpc>
                <a:spcPct val="110000"/>
              </a:lnSpc>
            </a:pPr>
            <a:r>
              <a:rPr lang="tr-TR" dirty="0">
                <a:solidFill>
                  <a:schemeClr val="bg2"/>
                </a:solidFill>
                <a:latin typeface="Arial" panose="020B0604020202020204" pitchFamily="34" charset="0"/>
                <a:cs typeface="Arial" panose="020B0604020202020204" pitchFamily="34" charset="0"/>
              </a:rPr>
              <a:t>8. </a:t>
            </a:r>
            <a:r>
              <a:rPr lang="tr-TR" dirty="0">
                <a:solidFill>
                  <a:schemeClr val="tx1">
                    <a:lumMod val="65000"/>
                    <a:lumOff val="35000"/>
                  </a:schemeClr>
                </a:solidFill>
                <a:latin typeface="Arial" panose="020B0604020202020204" pitchFamily="34" charset="0"/>
                <a:cs typeface="Arial" panose="020B0604020202020204" pitchFamily="34" charset="0"/>
              </a:rPr>
              <a:t>Program, çocukların fiziksel ve psikolojik olarak güvenli bir ortamda bu­lunmalarını destekleyecek nitelikte olmalıdır. Bu bağlamda, öğrenme ortam çocukların bağımsız yaşam becerilerini kazanmalarına ve olumsuz fiziksel ve zihinsel etkilerden uzak bir şekilde keşfetmelerini ve </a:t>
            </a:r>
            <a:r>
              <a:rPr lang="tr-TR" dirty="0" err="1">
                <a:solidFill>
                  <a:schemeClr val="tx1">
                    <a:lumMod val="65000"/>
                    <a:lumOff val="35000"/>
                  </a:schemeClr>
                </a:solidFill>
                <a:latin typeface="Arial" panose="020B0604020202020204" pitchFamily="34" charset="0"/>
                <a:cs typeface="Arial" panose="020B0604020202020204" pitchFamily="34" charset="0"/>
              </a:rPr>
              <a:t>oynamala</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rını</a:t>
            </a:r>
            <a:r>
              <a:rPr lang="tr-TR" dirty="0">
                <a:solidFill>
                  <a:schemeClr val="tx1">
                    <a:lumMod val="65000"/>
                    <a:lumOff val="35000"/>
                  </a:schemeClr>
                </a:solidFill>
                <a:latin typeface="Arial" panose="020B0604020202020204" pitchFamily="34" charset="0"/>
                <a:cs typeface="Arial" panose="020B0604020202020204" pitchFamily="34" charset="0"/>
              </a:rPr>
              <a:t> destekleyici nitelikte olmalıdır.</a:t>
            </a:r>
          </a:p>
          <a:p>
            <a:pPr>
              <a:lnSpc>
                <a:spcPct val="110000"/>
              </a:lnSpc>
            </a:pPr>
            <a:r>
              <a:rPr lang="tr-TR" dirty="0">
                <a:solidFill>
                  <a:schemeClr val="bg2"/>
                </a:solidFill>
                <a:latin typeface="Arial" panose="020B0604020202020204" pitchFamily="34" charset="0"/>
                <a:cs typeface="Arial" panose="020B0604020202020204" pitchFamily="34" charset="0"/>
              </a:rPr>
              <a:t>9. </a:t>
            </a:r>
            <a:r>
              <a:rPr lang="tr-TR" dirty="0">
                <a:solidFill>
                  <a:schemeClr val="tx1">
                    <a:lumMod val="65000"/>
                    <a:lumOff val="35000"/>
                  </a:schemeClr>
                </a:solidFill>
                <a:latin typeface="Arial" panose="020B0604020202020204" pitchFamily="34" charset="0"/>
                <a:cs typeface="Arial" panose="020B0604020202020204" pitchFamily="34" charset="0"/>
              </a:rPr>
              <a:t>Program, yetersizlikten etkilenmiş çocukların normal gelişim gösteren ak­ranlarıyla aynı haklara sahip olduğu ilkesini yansıtıcı özellikte olmalıdır.</a:t>
            </a:r>
          </a:p>
          <a:p>
            <a:pPr>
              <a:lnSpc>
                <a:spcPct val="110000"/>
              </a:lnSpc>
            </a:pPr>
            <a:r>
              <a:rPr lang="tr-TR" dirty="0">
                <a:solidFill>
                  <a:schemeClr val="bg2"/>
                </a:solidFill>
                <a:latin typeface="Arial" panose="020B0604020202020204" pitchFamily="34" charset="0"/>
                <a:cs typeface="Arial" panose="020B0604020202020204" pitchFamily="34" charset="0"/>
              </a:rPr>
              <a:t>10. </a:t>
            </a:r>
            <a:r>
              <a:rPr lang="tr-TR" dirty="0">
                <a:solidFill>
                  <a:schemeClr val="tx1">
                    <a:lumMod val="65000"/>
                    <a:lumOff val="35000"/>
                  </a:schemeClr>
                </a:solidFill>
                <a:latin typeface="Arial" panose="020B0604020202020204" pitchFamily="34" charset="0"/>
                <a:cs typeface="Arial" panose="020B0604020202020204" pitchFamily="34" charset="0"/>
              </a:rPr>
              <a:t>Program, tüm çocukların her türlü </a:t>
            </a:r>
            <a:r>
              <a:rPr lang="tr-TR" dirty="0" err="1">
                <a:solidFill>
                  <a:schemeClr val="tx1">
                    <a:lumMod val="65000"/>
                    <a:lumOff val="35000"/>
                  </a:schemeClr>
                </a:solidFill>
                <a:latin typeface="Arial" panose="020B0604020202020204" pitchFamily="34" charset="0"/>
                <a:cs typeface="Arial" panose="020B0604020202020204" pitchFamily="34" charset="0"/>
              </a:rPr>
              <a:t>suistimal</a:t>
            </a:r>
            <a:r>
              <a:rPr lang="tr-TR" dirty="0">
                <a:solidFill>
                  <a:schemeClr val="tx1">
                    <a:lumMod val="65000"/>
                    <a:lumOff val="35000"/>
                  </a:schemeClr>
                </a:solidFill>
                <a:latin typeface="Arial" panose="020B0604020202020204" pitchFamily="34" charset="0"/>
                <a:cs typeface="Arial" panose="020B0604020202020204" pitchFamily="34" charset="0"/>
              </a:rPr>
              <a:t> ve istismardan korunmasını sağlayıcı özellikleri taşımalıdır</a:t>
            </a:r>
            <a:r>
              <a:rPr lang="tr-TR" dirty="0">
                <a:latin typeface="Arial" panose="020B0604020202020204" pitchFamily="34" charset="0"/>
                <a:cs typeface="Arial" panose="020B0604020202020204" pitchFamily="34" charset="0"/>
              </a:rPr>
              <a:t>.</a:t>
            </a:r>
          </a:p>
          <a:p>
            <a:endParaRPr lang="tr-T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64196732"/>
      </p:ext>
    </p:extLst>
  </p:cSld>
  <p:clrMapOvr>
    <a:masterClrMapping/>
  </p:clrMapOvr>
  <p:transition spd="slow">
    <p:fad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6423157-0A5F-4140-979C-A708AE7F6EAE}"/>
              </a:ext>
            </a:extLst>
          </p:cNvPr>
          <p:cNvSpPr>
            <a:spLocks noGrp="1"/>
          </p:cNvSpPr>
          <p:nvPr>
            <p:ph type="title"/>
          </p:nvPr>
        </p:nvSpPr>
        <p:spPr/>
        <p:txBody>
          <a:bodyPr/>
          <a:lstStyle/>
          <a:p>
            <a:r>
              <a:rPr lang="tr-TR" dirty="0"/>
              <a:t>Erken Eğitim Ve Müdahale Uygulama Modelleri </a:t>
            </a:r>
          </a:p>
        </p:txBody>
      </p:sp>
      <p:sp>
        <p:nvSpPr>
          <p:cNvPr id="3" name="İçerik Yer Tutucusu 2">
            <a:extLst>
              <a:ext uri="{FF2B5EF4-FFF2-40B4-BE49-F238E27FC236}">
                <a16:creationId xmlns:a16="http://schemas.microsoft.com/office/drawing/2014/main" id="{3493F389-16A5-4326-8544-7E7AB79751B1}"/>
              </a:ext>
            </a:extLst>
          </p:cNvPr>
          <p:cNvSpPr>
            <a:spLocks noGrp="1"/>
          </p:cNvSpPr>
          <p:nvPr>
            <p:ph sz="quarter" idx="10"/>
          </p:nvPr>
        </p:nvSpPr>
        <p:spPr/>
        <p:txBody>
          <a:bodyPr/>
          <a:lstStyle/>
          <a:p>
            <a:pPr marL="0" indent="0"/>
            <a:r>
              <a:rPr lang="tr-TR" b="1" i="1" dirty="0">
                <a:solidFill>
                  <a:schemeClr val="tx1">
                    <a:lumMod val="65000"/>
                    <a:lumOff val="35000"/>
                  </a:schemeClr>
                </a:solidFill>
                <a:latin typeface="Arial" panose="020B0604020202020204" pitchFamily="34" charset="0"/>
                <a:cs typeface="Arial" panose="020B0604020202020204" pitchFamily="34" charset="0"/>
              </a:rPr>
              <a:t>Ev Temelli Uygulamalar:</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Amerika Birleşik Devletleri'nde 1980'li yılların sonlarından itibaren çocuk merkezli uygulamalardan aile merkezli uygulamalara yönelim doğrultusunda daha yaygın bir şekilde kullanılmaya başlanan ev temelli uygulamalar,  aileyi ve çocuğu, gereksinimleri doğrultusunda, ailenin mevcut kaynaklarını kullanarak destekleyen yaklaşım olarak tanımlanmaktadır (</a:t>
            </a:r>
            <a:r>
              <a:rPr lang="tr-TR" dirty="0" err="1">
                <a:solidFill>
                  <a:schemeClr val="tx1">
                    <a:lumMod val="65000"/>
                    <a:lumOff val="35000"/>
                  </a:schemeClr>
                </a:solidFill>
                <a:latin typeface="Arial" panose="020B0604020202020204" pitchFamily="34" charset="0"/>
                <a:cs typeface="Arial" panose="020B0604020202020204" pitchFamily="34" charset="0"/>
              </a:rPr>
              <a:t>Qzdemir</a:t>
            </a:r>
            <a:r>
              <a:rPr lang="tr-TR" dirty="0">
                <a:solidFill>
                  <a:schemeClr val="tx1">
                    <a:lumMod val="65000"/>
                    <a:lumOff val="35000"/>
                  </a:schemeClr>
                </a:solidFill>
                <a:latin typeface="Arial" panose="020B0604020202020204" pitchFamily="34" charset="0"/>
                <a:cs typeface="Arial" panose="020B0604020202020204" pitchFamily="34" charset="0"/>
              </a:rPr>
              <a:t>, 2007). </a:t>
            </a:r>
          </a:p>
          <a:p>
            <a:pPr marL="285750" indent="-285750">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 Bu modelde aile çocuğa sunulacak destek hizmetlerin merkezindedir.  Ev temelli uygulama­lar, ailenin gereksinimlerini, tercihlerini ve isteklerini dikkate alır. Bu modelde aile hizmet almanın ötesinde ev temelli uygulamaların planlanması, uygulanma­sı ve değerlendirilmesinde aktif bir şekilde rol alır. </a:t>
            </a:r>
          </a:p>
          <a:p>
            <a:pPr marL="0" indent="0"/>
            <a:endParaRPr lang="tr-TR" dirty="0">
              <a:solidFill>
                <a:schemeClr val="tx1">
                  <a:lumMod val="65000"/>
                  <a:lumOff val="35000"/>
                </a:schemeClr>
              </a:solidFill>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424677436"/>
      </p:ext>
    </p:extLst>
  </p:cSld>
  <p:clrMapOvr>
    <a:masterClrMapping/>
  </p:clrMapOvr>
  <p:transition spd="slow">
    <p:fad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500ADB5-C7D2-4CC7-AACE-A897E66613A5}"/>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Ev temelli uygulamalar, bireyselleştirilmiş aile eğitim programları çerçeve­sinde aile merkeze alınarak planlanır ve uygulamaların planlanmasında çevresel yaklaşım benimsenir. Ev temelli uygulamalar, ailenin içinde bulunduğu kültürel yapıya duyarlı bir şekilde geliştirilir ve uygulanır. </a:t>
            </a:r>
          </a:p>
          <a:p>
            <a:pPr>
              <a:buFont typeface="Wingdings" panose="05000000000000000000" pitchFamily="2" charset="2"/>
              <a:buChar char="§"/>
            </a:pPr>
            <a:endParaRPr lang="tr-TR" dirty="0">
              <a:solidFill>
                <a:schemeClr val="tx1">
                  <a:lumMod val="65000"/>
                  <a:lumOff val="35000"/>
                </a:schemeClr>
              </a:solidFill>
              <a:latin typeface="Arial" panose="020B0604020202020204" pitchFamily="34" charset="0"/>
              <a:cs typeface="Arial" panose="020B0604020202020204" pitchFamily="34" charset="0"/>
            </a:endParaRP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Ev temelli model de uygulamalar, doğal ortamda </a:t>
            </a:r>
            <a:r>
              <a:rPr lang="tr-TR" dirty="0" err="1">
                <a:solidFill>
                  <a:schemeClr val="tx1">
                    <a:lumMod val="65000"/>
                    <a:lumOff val="35000"/>
                  </a:schemeClr>
                </a:solidFill>
                <a:latin typeface="Arial" panose="020B0604020202020204" pitchFamily="34" charset="0"/>
                <a:cs typeface="Arial" panose="020B0604020202020204" pitchFamily="34" charset="0"/>
              </a:rPr>
              <a:t>gerçekleştirlir</a:t>
            </a:r>
            <a:r>
              <a:rPr lang="tr-TR" dirty="0">
                <a:solidFill>
                  <a:schemeClr val="tx1">
                    <a:lumMod val="65000"/>
                    <a:lumOff val="35000"/>
                  </a:schemeClr>
                </a:solidFill>
                <a:latin typeface="Arial" panose="020B0604020202020204" pitchFamily="34" charset="0"/>
                <a:cs typeface="Arial" panose="020B0604020202020204" pitchFamily="34" charset="0"/>
              </a:rPr>
              <a:t>, uygulamalar bireyselleştirilerek aile üyelerine öğretilir, ailenin doğrudan katılımını içerir ve uygulamalarda aile bireyleriyle çocuklar arasındaki etkileşimler gözlemlenir ve desteklenir. Bunun yanında ev temelli uygulamalarda sorumluluk uzmanların </a:t>
            </a:r>
            <a:r>
              <a:rPr lang="tr-TR" dirty="0" err="1">
                <a:solidFill>
                  <a:schemeClr val="tx1">
                    <a:lumMod val="65000"/>
                    <a:lumOff val="35000"/>
                  </a:schemeClr>
                </a:solidFill>
                <a:latin typeface="Arial" panose="020B0604020202020204" pitchFamily="34" charset="0"/>
                <a:cs typeface="Arial" panose="020B0604020202020204" pitchFamily="34" charset="0"/>
              </a:rPr>
              <a:t>gö</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zetiminde</a:t>
            </a:r>
            <a:r>
              <a:rPr lang="tr-TR" dirty="0">
                <a:solidFill>
                  <a:schemeClr val="tx1">
                    <a:lumMod val="65000"/>
                    <a:lumOff val="35000"/>
                  </a:schemeClr>
                </a:solidFill>
                <a:latin typeface="Arial" panose="020B0604020202020204" pitchFamily="34" charset="0"/>
                <a:cs typeface="Arial" panose="020B0604020202020204" pitchFamily="34" charset="0"/>
              </a:rPr>
              <a:t> aileye verilir (Özdemir, 2012).</a:t>
            </a:r>
          </a:p>
          <a:p>
            <a:endParaRPr lang="tr-TR" dirty="0"/>
          </a:p>
        </p:txBody>
      </p:sp>
    </p:spTree>
    <p:extLst>
      <p:ext uri="{BB962C8B-B14F-4D97-AF65-F5344CB8AC3E}">
        <p14:creationId xmlns:p14="http://schemas.microsoft.com/office/powerpoint/2010/main" val="2008407176"/>
      </p:ext>
    </p:extLst>
  </p:cSld>
  <p:clrMapOvr>
    <a:masterClrMapping/>
  </p:clrMapOvr>
  <p:transition spd="slow">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9C1D944-53C4-4B36-BA19-95EA72D0DAA9}"/>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Bu modelde, uzmanlar aile ve çocukla ev ortamında birlikte çalışırlar. Bu bağlamda, çocuğun ve ailenin gereksinimleri doğrultusunda, belirli sorumluluklar verilerek, aile periyodik </a:t>
            </a:r>
            <a:r>
              <a:rPr lang="tr-TR" dirty="0" err="1">
                <a:solidFill>
                  <a:schemeClr val="tx1">
                    <a:lumMod val="65000"/>
                    <a:lumOff val="35000"/>
                  </a:schemeClr>
                </a:solidFill>
                <a:latin typeface="Arial" panose="020B0604020202020204" pitchFamily="34" charset="0"/>
                <a:cs typeface="Arial" panose="020B0604020202020204" pitchFamily="34" charset="0"/>
              </a:rPr>
              <a:t>aralalıklarla</a:t>
            </a:r>
            <a:r>
              <a:rPr lang="tr-TR" dirty="0">
                <a:solidFill>
                  <a:schemeClr val="tx1">
                    <a:lumMod val="65000"/>
                    <a:lumOff val="35000"/>
                  </a:schemeClr>
                </a:solidFill>
                <a:latin typeface="Arial" panose="020B0604020202020204" pitchFamily="34" charset="0"/>
                <a:cs typeface="Arial" panose="020B0604020202020204" pitchFamily="34" charset="0"/>
              </a:rPr>
              <a:t> ziyaret edilir ve ev içi uygulamaları gözlenir. Ailenin ev içi uygulamalarına  düzeltici ve iyileştirici geri bildirimlerde bulunulur. Ev temelli  uygulamalarını  diğer  er­ken çocukluk dönemi eğitim modellerine kıyasla yararları şu şekilde sıralanabilir (Varol, 2005; Tezel- Şahin ve Özyürek, 2017):</a:t>
            </a:r>
          </a:p>
          <a:p>
            <a:endParaRPr lang="tr-TR" dirty="0"/>
          </a:p>
        </p:txBody>
      </p:sp>
    </p:spTree>
    <p:extLst>
      <p:ext uri="{BB962C8B-B14F-4D97-AF65-F5344CB8AC3E}">
        <p14:creationId xmlns:p14="http://schemas.microsoft.com/office/powerpoint/2010/main" val="1622089681"/>
      </p:ext>
    </p:extLst>
  </p:cSld>
  <p:clrMapOvr>
    <a:masterClrMapping/>
  </p:clrMapOvr>
  <p:transition spd="slow">
    <p:fad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E0963A7-58A5-4F45-8F1E-53CB4D18BA21}"/>
              </a:ext>
            </a:extLst>
          </p:cNvPr>
          <p:cNvSpPr>
            <a:spLocks noGrp="1"/>
          </p:cNvSpPr>
          <p:nvPr>
            <p:ph sz="quarter" idx="10"/>
          </p:nvPr>
        </p:nvSpPr>
        <p:spPr/>
        <p:txBody>
          <a:bodyPr/>
          <a:lstStyle/>
          <a:p>
            <a:pPr eaLnBrk="0" hangingPunct="0">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Ev temelli uygulamaları temel amacı, gereksinimleri doğrultusunda aile üyelerini destekleyerek onların çocuklarını gelişimlerini zenginleştirme konu­sunda güçlendirmektir. Ev temelli uygulamaların, ailelerin bireysel özelliklerine bağlı olarak değişmekle birlikte bazı ortak özellikleri vardır. Bunlar;</a:t>
            </a:r>
          </a:p>
          <a:p>
            <a:pPr eaLnBrk="0" hangingPunct="0">
              <a:buFont typeface="+mj-lt"/>
              <a:buAutoNum type="alphaLcParenR"/>
            </a:pPr>
            <a:r>
              <a:rPr lang="tr-TR" dirty="0">
                <a:solidFill>
                  <a:schemeClr val="tx1">
                    <a:lumMod val="65000"/>
                    <a:lumOff val="35000"/>
                  </a:schemeClr>
                </a:solidFill>
                <a:latin typeface="Arial" panose="020B0604020202020204" pitchFamily="34" charset="0"/>
                <a:cs typeface="Arial" panose="020B0604020202020204" pitchFamily="34" charset="0"/>
              </a:rPr>
              <a:t>Ailelere karşı saygılı ve duyarlı davranmak, </a:t>
            </a:r>
          </a:p>
          <a:p>
            <a:pPr eaLnBrk="0" hangingPunct="0">
              <a:buFont typeface="+mj-lt"/>
              <a:buAutoNum type="alphaLcParenR"/>
            </a:pPr>
            <a:r>
              <a:rPr lang="tr-TR" dirty="0">
                <a:solidFill>
                  <a:schemeClr val="tx1">
                    <a:lumMod val="65000"/>
                    <a:lumOff val="35000"/>
                  </a:schemeClr>
                </a:solidFill>
                <a:latin typeface="Arial" panose="020B0604020202020204" pitchFamily="34" charset="0"/>
                <a:cs typeface="Arial" panose="020B0604020202020204" pitchFamily="34" charset="0"/>
              </a:rPr>
              <a:t>Program ailenin yapısı ve dinamikleri­ne göre bireyselleştirmek, </a:t>
            </a:r>
          </a:p>
          <a:p>
            <a:pPr eaLnBrk="0" hangingPunct="0">
              <a:buFont typeface="+mj-lt"/>
              <a:buAutoNum type="alphaLcParenR"/>
            </a:pPr>
            <a:r>
              <a:rPr lang="tr-TR" dirty="0">
                <a:solidFill>
                  <a:schemeClr val="tx1">
                    <a:lumMod val="65000"/>
                    <a:lumOff val="35000"/>
                  </a:schemeClr>
                </a:solidFill>
                <a:latin typeface="Arial" panose="020B0604020202020204" pitchFamily="34" charset="0"/>
                <a:cs typeface="Arial" panose="020B0604020202020204" pitchFamily="34" charset="0"/>
              </a:rPr>
              <a:t>Programın tasarlanmasında ailenin gereksinim ve tercihlerini dikkate almak, </a:t>
            </a:r>
          </a:p>
          <a:p>
            <a:pPr eaLnBrk="0" hangingPunct="0">
              <a:buFont typeface="+mj-lt"/>
              <a:buAutoNum type="alphaLcParenR"/>
            </a:pPr>
            <a:r>
              <a:rPr lang="tr-TR" dirty="0">
                <a:solidFill>
                  <a:schemeClr val="tx1">
                    <a:lumMod val="65000"/>
                    <a:lumOff val="35000"/>
                  </a:schemeClr>
                </a:solidFill>
                <a:latin typeface="Arial" panose="020B0604020202020204" pitchFamily="34" charset="0"/>
                <a:cs typeface="Arial" panose="020B0604020202020204" pitchFamily="34" charset="0"/>
              </a:rPr>
              <a:t>Aile ve uzmanlar </a:t>
            </a:r>
            <a:r>
              <a:rPr lang="tr-TR" dirty="0" err="1">
                <a:solidFill>
                  <a:schemeClr val="tx1">
                    <a:lumMod val="65000"/>
                    <a:lumOff val="35000"/>
                  </a:schemeClr>
                </a:solidFill>
                <a:latin typeface="Arial" panose="020B0604020202020204" pitchFamily="34" charset="0"/>
                <a:cs typeface="Arial" panose="020B0604020202020204" pitchFamily="34" charset="0"/>
              </a:rPr>
              <a:t>arsmda</a:t>
            </a:r>
            <a:r>
              <a:rPr lang="tr-TR" dirty="0">
                <a:solidFill>
                  <a:schemeClr val="tx1">
                    <a:lumMod val="65000"/>
                    <a:lumOff val="35000"/>
                  </a:schemeClr>
                </a:solidFill>
                <a:latin typeface="Arial" panose="020B0604020202020204" pitchFamily="34" charset="0"/>
                <a:cs typeface="Arial" panose="020B0604020202020204" pitchFamily="34" charset="0"/>
              </a:rPr>
              <a:t> iş birliğine gitmek ve</a:t>
            </a:r>
          </a:p>
          <a:p>
            <a:pPr eaLnBrk="0" hangingPunct="0">
              <a:buFont typeface="+mj-lt"/>
              <a:buAutoNum type="alphaLcParenR"/>
            </a:pPr>
            <a:r>
              <a:rPr lang="tr-TR" dirty="0">
                <a:solidFill>
                  <a:schemeClr val="tx1">
                    <a:lumMod val="65000"/>
                    <a:lumOff val="35000"/>
                  </a:schemeClr>
                </a:solidFill>
                <a:latin typeface="Arial" panose="020B0604020202020204" pitchFamily="34" charset="0"/>
                <a:cs typeface="Arial" panose="020B0604020202020204" pitchFamily="34" charset="0"/>
              </a:rPr>
              <a:t>Çocuğu destekleyecek ve aileyi güçlendirecek tüm kaynakları kullanmak olarak sıralanabilir (</a:t>
            </a:r>
            <a:r>
              <a:rPr lang="tr-TR" dirty="0" err="1">
                <a:solidFill>
                  <a:schemeClr val="tx1">
                    <a:lumMod val="65000"/>
                    <a:lumOff val="35000"/>
                  </a:schemeClr>
                </a:solidFill>
                <a:latin typeface="Arial" panose="020B0604020202020204" pitchFamily="34" charset="0"/>
                <a:cs typeface="Arial" panose="020B0604020202020204" pitchFamily="34" charset="0"/>
              </a:rPr>
              <a:t>Dunst</a:t>
            </a:r>
            <a:r>
              <a:rPr lang="tr-TR" dirty="0">
                <a:solidFill>
                  <a:schemeClr val="tx1">
                    <a:lumMod val="65000"/>
                    <a:lumOff val="35000"/>
                  </a:schemeClr>
                </a:solidFill>
                <a:latin typeface="Arial" panose="020B0604020202020204" pitchFamily="34" charset="0"/>
                <a:cs typeface="Arial" panose="020B0604020202020204" pitchFamily="34" charset="0"/>
              </a:rPr>
              <a:t>, 1995).</a:t>
            </a:r>
          </a:p>
          <a:p>
            <a:endParaRPr lang="tr-TR" dirty="0"/>
          </a:p>
        </p:txBody>
      </p:sp>
    </p:spTree>
    <p:extLst>
      <p:ext uri="{BB962C8B-B14F-4D97-AF65-F5344CB8AC3E}">
        <p14:creationId xmlns:p14="http://schemas.microsoft.com/office/powerpoint/2010/main" val="299547975"/>
      </p:ext>
    </p:extLst>
  </p:cSld>
  <p:clrMapOvr>
    <a:masterClrMapping/>
  </p:clrMapOvr>
  <p:transition spd="slow">
    <p:fad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0008638-61EE-4E1D-8525-984A06D0A5EE}"/>
              </a:ext>
            </a:extLst>
          </p:cNvPr>
          <p:cNvSpPr>
            <a:spLocks noGrp="1"/>
          </p:cNvSpPr>
          <p:nvPr>
            <p:ph type="title"/>
          </p:nvPr>
        </p:nvSpPr>
        <p:spPr>
          <a:xfrm>
            <a:off x="948776" y="664673"/>
            <a:ext cx="7707862" cy="488024"/>
          </a:xfrm>
        </p:spPr>
        <p:txBody>
          <a:bodyPr/>
          <a:lstStyle/>
          <a:p>
            <a:r>
              <a:rPr lang="tr-TR" dirty="0">
                <a:latin typeface="Arial" panose="020B0604020202020204" pitchFamily="34" charset="0"/>
                <a:cs typeface="Arial" panose="020B0604020202020204" pitchFamily="34" charset="0"/>
              </a:rPr>
              <a:t>Kurum Temelli Uygulamalar</a:t>
            </a:r>
            <a:br>
              <a:rPr lang="tr-TR" dirty="0">
                <a:latin typeface="Arial" panose="020B0604020202020204" pitchFamily="34" charset="0"/>
                <a:cs typeface="Arial" panose="020B0604020202020204" pitchFamily="34" charset="0"/>
              </a:rPr>
            </a:br>
            <a:endParaRPr lang="tr-TR" dirty="0">
              <a:latin typeface="Arial" panose="020B0604020202020204" pitchFamily="34" charset="0"/>
              <a:cs typeface="Arial" panose="020B0604020202020204" pitchFamily="34" charset="0"/>
            </a:endParaRPr>
          </a:p>
        </p:txBody>
      </p:sp>
      <p:sp>
        <p:nvSpPr>
          <p:cNvPr id="3" name="İçerik Yer Tutucusu 2">
            <a:extLst>
              <a:ext uri="{FF2B5EF4-FFF2-40B4-BE49-F238E27FC236}">
                <a16:creationId xmlns:a16="http://schemas.microsoft.com/office/drawing/2014/main" id="{C3713A47-B55E-4862-8D88-B16EE04FED79}"/>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Gelişimsel olarak risk altında olan çocuklar ile gelişimsel yetersizlik tanısı almış çocukların tüm alanlarda gelişim ve öğrenmelerinin desteklenmesi için sis­tematik olarak ev dışında, uzmanlar tarafından kurumlarda sunulan eğitim modeli olarak tanımlanmaktadır (Tezel-Şahin ve Özyürek, 2017). </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Kurum temelli erken eğitim ve müdahale uygulamaları, özel gereksinimli çocukların kendilerine su­nulan yoğun destek ve deneyimler yoluyla normal gelişim gösteren akranlarının sahip </a:t>
            </a:r>
            <a:r>
              <a:rPr lang="tr-TR" dirty="0" err="1">
                <a:solidFill>
                  <a:schemeClr val="tx1">
                    <a:lumMod val="65000"/>
                    <a:lumOff val="35000"/>
                  </a:schemeClr>
                </a:solidFill>
                <a:latin typeface="Arial" panose="020B0604020202020204" pitchFamily="34" charset="0"/>
                <a:cs typeface="Arial" panose="020B0604020202020204" pitchFamily="34" charset="0"/>
              </a:rPr>
              <a:t>olduklan</a:t>
            </a:r>
            <a:r>
              <a:rPr lang="tr-TR" dirty="0">
                <a:solidFill>
                  <a:schemeClr val="tx1">
                    <a:lumMod val="65000"/>
                    <a:lumOff val="35000"/>
                  </a:schemeClr>
                </a:solidFill>
                <a:latin typeface="Arial" panose="020B0604020202020204" pitchFamily="34" charset="0"/>
                <a:cs typeface="Arial" panose="020B0604020202020204" pitchFamily="34" charset="0"/>
              </a:rPr>
              <a:t> temel becerileri eğlenceli zaman geçirerek edinmelerini, gelişimsel yetersizlikleri ortadan kaldırmayı veya en aza indirmeyi </a:t>
            </a:r>
            <a:r>
              <a:rPr lang="tr-TR" dirty="0" err="1">
                <a:solidFill>
                  <a:schemeClr val="tx1">
                    <a:lumMod val="65000"/>
                    <a:lumOff val="35000"/>
                  </a:schemeClr>
                </a:solidFill>
                <a:latin typeface="Arial" panose="020B0604020202020204" pitchFamily="34" charset="0"/>
                <a:cs typeface="Arial" panose="020B0604020202020204" pitchFamily="34" charset="0"/>
              </a:rPr>
              <a:t>amaçlamaktadıf</a:t>
            </a:r>
            <a:r>
              <a:rPr lang="tr-TR" dirty="0">
                <a:solidFill>
                  <a:schemeClr val="tx1">
                    <a:lumMod val="65000"/>
                    <a:lumOff val="35000"/>
                  </a:schemeClr>
                </a:solidFill>
                <a:latin typeface="Arial" panose="020B0604020202020204" pitchFamily="34" charset="0"/>
                <a:cs typeface="Arial" panose="020B0604020202020204" pitchFamily="34" charset="0"/>
              </a:rPr>
              <a:t> (Öz­demir, 2012). </a:t>
            </a:r>
          </a:p>
          <a:p>
            <a:endParaRPr lang="tr-TR" dirty="0"/>
          </a:p>
        </p:txBody>
      </p:sp>
    </p:spTree>
    <p:extLst>
      <p:ext uri="{BB962C8B-B14F-4D97-AF65-F5344CB8AC3E}">
        <p14:creationId xmlns:p14="http://schemas.microsoft.com/office/powerpoint/2010/main" val="4087106361"/>
      </p:ext>
    </p:extLst>
  </p:cSld>
  <p:clrMapOvr>
    <a:masterClrMapping/>
  </p:clrMapOvr>
  <p:transition spd="slow">
    <p:fad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87188C0-4F15-4096-B1C3-52D4B86958F9}"/>
              </a:ext>
            </a:extLst>
          </p:cNvPr>
          <p:cNvSpPr>
            <a:spLocks noGrp="1"/>
          </p:cNvSpPr>
          <p:nvPr>
            <p:ph sz="quarter" idx="10"/>
          </p:nvPr>
        </p:nvSpPr>
        <p:spPr>
          <a:xfrm>
            <a:off x="955677" y="580786"/>
            <a:ext cx="7700963" cy="3981927"/>
          </a:xfrm>
        </p:spPr>
        <p:txBody>
          <a:bodyPr>
            <a:noAutofit/>
          </a:bodyPr>
          <a:lstStyle/>
          <a:p>
            <a:pPr>
              <a:lnSpc>
                <a:spcPct val="110000"/>
              </a:lnSpc>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Kurum temelli erken eğitim ve müdahale uygulamalarında, aile üyeleri uygulamalara, programın ve kurumun özellikleri doğrultusunda sınırlı düzeyde katılım gösterirler. Bu modelde, uzman­lar yıl içerisinde birkaç kez gerçekleştirdikleri ev ziyaretlerinde, ailenin gerek­sinimlerini ve önceliklerini belirlemeyi ve çocuğu ev ortamında gözlemleyerek ihtiyaçları hakkında bilgi toplayıp amaçlamaktadırlar (Temel, 2010; Tezel- Şahin ve </a:t>
            </a:r>
            <a:r>
              <a:rPr lang="tr-TR" dirty="0" err="1">
                <a:solidFill>
                  <a:schemeClr val="tx1">
                    <a:lumMod val="65000"/>
                    <a:lumOff val="35000"/>
                  </a:schemeClr>
                </a:solidFill>
                <a:latin typeface="Arial" panose="020B0604020202020204" pitchFamily="34" charset="0"/>
                <a:cs typeface="Arial" panose="020B0604020202020204" pitchFamily="34" charset="0"/>
              </a:rPr>
              <a:t>Ozyürek</a:t>
            </a:r>
            <a:r>
              <a:rPr lang="tr-TR" dirty="0">
                <a:solidFill>
                  <a:schemeClr val="tx1">
                    <a:lumMod val="65000"/>
                    <a:lumOff val="35000"/>
                  </a:schemeClr>
                </a:solidFill>
                <a:latin typeface="Arial" panose="020B0604020202020204" pitchFamily="34" charset="0"/>
                <a:cs typeface="Arial" panose="020B0604020202020204" pitchFamily="34" charset="0"/>
              </a:rPr>
              <a:t>, 2017).</a:t>
            </a:r>
          </a:p>
          <a:p>
            <a:pPr>
              <a:lnSpc>
                <a:spcPct val="110000"/>
              </a:lnSpc>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Kurum temelli yürütülen erken müdahale programları hem özel  gereksinimli çocuğu hem de aileyi hedefleyebilir (</a:t>
            </a:r>
            <a:r>
              <a:rPr lang="tr-TR" dirty="0" err="1">
                <a:solidFill>
                  <a:schemeClr val="tx1">
                    <a:lumMod val="65000"/>
                    <a:lumOff val="35000"/>
                  </a:schemeClr>
                </a:solidFill>
                <a:latin typeface="Arial" panose="020B0604020202020204" pitchFamily="34" charset="0"/>
                <a:cs typeface="Arial" panose="020B0604020202020204" pitchFamily="34" charset="0"/>
              </a:rPr>
              <a:t>Karoly</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Kilbum</a:t>
            </a:r>
            <a:r>
              <a:rPr lang="tr-TR" dirty="0">
                <a:solidFill>
                  <a:schemeClr val="tx1">
                    <a:lumMod val="65000"/>
                    <a:lumOff val="35000"/>
                  </a:schemeClr>
                </a:solidFill>
                <a:latin typeface="Arial" panose="020B0604020202020204" pitchFamily="34" charset="0"/>
                <a:cs typeface="Arial" panose="020B0604020202020204" pitchFamily="34" charset="0"/>
              </a:rPr>
              <a:t> ve </a:t>
            </a:r>
            <a:r>
              <a:rPr lang="tr-TR" dirty="0" err="1">
                <a:solidFill>
                  <a:schemeClr val="tx1">
                    <a:lumMod val="65000"/>
                    <a:lumOff val="35000"/>
                  </a:schemeClr>
                </a:solidFill>
                <a:latin typeface="Arial" panose="020B0604020202020204" pitchFamily="34" charset="0"/>
                <a:cs typeface="Arial" panose="020B0604020202020204" pitchFamily="34" charset="0"/>
              </a:rPr>
              <a:t>Cannon</a:t>
            </a:r>
            <a:r>
              <a:rPr lang="tr-TR" dirty="0">
                <a:solidFill>
                  <a:schemeClr val="tx1">
                    <a:lumMod val="65000"/>
                    <a:lumOff val="35000"/>
                  </a:schemeClr>
                </a:solidFill>
                <a:latin typeface="Arial" panose="020B0604020202020204" pitchFamily="34" charset="0"/>
                <a:cs typeface="Arial" panose="020B0604020202020204" pitchFamily="34" charset="0"/>
              </a:rPr>
              <a:t>, 2005). Ancak, kurum temelli uygulamaların çoğu doğrudan çocuklara odaklanmakta ve aile katılımı için sınırlı düzeyde fırsat sunmaktadır. Dahası, aile üyeleri ile uzmanlar arasında da sınırlı düzeyde etkileşime olanak tanınmaktadır (Özdemir, 2012).</a:t>
            </a:r>
          </a:p>
          <a:p>
            <a:endParaRPr lang="tr-TR" dirty="0"/>
          </a:p>
        </p:txBody>
      </p:sp>
    </p:spTree>
    <p:extLst>
      <p:ext uri="{BB962C8B-B14F-4D97-AF65-F5344CB8AC3E}">
        <p14:creationId xmlns:p14="http://schemas.microsoft.com/office/powerpoint/2010/main" val="3681838131"/>
      </p:ext>
    </p:extLst>
  </p:cSld>
  <p:clrMapOvr>
    <a:masterClrMapping/>
  </p:clrMapOvr>
  <p:transition spd="slow">
    <p:fad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D548C4F-F7FB-4397-839B-055C4FA32336}"/>
              </a:ext>
            </a:extLst>
          </p:cNvPr>
          <p:cNvSpPr>
            <a:spLocks noGrp="1"/>
          </p:cNvSpPr>
          <p:nvPr>
            <p:ph type="title"/>
          </p:nvPr>
        </p:nvSpPr>
        <p:spPr/>
        <p:txBody>
          <a:bodyPr/>
          <a:lstStyle/>
          <a:p>
            <a:r>
              <a:rPr lang="tr-TR" dirty="0"/>
              <a:t>Hastane Merkezli Uygulamalar </a:t>
            </a:r>
          </a:p>
        </p:txBody>
      </p:sp>
      <p:sp>
        <p:nvSpPr>
          <p:cNvPr id="3" name="İçerik Yer Tutucusu 2">
            <a:extLst>
              <a:ext uri="{FF2B5EF4-FFF2-40B4-BE49-F238E27FC236}">
                <a16:creationId xmlns:a16="http://schemas.microsoft.com/office/drawing/2014/main" id="{206CCF33-EC5E-4D4F-A304-9B8B5C07658F}"/>
              </a:ext>
            </a:extLst>
          </p:cNvPr>
          <p:cNvSpPr>
            <a:spLocks noGrp="1"/>
          </p:cNvSpPr>
          <p:nvPr>
            <p:ph sz="quarter" idx="10"/>
          </p:nvPr>
        </p:nvSpPr>
        <p:spPr>
          <a:xfrm>
            <a:off x="955677" y="1003802"/>
            <a:ext cx="7700963" cy="3759042"/>
          </a:xfrm>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Bazı çocuklar sahip </a:t>
            </a:r>
            <a:r>
              <a:rPr lang="tr-TR" dirty="0" err="1">
                <a:solidFill>
                  <a:schemeClr val="tx1">
                    <a:lumMod val="65000"/>
                    <a:lumOff val="35000"/>
                  </a:schemeClr>
                </a:solidFill>
                <a:latin typeface="Arial" panose="020B0604020202020204" pitchFamily="34" charset="0"/>
                <a:cs typeface="Arial" panose="020B0604020202020204" pitchFamily="34" charset="0"/>
              </a:rPr>
              <a:t>olduklaları</a:t>
            </a:r>
            <a:r>
              <a:rPr lang="tr-TR" dirty="0">
                <a:solidFill>
                  <a:schemeClr val="tx1">
                    <a:lumMod val="65000"/>
                    <a:lumOff val="35000"/>
                  </a:schemeClr>
                </a:solidFill>
                <a:latin typeface="Arial" panose="020B0604020202020204" pitchFamily="34" charset="0"/>
                <a:cs typeface="Arial" panose="020B0604020202020204" pitchFamily="34" charset="0"/>
              </a:rPr>
              <a:t> yetersizlikler ya da yaşadıkları tıbbi problemler nedeniyle doğumdan itibaren sağlık yönünden ve gelişimsel olarak desteklenmeye gereksinim duyabilirler (Yücesoy-Özkan, 20 16). Erken çocukluk yıllarında sunulan erken müdahale  hizmetleri gelişimsel yetersizliğe sahip çocuklar için planlandığı gibi önemli sağlık sorunları nedeniyle gelişimsel olarak risk altında olan çocuklar için de düzenlenmektedir. </a:t>
            </a:r>
          </a:p>
          <a:p>
            <a:endParaRPr lang="tr-TR" dirty="0"/>
          </a:p>
        </p:txBody>
      </p:sp>
    </p:spTree>
    <p:extLst>
      <p:ext uri="{BB962C8B-B14F-4D97-AF65-F5344CB8AC3E}">
        <p14:creationId xmlns:p14="http://schemas.microsoft.com/office/powerpoint/2010/main" val="2878596093"/>
      </p:ext>
    </p:extLst>
  </p:cSld>
  <p:clrMapOvr>
    <a:masterClrMapping/>
  </p:clrMapOvr>
  <p:transition spd="slow">
    <p:fad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49B9163-E962-4E4E-B9BC-6E726D70FBDF}"/>
              </a:ext>
            </a:extLst>
          </p:cNvPr>
          <p:cNvSpPr>
            <a:spLocks noGrp="1"/>
          </p:cNvSpPr>
          <p:nvPr>
            <p:ph sz="quarter" idx="10"/>
          </p:nvPr>
        </p:nvSpPr>
        <p:spPr/>
        <p:txBody>
          <a:bodyPr/>
          <a:lstStyle/>
          <a:p>
            <a:pPr algn="just">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Yetersizlikten etkilenmiş özel gereksinimli çocukların çoğu sık bir şekilde sağlık sorunu yaşamakta ve buna bağlı olarak uzun süre hastanede tedavi hizme­tinden yararlanabilmektedir. Özel gereksinimli çocukların sahip oldukları yeter­sizliklere ek olarak sağlık sorunları da yaşamaları, bu çocukları daha da dezavan­tajlı hale getirmektedir.</a:t>
            </a:r>
          </a:p>
          <a:p>
            <a:pPr algn="just">
              <a:buFont typeface="Wingdings" panose="05000000000000000000" pitchFamily="2" charset="2"/>
              <a:buChar char="§"/>
            </a:pPr>
            <a:endParaRPr lang="tr-TR" dirty="0">
              <a:solidFill>
                <a:schemeClr val="tx1">
                  <a:lumMod val="65000"/>
                  <a:lumOff val="35000"/>
                </a:schemeClr>
              </a:solidFill>
              <a:latin typeface="Arial" panose="020B0604020202020204" pitchFamily="34" charset="0"/>
              <a:cs typeface="Arial" panose="020B0604020202020204" pitchFamily="34" charset="0"/>
            </a:endParaRPr>
          </a:p>
          <a:p>
            <a:pPr algn="just">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Bu nedenle hastane merkezli eğitim uygulamalar, tıbbi tedaviye gereksinim duyan özel gereksinimli çocukların gelişimsel gereksinim­lerinin karşılanmasında oldukça işlevsel bir eğitim modelidir (Yücesoy-Özkan, 2016).</a:t>
            </a:r>
          </a:p>
          <a:p>
            <a:endParaRPr lang="tr-TR" dirty="0"/>
          </a:p>
        </p:txBody>
      </p:sp>
    </p:spTree>
    <p:extLst>
      <p:ext uri="{BB962C8B-B14F-4D97-AF65-F5344CB8AC3E}">
        <p14:creationId xmlns:p14="http://schemas.microsoft.com/office/powerpoint/2010/main" val="2132610931"/>
      </p:ext>
    </p:extLst>
  </p:cSld>
  <p:clrMapOvr>
    <a:masterClrMapping/>
  </p:clrMapOvr>
  <p:transition spd="slow">
    <p:fad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CC381EE-8051-44C8-837C-21EF00110BC9}"/>
              </a:ext>
            </a:extLst>
          </p:cNvPr>
          <p:cNvSpPr>
            <a:spLocks noGrp="1"/>
          </p:cNvSpPr>
          <p:nvPr>
            <p:ph sz="quarter" idx="10"/>
          </p:nvPr>
        </p:nvSpPr>
        <p:spPr/>
        <p:txBody>
          <a:bodyPr/>
          <a:lstStyle/>
          <a:p>
            <a:pPr eaLnBrk="0" hangingPunct="0">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Hastane merkezli eğitim programları kapsamı çocukların gelişimsel yaşlarına bağlı olarak farklılık göstermekle birlikte, bu programlar </a:t>
            </a:r>
          </a:p>
          <a:p>
            <a:pPr eaLnBrk="0" hangingPunct="0">
              <a:buFont typeface="+mj-lt"/>
              <a:buAutoNum type="arabicPeriod"/>
            </a:pPr>
            <a:r>
              <a:rPr lang="tr-TR" dirty="0">
                <a:solidFill>
                  <a:schemeClr val="tx1">
                    <a:lumMod val="65000"/>
                    <a:lumOff val="35000"/>
                  </a:schemeClr>
                </a:solidFill>
                <a:latin typeface="Arial" panose="020B0604020202020204" pitchFamily="34" charset="0"/>
                <a:cs typeface="Arial" panose="020B0604020202020204" pitchFamily="34" charset="0"/>
              </a:rPr>
              <a:t>Gelişimsel tarama ve erken müdahale, </a:t>
            </a:r>
          </a:p>
          <a:p>
            <a:pPr eaLnBrk="0" hangingPunct="0">
              <a:buFont typeface="+mj-lt"/>
              <a:buAutoNum type="arabicPeriod"/>
            </a:pPr>
            <a:r>
              <a:rPr lang="tr-TR" dirty="0">
                <a:solidFill>
                  <a:schemeClr val="tx1">
                    <a:lumMod val="65000"/>
                    <a:lumOff val="35000"/>
                  </a:schemeClr>
                </a:solidFill>
                <a:latin typeface="Arial" panose="020B0604020202020204" pitchFamily="34" charset="0"/>
                <a:cs typeface="Arial" panose="020B0604020202020204" pitchFamily="34" charset="0"/>
              </a:rPr>
              <a:t>Hastaneye oryantasyon, </a:t>
            </a:r>
          </a:p>
          <a:p>
            <a:pPr eaLnBrk="0" hangingPunct="0">
              <a:buFont typeface="+mj-lt"/>
              <a:buAutoNum type="arabicPeriod"/>
            </a:pPr>
            <a:r>
              <a:rPr lang="tr-TR" dirty="0">
                <a:solidFill>
                  <a:schemeClr val="tx1">
                    <a:lumMod val="65000"/>
                    <a:lumOff val="35000"/>
                  </a:schemeClr>
                </a:solidFill>
                <a:latin typeface="Arial" panose="020B0604020202020204" pitchFamily="34" charset="0"/>
                <a:cs typeface="Arial" panose="020B0604020202020204" pitchFamily="34" charset="0"/>
              </a:rPr>
              <a:t>Hastanede oyun programı, </a:t>
            </a:r>
          </a:p>
          <a:p>
            <a:pPr eaLnBrk="0" hangingPunct="0">
              <a:buFont typeface="+mj-lt"/>
              <a:buAutoNum type="arabicPeriod"/>
            </a:pPr>
            <a:r>
              <a:rPr lang="tr-TR" dirty="0">
                <a:solidFill>
                  <a:schemeClr val="tx1">
                    <a:lumMod val="65000"/>
                    <a:lumOff val="35000"/>
                  </a:schemeClr>
                </a:solidFill>
                <a:latin typeface="Arial" panose="020B0604020202020204" pitchFamily="34" charset="0"/>
                <a:cs typeface="Arial" panose="020B0604020202020204" pitchFamily="34" charset="0"/>
              </a:rPr>
              <a:t>Hastane okulu, </a:t>
            </a:r>
          </a:p>
          <a:p>
            <a:pPr eaLnBrk="0" hangingPunct="0">
              <a:buFont typeface="+mj-lt"/>
              <a:buAutoNum type="arabicPeriod"/>
            </a:pPr>
            <a:r>
              <a:rPr lang="tr-TR" dirty="0">
                <a:solidFill>
                  <a:schemeClr val="tx1">
                    <a:lumMod val="65000"/>
                    <a:lumOff val="35000"/>
                  </a:schemeClr>
                </a:solidFill>
                <a:latin typeface="Arial" panose="020B0604020202020204" pitchFamily="34" charset="0"/>
                <a:cs typeface="Arial" panose="020B0604020202020204" pitchFamily="34" charset="0"/>
              </a:rPr>
              <a:t>Yatak başında öğretim, </a:t>
            </a:r>
          </a:p>
          <a:p>
            <a:pPr eaLnBrk="0" hangingPunct="0">
              <a:buFont typeface="+mj-lt"/>
              <a:buAutoNum type="arabicPeriod"/>
            </a:pPr>
            <a:r>
              <a:rPr lang="tr-TR" dirty="0">
                <a:solidFill>
                  <a:schemeClr val="tx1">
                    <a:lumMod val="65000"/>
                    <a:lumOff val="35000"/>
                  </a:schemeClr>
                </a:solidFill>
                <a:latin typeface="Arial" panose="020B0604020202020204" pitchFamily="34" charset="0"/>
                <a:cs typeface="Arial" panose="020B0604020202020204" pitchFamily="34" charset="0"/>
              </a:rPr>
              <a:t>Uzaktan öğre­tim ve </a:t>
            </a:r>
          </a:p>
          <a:p>
            <a:pPr eaLnBrk="0" hangingPunct="0">
              <a:buFont typeface="+mj-lt"/>
              <a:buAutoNum type="arabicPeriod"/>
            </a:pPr>
            <a:r>
              <a:rPr lang="tr-TR" dirty="0">
                <a:solidFill>
                  <a:schemeClr val="tx1">
                    <a:lumMod val="65000"/>
                    <a:lumOff val="35000"/>
                  </a:schemeClr>
                </a:solidFill>
                <a:latin typeface="Arial" panose="020B0604020202020204" pitchFamily="34" charset="0"/>
                <a:cs typeface="Arial" panose="020B0604020202020204" pitchFamily="34" charset="0"/>
              </a:rPr>
              <a:t>Hastaneden okula gezi gibi farklı konulara odaklanarak uygulanabilir(Yücesoy-</a:t>
            </a:r>
            <a:r>
              <a:rPr lang="tr-TR" dirty="0" err="1">
                <a:solidFill>
                  <a:schemeClr val="tx1">
                    <a:lumMod val="65000"/>
                    <a:lumOff val="35000"/>
                  </a:schemeClr>
                </a:solidFill>
                <a:latin typeface="Arial" panose="020B0604020202020204" pitchFamily="34" charset="0"/>
                <a:cs typeface="Arial" panose="020B0604020202020204" pitchFamily="34" charset="0"/>
              </a:rPr>
              <a:t>Ozkan</a:t>
            </a:r>
            <a:r>
              <a:rPr lang="tr-TR" dirty="0">
                <a:solidFill>
                  <a:schemeClr val="tx1">
                    <a:lumMod val="65000"/>
                    <a:lumOff val="35000"/>
                  </a:schemeClr>
                </a:solidFill>
                <a:latin typeface="Arial" panose="020B0604020202020204" pitchFamily="34" charset="0"/>
                <a:cs typeface="Arial" panose="020B0604020202020204" pitchFamily="34" charset="0"/>
              </a:rPr>
              <a:t>, 2016).</a:t>
            </a:r>
          </a:p>
          <a:p>
            <a:endParaRPr lang="tr-TR" dirty="0"/>
          </a:p>
        </p:txBody>
      </p:sp>
    </p:spTree>
    <p:extLst>
      <p:ext uri="{BB962C8B-B14F-4D97-AF65-F5344CB8AC3E}">
        <p14:creationId xmlns:p14="http://schemas.microsoft.com/office/powerpoint/2010/main" val="1024302196"/>
      </p:ext>
    </p:extLst>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3"/>
          <p:cNvSpPr>
            <a:spLocks noGrp="1"/>
          </p:cNvSpPr>
          <p:nvPr>
            <p:ph type="title"/>
          </p:nvPr>
        </p:nvSpPr>
        <p:spPr>
          <a:xfrm>
            <a:off x="955675" y="603250"/>
            <a:ext cx="7707313" cy="488950"/>
          </a:xfrm>
        </p:spPr>
        <p:txBody>
          <a:bodyPr/>
          <a:lstStyle/>
          <a:p>
            <a:pPr eaLnBrk="1" hangingPunct="1"/>
            <a:r>
              <a:rPr lang="tr-TR" altLang="x-none" dirty="0">
                <a:latin typeface="Arial" charset="0"/>
                <a:ea typeface="ＭＳ Ｐゴシック" charset="-128"/>
              </a:rPr>
              <a:t>Erken Çocukluk Eğitiminin ve Erken Müdahalenin Önemi </a:t>
            </a:r>
            <a:endParaRPr lang="en-US" altLang="x-none" dirty="0">
              <a:latin typeface="Arial" charset="0"/>
              <a:ea typeface="ＭＳ Ｐゴシック" charset="-128"/>
            </a:endParaRPr>
          </a:p>
        </p:txBody>
      </p:sp>
      <p:sp>
        <p:nvSpPr>
          <p:cNvPr id="3" name="Content Placeholder 2"/>
          <p:cNvSpPr>
            <a:spLocks noGrp="1"/>
          </p:cNvSpPr>
          <p:nvPr>
            <p:ph sz="quarter" idx="4294967295"/>
          </p:nvPr>
        </p:nvSpPr>
        <p:spPr>
          <a:xfrm>
            <a:off x="955675" y="1092200"/>
            <a:ext cx="7700963" cy="3759200"/>
          </a:xfrm>
        </p:spPr>
        <p:txBody>
          <a:bodyPr>
            <a:normAutofit fontScale="32500" lnSpcReduction="20000"/>
          </a:bodyPr>
          <a:lstStyle/>
          <a:p>
            <a:pPr lvl="1" eaLnBrk="1" fontAlgn="auto" hangingPunct="1">
              <a:spcAft>
                <a:spcPts val="0"/>
              </a:spcAft>
              <a:buFont typeface="Wingdings" pitchFamily="2" charset="2"/>
              <a:buChar char="§"/>
              <a:defRPr/>
            </a:pPr>
            <a:endParaRPr lang="en-US" dirty="0">
              <a:solidFill>
                <a:schemeClr val="tx1">
                  <a:lumMod val="65000"/>
                  <a:lumOff val="35000"/>
                </a:schemeClr>
              </a:solidFill>
              <a:ea typeface="+mn-ea"/>
            </a:endParaRPr>
          </a:p>
          <a:p>
            <a:pPr marL="685800" indent="-685800">
              <a:lnSpc>
                <a:spcPct val="120000"/>
              </a:lnSpc>
              <a:buFont typeface="Wingdings" panose="05000000000000000000" pitchFamily="2" charset="2"/>
              <a:buChar char="§"/>
            </a:pPr>
            <a:r>
              <a:rPr lang="tr-TR" sz="5500" dirty="0">
                <a:solidFill>
                  <a:schemeClr val="tx1">
                    <a:lumMod val="65000"/>
                    <a:lumOff val="35000"/>
                  </a:schemeClr>
                </a:solidFill>
                <a:latin typeface="Arial" panose="020B0604020202020204" pitchFamily="34" charset="0"/>
                <a:cs typeface="Arial" panose="020B0604020202020204" pitchFamily="34" charset="0"/>
              </a:rPr>
              <a:t>Bir çocuğun yaşamının ilk birkaç yılı gelişimi açısından oldukça hassas bir dönemdir. </a:t>
            </a:r>
          </a:p>
          <a:p>
            <a:pPr marL="685800" indent="-685800">
              <a:lnSpc>
                <a:spcPct val="120000"/>
              </a:lnSpc>
              <a:buFont typeface="Wingdings" panose="05000000000000000000" pitchFamily="2" charset="2"/>
              <a:buChar char="§"/>
            </a:pPr>
            <a:r>
              <a:rPr lang="tr-TR" sz="5500" dirty="0">
                <a:solidFill>
                  <a:schemeClr val="tx1">
                    <a:lumMod val="65000"/>
                    <a:lumOff val="35000"/>
                  </a:schemeClr>
                </a:solidFill>
                <a:latin typeface="Arial" panose="020B0604020202020204" pitchFamily="34" charset="0"/>
                <a:cs typeface="Arial" panose="020B0604020202020204" pitchFamily="34" charset="0"/>
              </a:rPr>
              <a:t> Bu  dönem,  çocukların  sosyal-duygusal,  dil ve konuşma,  motor  ve bi­lişsel becerilerinin desteklenmesi ve  işlevsel bir şekilde  kullanılması  için  bir  te­mel oluşturmaktadır (</a:t>
            </a:r>
            <a:r>
              <a:rPr lang="tr-TR" sz="5500" dirty="0" err="1">
                <a:solidFill>
                  <a:schemeClr val="tx1">
                    <a:lumMod val="65000"/>
                    <a:lumOff val="35000"/>
                  </a:schemeClr>
                </a:solidFill>
                <a:latin typeface="Arial" panose="020B0604020202020204" pitchFamily="34" charset="0"/>
                <a:cs typeface="Arial" panose="020B0604020202020204" pitchFamily="34" charset="0"/>
              </a:rPr>
              <a:t>Harjusola-Webb</a:t>
            </a:r>
            <a:r>
              <a:rPr lang="tr-TR" sz="5500" dirty="0">
                <a:solidFill>
                  <a:schemeClr val="tx1">
                    <a:lumMod val="65000"/>
                    <a:lumOff val="35000"/>
                  </a:schemeClr>
                </a:solidFill>
                <a:latin typeface="Arial" panose="020B0604020202020204" pitchFamily="34" charset="0"/>
                <a:cs typeface="Arial" panose="020B0604020202020204" pitchFamily="34" charset="0"/>
              </a:rPr>
              <a:t>, </a:t>
            </a:r>
            <a:r>
              <a:rPr lang="tr-TR" sz="5500" dirty="0" err="1">
                <a:solidFill>
                  <a:schemeClr val="tx1">
                    <a:lumMod val="65000"/>
                    <a:lumOff val="35000"/>
                  </a:schemeClr>
                </a:solidFill>
                <a:latin typeface="Arial" panose="020B0604020202020204" pitchFamily="34" charset="0"/>
                <a:cs typeface="Arial" panose="020B0604020202020204" pitchFamily="34" charset="0"/>
              </a:rPr>
              <a:t>Gatmaitan</a:t>
            </a:r>
            <a:r>
              <a:rPr lang="tr-TR" sz="5500" dirty="0">
                <a:solidFill>
                  <a:schemeClr val="tx1">
                    <a:lumMod val="65000"/>
                    <a:lumOff val="35000"/>
                  </a:schemeClr>
                </a:solidFill>
                <a:latin typeface="Arial" panose="020B0604020202020204" pitchFamily="34" charset="0"/>
                <a:cs typeface="Arial" panose="020B0604020202020204" pitchFamily="34" charset="0"/>
              </a:rPr>
              <a:t> ve </a:t>
            </a:r>
            <a:r>
              <a:rPr lang="tr-TR" sz="5500" dirty="0" err="1">
                <a:solidFill>
                  <a:schemeClr val="tx1">
                    <a:lumMod val="65000"/>
                    <a:lumOff val="35000"/>
                  </a:schemeClr>
                </a:solidFill>
                <a:latin typeface="Arial" panose="020B0604020202020204" pitchFamily="34" charset="0"/>
                <a:cs typeface="Arial" panose="020B0604020202020204" pitchFamily="34" charset="0"/>
              </a:rPr>
              <a:t>Lyons</a:t>
            </a:r>
            <a:r>
              <a:rPr lang="tr-TR" sz="5500" dirty="0">
                <a:solidFill>
                  <a:schemeClr val="tx1">
                    <a:lumMod val="65000"/>
                    <a:lumOff val="35000"/>
                  </a:schemeClr>
                </a:solidFill>
                <a:latin typeface="Arial" panose="020B0604020202020204" pitchFamily="34" charset="0"/>
                <a:cs typeface="Arial" panose="020B0604020202020204" pitchFamily="34" charset="0"/>
              </a:rPr>
              <a:t>, 2013). </a:t>
            </a:r>
          </a:p>
          <a:p>
            <a:pPr marL="685800" indent="-685800">
              <a:lnSpc>
                <a:spcPct val="120000"/>
              </a:lnSpc>
              <a:buFont typeface="Wingdings" panose="05000000000000000000" pitchFamily="2" charset="2"/>
              <a:buChar char="§"/>
            </a:pPr>
            <a:r>
              <a:rPr lang="tr-TR" sz="5500" dirty="0">
                <a:solidFill>
                  <a:schemeClr val="tx1">
                    <a:lumMod val="65000"/>
                    <a:lumOff val="35000"/>
                  </a:schemeClr>
                </a:solidFill>
                <a:latin typeface="Arial" panose="020B0604020202020204" pitchFamily="34" charset="0"/>
                <a:cs typeface="Arial" panose="020B0604020202020204" pitchFamily="34" charset="0"/>
              </a:rPr>
              <a:t> Bu dönemde, bazı çocuklar gelişimlerindeki gecikmeler ya  da  yetersizlikler  nedeniyle  normal gelişim  gösteren  akranlarına  göre daha dezavantajlıdır. </a:t>
            </a:r>
          </a:p>
          <a:p>
            <a:pPr lvl="1" eaLnBrk="1" fontAlgn="auto" hangingPunct="1">
              <a:spcAft>
                <a:spcPts val="0"/>
              </a:spcAft>
              <a:buFont typeface="Wingdings" pitchFamily="2" charset="2"/>
              <a:buChar char="§"/>
              <a:defRPr/>
            </a:pPr>
            <a:endParaRPr lang="en-US" dirty="0">
              <a:solidFill>
                <a:schemeClr val="tx1">
                  <a:lumMod val="65000"/>
                  <a:lumOff val="35000"/>
                </a:schemeClr>
              </a:solidFill>
              <a:ea typeface="+mn-ea"/>
            </a:endParaRPr>
          </a:p>
        </p:txBody>
      </p:sp>
    </p:spTree>
    <p:extLst>
      <p:ext uri="{BB962C8B-B14F-4D97-AF65-F5344CB8AC3E}">
        <p14:creationId xmlns:p14="http://schemas.microsoft.com/office/powerpoint/2010/main" val="2589882704"/>
      </p:ext>
    </p:extLst>
  </p:cSld>
  <p:clrMapOvr>
    <a:masterClrMapping/>
  </p:clrMapOvr>
  <p:transition spd="slow">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BB1F3E9-4F04-4AF6-B7E5-E3F1516CDD8B}"/>
              </a:ext>
            </a:extLst>
          </p:cNvPr>
          <p:cNvSpPr>
            <a:spLocks noGrp="1"/>
          </p:cNvSpPr>
          <p:nvPr>
            <p:ph type="title"/>
          </p:nvPr>
        </p:nvSpPr>
        <p:spPr/>
        <p:txBody>
          <a:bodyPr/>
          <a:lstStyle/>
          <a:p>
            <a:r>
              <a:rPr lang="tr-TR" dirty="0"/>
              <a:t>Erken Eğitim ve Müdahale Yaklaşımları </a:t>
            </a:r>
          </a:p>
        </p:txBody>
      </p:sp>
      <p:sp>
        <p:nvSpPr>
          <p:cNvPr id="3" name="İçerik Yer Tutucusu 2">
            <a:extLst>
              <a:ext uri="{FF2B5EF4-FFF2-40B4-BE49-F238E27FC236}">
                <a16:creationId xmlns:a16="http://schemas.microsoft.com/office/drawing/2014/main" id="{A33B95A5-B426-44F9-A5F0-3363F449B67D}"/>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Bütün çocuklar için yaşamın ilk yılları gelişimsel açıdan kritik bir öneme sa­hiptir. Bu nedenle, özel gereksinimli çocukların mümkün olan en erken zamanda tamlayıp erken müdahale hizmetlerinden yararlanmaları oldukça önemlidir. </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Bu dönemde yetersizlikten etkilenmiş ya da etkilenme riski altında alan çocukların gelişim ve öğrenmelerin desteklemek için kullanılabilecek erken eğitim ve müdahale yaklaşımları önleyici erken eğitim ve müdahale yaklaşımları ile iyileştirici erken eğitim ve müdahale yaklaşımları olmak üzere iki başlık altında ele alınabilir.</a:t>
            </a:r>
          </a:p>
          <a:p>
            <a:endParaRPr lang="tr-TR" dirty="0"/>
          </a:p>
        </p:txBody>
      </p:sp>
    </p:spTree>
    <p:extLst>
      <p:ext uri="{BB962C8B-B14F-4D97-AF65-F5344CB8AC3E}">
        <p14:creationId xmlns:p14="http://schemas.microsoft.com/office/powerpoint/2010/main" val="2350922365"/>
      </p:ext>
    </p:extLst>
  </p:cSld>
  <p:clrMapOvr>
    <a:masterClrMapping/>
  </p:clrMapOvr>
  <p:transition spd="slow">
    <p:fad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1B3ACE8-1008-46E8-8D81-594C51860221}"/>
              </a:ext>
            </a:extLst>
          </p:cNvPr>
          <p:cNvSpPr>
            <a:spLocks noGrp="1"/>
          </p:cNvSpPr>
          <p:nvPr>
            <p:ph type="title"/>
          </p:nvPr>
        </p:nvSpPr>
        <p:spPr/>
        <p:txBody>
          <a:bodyPr/>
          <a:lstStyle/>
          <a:p>
            <a:r>
              <a:rPr lang="tr-TR" dirty="0"/>
              <a:t>Önleyici Erken Eğitim ve Müdahale Yaklaşımları </a:t>
            </a:r>
          </a:p>
        </p:txBody>
      </p:sp>
      <p:sp>
        <p:nvSpPr>
          <p:cNvPr id="3" name="İçerik Yer Tutucusu 2">
            <a:extLst>
              <a:ext uri="{FF2B5EF4-FFF2-40B4-BE49-F238E27FC236}">
                <a16:creationId xmlns:a16="http://schemas.microsoft.com/office/drawing/2014/main" id="{C201F7E2-F826-44B2-A568-537AEEA10906}"/>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Önleyici müdahale yaklaşımları, bir hastalığa ya da yetersizliğe neden olan risk faktörle­rini azaltmak, değiştirmek veya engellemek için grup veya bireysel olarak sunulan </a:t>
            </a:r>
            <a:r>
              <a:rPr lang="tr-TR" dirty="0" err="1">
                <a:solidFill>
                  <a:schemeClr val="tx1">
                    <a:lumMod val="65000"/>
                    <a:lumOff val="35000"/>
                  </a:schemeClr>
                </a:solidFill>
                <a:latin typeface="Arial" panose="020B0604020202020204" pitchFamily="34" charset="0"/>
                <a:cs typeface="Arial" panose="020B0604020202020204" pitchFamily="34" charset="0"/>
              </a:rPr>
              <a:t>terapotik</a:t>
            </a:r>
            <a:r>
              <a:rPr lang="tr-TR" dirty="0">
                <a:solidFill>
                  <a:schemeClr val="tx1">
                    <a:lumMod val="65000"/>
                    <a:lumOff val="35000"/>
                  </a:schemeClr>
                </a:solidFill>
                <a:latin typeface="Arial" panose="020B0604020202020204" pitchFamily="34" charset="0"/>
                <a:cs typeface="Arial" panose="020B0604020202020204" pitchFamily="34" charset="0"/>
              </a:rPr>
              <a:t>, çevrese1, sosyal ve/veya davranışsal müdahaleler olarak tanımlan­ maktadır (</a:t>
            </a:r>
            <a:r>
              <a:rPr lang="tr-TR" dirty="0" err="1">
                <a:solidFill>
                  <a:schemeClr val="tx1">
                    <a:lumMod val="65000"/>
                    <a:lumOff val="35000"/>
                  </a:schemeClr>
                </a:solidFill>
                <a:latin typeface="Arial" panose="020B0604020202020204" pitchFamily="34" charset="0"/>
                <a:cs typeface="Arial" panose="020B0604020202020204" pitchFamily="34" charset="0"/>
              </a:rPr>
              <a:t>Mrazek</a:t>
            </a:r>
            <a:r>
              <a:rPr lang="tr-TR" dirty="0">
                <a:solidFill>
                  <a:schemeClr val="tx1">
                    <a:lumMod val="65000"/>
                    <a:lumOff val="35000"/>
                  </a:schemeClr>
                </a:solidFill>
                <a:latin typeface="Arial" panose="020B0604020202020204" pitchFamily="34" charset="0"/>
                <a:cs typeface="Arial" panose="020B0604020202020204" pitchFamily="34" charset="0"/>
              </a:rPr>
              <a:t> ve </a:t>
            </a:r>
            <a:r>
              <a:rPr lang="tr-TR" dirty="0" err="1">
                <a:solidFill>
                  <a:schemeClr val="tx1">
                    <a:lumMod val="65000"/>
                    <a:lumOff val="35000"/>
                  </a:schemeClr>
                </a:solidFill>
                <a:latin typeface="Arial" panose="020B0604020202020204" pitchFamily="34" charset="0"/>
                <a:cs typeface="Arial" panose="020B0604020202020204" pitchFamily="34" charset="0"/>
              </a:rPr>
              <a:t>Haggerty</a:t>
            </a:r>
            <a:r>
              <a:rPr lang="tr-TR" dirty="0">
                <a:solidFill>
                  <a:schemeClr val="tx1">
                    <a:lumMod val="65000"/>
                    <a:lumOff val="35000"/>
                  </a:schemeClr>
                </a:solidFill>
                <a:latin typeface="Arial" panose="020B0604020202020204" pitchFamily="34" charset="0"/>
                <a:cs typeface="Arial" panose="020B0604020202020204" pitchFamily="34" charset="0"/>
              </a:rPr>
              <a:t>, 1994). </a:t>
            </a:r>
          </a:p>
          <a:p>
            <a:pPr eaLnBrk="0" hangingPunct="0">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Erken çocukluk döneminde uygulanan önleyici müdahale programlarının sosya1-duygusa1 becerilerin öğretilmesi, öfke kontrolünün sağlanması, karar alma, seçim yapma ve sonuçları değerlendirme, problem çözme becerileri i1e </a:t>
            </a:r>
            <a:r>
              <a:rPr lang="tr-TR" dirty="0" err="1">
                <a:solidFill>
                  <a:schemeClr val="tx1">
                    <a:lumMod val="65000"/>
                    <a:lumOff val="35000"/>
                  </a:schemeClr>
                </a:solidFill>
                <a:latin typeface="Arial" panose="020B0604020202020204" pitchFamily="34" charset="0"/>
                <a:cs typeface="Arial" panose="020B0604020202020204" pitchFamily="34" charset="0"/>
              </a:rPr>
              <a:t>etkilşim</a:t>
            </a:r>
            <a:r>
              <a:rPr lang="tr-TR" dirty="0">
                <a:solidFill>
                  <a:schemeClr val="tx1">
                    <a:lumMod val="65000"/>
                    <a:lumOff val="35000"/>
                  </a:schemeClr>
                </a:solidFill>
                <a:latin typeface="Arial" panose="020B0604020202020204" pitchFamily="34" charset="0"/>
                <a:cs typeface="Arial" panose="020B0604020202020204" pitchFamily="34" charset="0"/>
              </a:rPr>
              <a:t> ve iletişim becerilerinin desteklenmesinde payı </a:t>
            </a:r>
            <a:r>
              <a:rPr lang="tr-TR" dirty="0" err="1">
                <a:solidFill>
                  <a:schemeClr val="tx1">
                    <a:lumMod val="65000"/>
                    <a:lumOff val="35000"/>
                  </a:schemeClr>
                </a:solidFill>
                <a:latin typeface="Arial" panose="020B0604020202020204" pitchFamily="34" charset="0"/>
                <a:cs typeface="Arial" panose="020B0604020202020204" pitchFamily="34" charset="0"/>
              </a:rPr>
              <a:t>büylüktür</a:t>
            </a:r>
            <a:r>
              <a:rPr lang="tr-TR" dirty="0">
                <a:solidFill>
                  <a:schemeClr val="tx1">
                    <a:lumMod val="65000"/>
                    <a:lumOff val="35000"/>
                  </a:schemeClr>
                </a:solidFill>
                <a:latin typeface="Arial" panose="020B0604020202020204" pitchFamily="34" charset="0"/>
                <a:cs typeface="Arial" panose="020B0604020202020204" pitchFamily="34" charset="0"/>
              </a:rPr>
              <a:t> (Ocak ve Arda, 2014).</a:t>
            </a:r>
          </a:p>
          <a:p>
            <a:endParaRPr lang="tr-TR" dirty="0"/>
          </a:p>
        </p:txBody>
      </p:sp>
    </p:spTree>
    <p:extLst>
      <p:ext uri="{BB962C8B-B14F-4D97-AF65-F5344CB8AC3E}">
        <p14:creationId xmlns:p14="http://schemas.microsoft.com/office/powerpoint/2010/main" val="3424020142"/>
      </p:ext>
    </p:extLst>
  </p:cSld>
  <p:clrMapOvr>
    <a:masterClrMapping/>
  </p:clrMapOvr>
  <p:transition spd="slow">
    <p:fad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90070B6-17FE-4370-8762-05565749A457}"/>
              </a:ext>
            </a:extLst>
          </p:cNvPr>
          <p:cNvSpPr>
            <a:spLocks noGrp="1"/>
          </p:cNvSpPr>
          <p:nvPr>
            <p:ph sz="quarter" idx="10"/>
          </p:nvPr>
        </p:nvSpPr>
        <p:spPr>
          <a:xfrm>
            <a:off x="1074420" y="377190"/>
            <a:ext cx="7840980" cy="3867627"/>
          </a:xfrm>
        </p:spPr>
        <p:txBody>
          <a:bodyPr>
            <a:noAutofit/>
          </a:bodyPr>
          <a:lstStyle/>
          <a:p>
            <a:pPr>
              <a:lnSpc>
                <a:spcPct val="110000"/>
              </a:lnSpc>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Önleyici müdahale programlarının hedefi, risk ve koruyucu faktörleri arasındaki dengeyi koruyucu faktörleri güç1endirerek ve risk faktörlerini azaltarak ya da ortadan kaldırarak değiştirmektir (</a:t>
            </a:r>
            <a:r>
              <a:rPr lang="tr-TR" dirty="0" err="1">
                <a:solidFill>
                  <a:schemeClr val="tx1">
                    <a:lumMod val="65000"/>
                    <a:lumOff val="35000"/>
                  </a:schemeClr>
                </a:solidFill>
                <a:latin typeface="Arial" panose="020B0604020202020204" pitchFamily="34" charset="0"/>
                <a:cs typeface="Arial" panose="020B0604020202020204" pitchFamily="34" charset="0"/>
              </a:rPr>
              <a:t>Karoly</a:t>
            </a:r>
            <a:r>
              <a:rPr lang="tr-TR" dirty="0">
                <a:solidFill>
                  <a:schemeClr val="tx1">
                    <a:lumMod val="65000"/>
                    <a:lumOff val="35000"/>
                  </a:schemeClr>
                </a:solidFill>
                <a:latin typeface="Arial" panose="020B0604020202020204" pitchFamily="34" charset="0"/>
                <a:cs typeface="Arial" panose="020B0604020202020204" pitchFamily="34" charset="0"/>
              </a:rPr>
              <a:t> vd., 2005).</a:t>
            </a:r>
          </a:p>
          <a:p>
            <a:pPr>
              <a:lnSpc>
                <a:spcPct val="110000"/>
              </a:lnSpc>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Önleyici müdahale programları, sistematik ve güvenilir bir şekilde sıklıkla uygulandığında, çocukların iletişim ve etkileşim becerilerini desteklemekte ve problem çözme becerilerini geliş </a:t>
            </a:r>
            <a:r>
              <a:rPr lang="tr-TR" dirty="0" err="1">
                <a:solidFill>
                  <a:schemeClr val="tx1">
                    <a:lumMod val="65000"/>
                    <a:lumOff val="35000"/>
                  </a:schemeClr>
                </a:solidFill>
                <a:latin typeface="Arial" panose="020B0604020202020204" pitchFamily="34" charset="0"/>
                <a:cs typeface="Arial" panose="020B0604020202020204" pitchFamily="34" charset="0"/>
              </a:rPr>
              <a:t>tirmekte</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Domitrovich</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Cortes</a:t>
            </a:r>
            <a:r>
              <a:rPr lang="tr-TR" dirty="0">
                <a:solidFill>
                  <a:schemeClr val="tx1">
                    <a:lumMod val="65000"/>
                    <a:lumOff val="35000"/>
                  </a:schemeClr>
                </a:solidFill>
                <a:latin typeface="Arial" panose="020B0604020202020204" pitchFamily="34" charset="0"/>
                <a:cs typeface="Arial" panose="020B0604020202020204" pitchFamily="34" charset="0"/>
              </a:rPr>
              <a:t> ve </a:t>
            </a:r>
            <a:r>
              <a:rPr lang="tr-TR" dirty="0" err="1">
                <a:solidFill>
                  <a:schemeClr val="tx1">
                    <a:lumMod val="65000"/>
                    <a:lumOff val="35000"/>
                  </a:schemeClr>
                </a:solidFill>
                <a:latin typeface="Arial" panose="020B0604020202020204" pitchFamily="34" charset="0"/>
                <a:cs typeface="Arial" panose="020B0604020202020204" pitchFamily="34" charset="0"/>
              </a:rPr>
              <a:t>Greenberg</a:t>
            </a:r>
            <a:r>
              <a:rPr lang="tr-TR" dirty="0">
                <a:solidFill>
                  <a:schemeClr val="tx1">
                    <a:lumMod val="65000"/>
                    <a:lumOff val="35000"/>
                  </a:schemeClr>
                </a:solidFill>
                <a:latin typeface="Arial" panose="020B0604020202020204" pitchFamily="34" charset="0"/>
                <a:cs typeface="Arial" panose="020B0604020202020204" pitchFamily="34" charset="0"/>
              </a:rPr>
              <a:t>, 2007).</a:t>
            </a:r>
          </a:p>
          <a:p>
            <a:pPr>
              <a:lnSpc>
                <a:spcPct val="110000"/>
              </a:lnSpc>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Önleyici erken eğitim ve  müdahale programlarının gelişimsel  yetersizliği olan ya da gelişimsel yetersizlik riski altında olan çocuklara faydası olduğu kadar ebeveynler ve öğretmenler içinde </a:t>
            </a:r>
            <a:r>
              <a:rPr lang="tr-TR" dirty="0" err="1">
                <a:solidFill>
                  <a:schemeClr val="tx1">
                    <a:lumMod val="65000"/>
                    <a:lumOff val="35000"/>
                  </a:schemeClr>
                </a:solidFill>
                <a:latin typeface="Arial" panose="020B0604020202020204" pitchFamily="34" charset="0"/>
                <a:cs typeface="Arial" panose="020B0604020202020204" pitchFamily="34" charset="0"/>
              </a:rPr>
              <a:t>bazır</a:t>
            </a:r>
            <a:r>
              <a:rPr lang="tr-TR" dirty="0">
                <a:solidFill>
                  <a:schemeClr val="tx1">
                    <a:lumMod val="65000"/>
                    <a:lumOff val="35000"/>
                  </a:schemeClr>
                </a:solidFill>
                <a:latin typeface="Arial" panose="020B0604020202020204" pitchFamily="34" charset="0"/>
                <a:cs typeface="Arial" panose="020B0604020202020204" pitchFamily="34" charset="0"/>
              </a:rPr>
              <a:t> yararları söz konusudur. Önleyici müdaha­le programları </a:t>
            </a:r>
            <a:r>
              <a:rPr lang="tr-TR" dirty="0" err="1">
                <a:solidFill>
                  <a:schemeClr val="tx1">
                    <a:lumMod val="65000"/>
                    <a:lumOff val="35000"/>
                  </a:schemeClr>
                </a:solidFill>
                <a:latin typeface="Arial" panose="020B0604020202020204" pitchFamily="34" charset="0"/>
                <a:cs typeface="Arial" panose="020B0604020202020204" pitchFamily="34" charset="0"/>
              </a:rPr>
              <a:t>aracılığıla</a:t>
            </a:r>
            <a:r>
              <a:rPr lang="tr-TR" dirty="0">
                <a:solidFill>
                  <a:schemeClr val="tx1">
                    <a:lumMod val="65000"/>
                    <a:lumOff val="35000"/>
                  </a:schemeClr>
                </a:solidFill>
                <a:latin typeface="Arial" panose="020B0604020202020204" pitchFamily="34" charset="0"/>
                <a:cs typeface="Arial" panose="020B0604020202020204" pitchFamily="34" charset="0"/>
              </a:rPr>
              <a:t> öğretmenler, sınıflarını daha etkili bir şekilde yönetme (Diken, Arıkan, Çolak ve Bozkurt, 2010; </a:t>
            </a:r>
            <a:r>
              <a:rPr lang="tr-TR" dirty="0" err="1">
                <a:solidFill>
                  <a:schemeClr val="tx1">
                    <a:lumMod val="65000"/>
                    <a:lumOff val="35000"/>
                  </a:schemeClr>
                </a:solidFill>
                <a:latin typeface="Arial" panose="020B0604020202020204" pitchFamily="34" charset="0"/>
                <a:cs typeface="Arial" panose="020B0604020202020204" pitchFamily="34" charset="0"/>
              </a:rPr>
              <a:t>Domitrovicb</a:t>
            </a:r>
            <a:r>
              <a:rPr lang="tr-TR" dirty="0">
                <a:solidFill>
                  <a:schemeClr val="tx1">
                    <a:lumMod val="65000"/>
                    <a:lumOff val="35000"/>
                  </a:schemeClr>
                </a:solidFill>
                <a:latin typeface="Arial" panose="020B0604020202020204" pitchFamily="34" charset="0"/>
                <a:cs typeface="Arial" panose="020B0604020202020204" pitchFamily="34" charset="0"/>
              </a:rPr>
              <a:t> vd., 2009) ve problem çözme becerileri (</a:t>
            </a:r>
            <a:r>
              <a:rPr lang="tr-TR" dirty="0" err="1">
                <a:solidFill>
                  <a:schemeClr val="tx1">
                    <a:lumMod val="65000"/>
                    <a:lumOff val="35000"/>
                  </a:schemeClr>
                </a:solidFill>
                <a:latin typeface="Arial" panose="020B0604020202020204" pitchFamily="34" charset="0"/>
                <a:cs typeface="Arial" panose="020B0604020202020204" pitchFamily="34" charset="0"/>
              </a:rPr>
              <a:t>Shure</a:t>
            </a:r>
            <a:r>
              <a:rPr lang="tr-TR" dirty="0">
                <a:solidFill>
                  <a:schemeClr val="tx1">
                    <a:lumMod val="65000"/>
                    <a:lumOff val="35000"/>
                  </a:schemeClr>
                </a:solidFill>
                <a:latin typeface="Arial" panose="020B0604020202020204" pitchFamily="34" charset="0"/>
                <a:cs typeface="Arial" panose="020B0604020202020204" pitchFamily="34" charset="0"/>
              </a:rPr>
              <a:t>, 2001) kazanabilirler. </a:t>
            </a:r>
          </a:p>
          <a:p>
            <a:endParaRPr lang="tr-TR" dirty="0"/>
          </a:p>
          <a:p>
            <a:endParaRPr lang="tr-TR" dirty="0"/>
          </a:p>
        </p:txBody>
      </p:sp>
    </p:spTree>
    <p:extLst>
      <p:ext uri="{BB962C8B-B14F-4D97-AF65-F5344CB8AC3E}">
        <p14:creationId xmlns:p14="http://schemas.microsoft.com/office/powerpoint/2010/main" val="3643639381"/>
      </p:ext>
    </p:extLst>
  </p:cSld>
  <p:clrMapOvr>
    <a:masterClrMapping/>
  </p:clrMapOvr>
  <p:transition spd="slow">
    <p:fad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20F4FA8-0B73-4465-8CE6-F59642FAE885}"/>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Ailelerin önleyici erken eğitim ve müdahale uygulamalarında aktif rol almaları çocuk çıktılarını olumlu etkilerken, bu uygulamalara katılım göstermeleri çocukların gelişim hızlarını olumsuz etkilenmesine neden olabilir. Bu nedenle, ailelerin sürece dahil edilerek çocuklarının gelişimlerinde önemli roller üstlenmelerini sağlayacak önleyici erken eğitim ve müdahale programlarının geliştirilmesi ve yoğun bir şekilde, aileyi de destekleyecek biçimde planlanarak kararlı bir şekilde uygulanması gerekmektedir.</a:t>
            </a:r>
          </a:p>
          <a:p>
            <a:endParaRPr lang="tr-TR" dirty="0"/>
          </a:p>
        </p:txBody>
      </p:sp>
    </p:spTree>
    <p:extLst>
      <p:ext uri="{BB962C8B-B14F-4D97-AF65-F5344CB8AC3E}">
        <p14:creationId xmlns:p14="http://schemas.microsoft.com/office/powerpoint/2010/main" val="196530475"/>
      </p:ext>
    </p:extLst>
  </p:cSld>
  <p:clrMapOvr>
    <a:masterClrMapping/>
  </p:clrMapOvr>
  <p:transition spd="slow">
    <p:fad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8C2E5C-DCCF-4BA7-BE71-BE16A79FD2ED}"/>
              </a:ext>
            </a:extLst>
          </p:cNvPr>
          <p:cNvSpPr>
            <a:spLocks noGrp="1"/>
          </p:cNvSpPr>
          <p:nvPr>
            <p:ph type="title"/>
          </p:nvPr>
        </p:nvSpPr>
        <p:spPr/>
        <p:txBody>
          <a:bodyPr/>
          <a:lstStyle/>
          <a:p>
            <a:r>
              <a:rPr lang="tr-TR" dirty="0"/>
              <a:t>İyileştirici Erken Eğitim ve Müdahale Programları </a:t>
            </a:r>
          </a:p>
        </p:txBody>
      </p:sp>
      <p:sp>
        <p:nvSpPr>
          <p:cNvPr id="3" name="İçerik Yer Tutucusu 2">
            <a:extLst>
              <a:ext uri="{FF2B5EF4-FFF2-40B4-BE49-F238E27FC236}">
                <a16:creationId xmlns:a16="http://schemas.microsoft.com/office/drawing/2014/main" id="{837E99C5-D7FA-48F8-8048-56FC1E5C3C01}"/>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İyileştirici erken eğitim ve müdahale, önleyici erken eğitim ve müdahale hizmetlerinden hiç yaralanmayan ya da yararlanmasına karşın gelişimsel yetersizliğe sahip olan çocuklara uygulanan müdahale yöntemlerini içermektedir. İyileştirici müdahale yaklaşımları, gelişimsel yetersizliğe sahip olan çocukların gereksinimlerinin karşılanmasını ve gelişimlerinin bütüncül bir anlayışla  desteklenmesini hedefleyen bireysel ya da küçük grup etkinlikleri içerisinde sunulan müdahale biçimi olarak tanımlanabilir. </a:t>
            </a:r>
          </a:p>
          <a:p>
            <a:endParaRPr lang="tr-TR" dirty="0"/>
          </a:p>
        </p:txBody>
      </p:sp>
    </p:spTree>
    <p:extLst>
      <p:ext uri="{BB962C8B-B14F-4D97-AF65-F5344CB8AC3E}">
        <p14:creationId xmlns:p14="http://schemas.microsoft.com/office/powerpoint/2010/main" val="4197590273"/>
      </p:ext>
    </p:extLst>
  </p:cSld>
  <p:clrMapOvr>
    <a:masterClrMapping/>
  </p:clrMapOvr>
  <p:transition spd="slow">
    <p:fad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70CB349-4758-4AE7-8BAC-7B1581C175D4}"/>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İyileştirici müdahaleler gelişimsel, davranışsal, psi­kolojik ve klinik müdahaleler olarak sınıflandırılabilir. Özel eğitim kapsamında, iyileştirici müdahaleler rehabilitasyon merkezleri ya da klinikler gibi ayrıştırılmış ortamlarda sunulabileceği gibi ev ve sınıf ortamları gibi doğal bağlamlarda da sunulabilir.</a:t>
            </a:r>
          </a:p>
          <a:p>
            <a:endParaRPr lang="tr-TR" dirty="0"/>
          </a:p>
        </p:txBody>
      </p:sp>
    </p:spTree>
    <p:extLst>
      <p:ext uri="{BB962C8B-B14F-4D97-AF65-F5344CB8AC3E}">
        <p14:creationId xmlns:p14="http://schemas.microsoft.com/office/powerpoint/2010/main" val="216494261"/>
      </p:ext>
    </p:extLst>
  </p:cSld>
  <p:clrMapOvr>
    <a:masterClrMapping/>
  </p:clrMapOvr>
  <p:transition spd="slow">
    <p:fad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15A3DCB-4834-4502-AF8D-CEFEAA7343ED}"/>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Önleyici erken eğitim ve müdahale yaklaşımları bağlanmada dikkate alınması gereken önemli unsurlardan  biri olan bilimsel dayanaklı uygulamaların kul­lanılması iyileştirici erken eğitim ve müdahale yaklaşımları  için de belirleyici bir unsurdur. İyileştirici erken eğitim ve müdahale yaklaşımlarıyla  ilgili yapılan araştırmalar,  aile merkezli  ya da bireysel  olarak uygulanan  bilimsel  dayanaklı müdahale programlarının  çocuk ve aile çıktıları üzerinde olumlu etkilerinin olduğunu ortaya koymaktadır.</a:t>
            </a:r>
          </a:p>
          <a:p>
            <a:endParaRPr lang="tr-TR" dirty="0"/>
          </a:p>
        </p:txBody>
      </p:sp>
    </p:spTree>
    <p:extLst>
      <p:ext uri="{BB962C8B-B14F-4D97-AF65-F5344CB8AC3E}">
        <p14:creationId xmlns:p14="http://schemas.microsoft.com/office/powerpoint/2010/main" val="2653874177"/>
      </p:ext>
    </p:extLst>
  </p:cSld>
  <p:clrMapOvr>
    <a:masterClrMapping/>
  </p:clrMapOvr>
  <p:transition spd="slow">
    <p:fad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C488D65-15A2-4706-A9ED-07C3AB761AD1}"/>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İyileştirici erken eğitim ve müdahale uygulamalarının  temel amaçları şu şekilde sıralanabilir (</a:t>
            </a:r>
            <a:r>
              <a:rPr lang="tr-TR" dirty="0" err="1">
                <a:solidFill>
                  <a:schemeClr val="tx1">
                    <a:lumMod val="65000"/>
                    <a:lumOff val="35000"/>
                  </a:schemeClr>
                </a:solidFill>
                <a:latin typeface="Arial" panose="020B0604020202020204" pitchFamily="34" charset="0"/>
                <a:cs typeface="Arial" panose="020B0604020202020204" pitchFamily="34" charset="0"/>
              </a:rPr>
              <a:t>Rosalynn</a:t>
            </a:r>
            <a:r>
              <a:rPr lang="tr-TR" dirty="0">
                <a:solidFill>
                  <a:schemeClr val="tx1">
                    <a:lumMod val="65000"/>
                    <a:lumOff val="35000"/>
                  </a:schemeClr>
                </a:solidFill>
                <a:latin typeface="Arial" panose="020B0604020202020204" pitchFamily="34" charset="0"/>
                <a:cs typeface="Arial" panose="020B0604020202020204" pitchFamily="34" charset="0"/>
              </a:rPr>
              <a:t> Carter </a:t>
            </a:r>
            <a:r>
              <a:rPr lang="tr-TR" dirty="0" err="1">
                <a:solidFill>
                  <a:schemeClr val="tx1">
                    <a:lumMod val="65000"/>
                    <a:lumOff val="35000"/>
                  </a:schemeClr>
                </a:solidFill>
                <a:latin typeface="Arial" panose="020B0604020202020204" pitchFamily="34" charset="0"/>
                <a:cs typeface="Arial" panose="020B0604020202020204" pitchFamily="34" charset="0"/>
              </a:rPr>
              <a:t>Institute</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for</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Caregiving</a:t>
            </a:r>
            <a:r>
              <a:rPr lang="tr-TR" dirty="0">
                <a:solidFill>
                  <a:schemeClr val="tx1">
                    <a:lumMod val="65000"/>
                    <a:lumOff val="35000"/>
                  </a:schemeClr>
                </a:solidFill>
                <a:latin typeface="Arial" panose="020B0604020202020204" pitchFamily="34" charset="0"/>
                <a:cs typeface="Arial" panose="020B0604020202020204" pitchFamily="34" charset="0"/>
              </a:rPr>
              <a:t>, 2019):</a:t>
            </a:r>
          </a:p>
          <a:p>
            <a:pPr>
              <a:buFont typeface="+mj-lt"/>
              <a:buAutoNum type="arabicPeriod"/>
            </a:pPr>
            <a:r>
              <a:rPr lang="tr-TR" dirty="0">
                <a:solidFill>
                  <a:schemeClr val="tx1">
                    <a:lumMod val="65000"/>
                    <a:lumOff val="35000"/>
                  </a:schemeClr>
                </a:solidFill>
                <a:latin typeface="Arial" panose="020B0604020202020204" pitchFamily="34" charset="0"/>
                <a:cs typeface="Arial" panose="020B0604020202020204" pitchFamily="34" charset="0"/>
              </a:rPr>
              <a:t>Aile üyeleri, bakıcılar ve eğitmenlere, gelişimsel olarak yetersizlikten et­kilenmiş çocukları, aile üyeleri ve bakıcıları etkileyen stres faktörleri ve gereksinimleri ile bu gereksinimlerin karşılanmasına yönelik destek hizmetleri hakkında bilgi ve eğitim vermek.</a:t>
            </a:r>
          </a:p>
          <a:p>
            <a:pPr>
              <a:buFont typeface="+mj-lt"/>
              <a:buAutoNum type="arabicPeriod"/>
            </a:pPr>
            <a:r>
              <a:rPr lang="tr-TR" dirty="0">
                <a:solidFill>
                  <a:schemeClr val="tx1">
                    <a:lumMod val="65000"/>
                    <a:lumOff val="35000"/>
                  </a:schemeClr>
                </a:solidFill>
                <a:latin typeface="Arial" panose="020B0604020202020204" pitchFamily="34" charset="0"/>
                <a:cs typeface="Arial" panose="020B0604020202020204" pitchFamily="34" charset="0"/>
              </a:rPr>
              <a:t>Yetersizlikten etkilenmiş çocuklara bakım sağlayan aile üyelerinin ya da diğer kişilerin ilgili uzmanlardan ya da kuruluşlardan destek almalarını teşvik  etmek.</a:t>
            </a:r>
          </a:p>
          <a:p>
            <a:endParaRPr lang="tr-TR" dirty="0"/>
          </a:p>
        </p:txBody>
      </p:sp>
    </p:spTree>
    <p:extLst>
      <p:ext uri="{BB962C8B-B14F-4D97-AF65-F5344CB8AC3E}">
        <p14:creationId xmlns:p14="http://schemas.microsoft.com/office/powerpoint/2010/main" val="300088876"/>
      </p:ext>
    </p:extLst>
  </p:cSld>
  <p:clrMapOvr>
    <a:masterClrMapping/>
  </p:clrMapOvr>
  <p:transition spd="slow">
    <p:fad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40F68B7-91CD-49D0-A3C4-A7CDF1C5B7B2}"/>
              </a:ext>
            </a:extLst>
          </p:cNvPr>
          <p:cNvSpPr>
            <a:spLocks noGrp="1"/>
          </p:cNvSpPr>
          <p:nvPr>
            <p:ph sz="quarter" idx="10"/>
          </p:nvPr>
        </p:nvSpPr>
        <p:spPr/>
        <p:txBody>
          <a:bodyPr/>
          <a:lstStyle/>
          <a:p>
            <a:pPr marL="0" indent="0"/>
            <a:r>
              <a:rPr lang="tr-TR" dirty="0">
                <a:solidFill>
                  <a:schemeClr val="bg2"/>
                </a:solidFill>
                <a:latin typeface="Arial" panose="020B0604020202020204" pitchFamily="34" charset="0"/>
                <a:cs typeface="Arial" panose="020B0604020202020204" pitchFamily="34" charset="0"/>
              </a:rPr>
              <a:t>3. </a:t>
            </a:r>
            <a:r>
              <a:rPr lang="tr-TR" dirty="0">
                <a:solidFill>
                  <a:schemeClr val="tx1">
                    <a:lumMod val="65000"/>
                    <a:lumOff val="35000"/>
                  </a:schemeClr>
                </a:solidFill>
                <a:latin typeface="Arial" panose="020B0604020202020204" pitchFamily="34" charset="0"/>
                <a:cs typeface="Arial" panose="020B0604020202020204" pitchFamily="34" charset="0"/>
              </a:rPr>
              <a:t>Bakım görevini üstlenen bireylerin, müdahale hizmetinden yararlanan çocuğun var olan problemlerinin üstesinden gelmek için üzüntü, öfke, korku ve suçluluk ile </a:t>
            </a:r>
            <a:r>
              <a:rPr lang="tr-TR" dirty="0" err="1">
                <a:solidFill>
                  <a:schemeClr val="tx1">
                    <a:lumMod val="65000"/>
                    <a:lumOff val="35000"/>
                  </a:schemeClr>
                </a:solidFill>
                <a:latin typeface="Arial" panose="020B0604020202020204" pitchFamily="34" charset="0"/>
                <a:cs typeface="Arial" panose="020B0604020202020204" pitchFamily="34" charset="0"/>
              </a:rPr>
              <a:t>başetme</a:t>
            </a:r>
            <a:r>
              <a:rPr lang="tr-TR" dirty="0">
                <a:solidFill>
                  <a:schemeClr val="tx1">
                    <a:lumMod val="65000"/>
                    <a:lumOff val="35000"/>
                  </a:schemeClr>
                </a:solidFill>
                <a:latin typeface="Arial" panose="020B0604020202020204" pitchFamily="34" charset="0"/>
                <a:cs typeface="Arial" panose="020B0604020202020204" pitchFamily="34" charset="0"/>
              </a:rPr>
              <a:t> becerilerini geliştirmelerini desteklemek</a:t>
            </a:r>
          </a:p>
          <a:p>
            <a:pPr marL="0" indent="0"/>
            <a:r>
              <a:rPr lang="tr-TR" dirty="0">
                <a:solidFill>
                  <a:schemeClr val="bg2"/>
                </a:solidFill>
                <a:latin typeface="Arial" panose="020B0604020202020204" pitchFamily="34" charset="0"/>
                <a:cs typeface="Arial" panose="020B0604020202020204" pitchFamily="34" charset="0"/>
              </a:rPr>
              <a:t>4. </a:t>
            </a:r>
            <a:r>
              <a:rPr lang="tr-TR" dirty="0">
                <a:solidFill>
                  <a:schemeClr val="tx1">
                    <a:lumMod val="65000"/>
                    <a:lumOff val="35000"/>
                  </a:schemeClr>
                </a:solidFill>
                <a:latin typeface="Arial" panose="020B0604020202020204" pitchFamily="34" charset="0"/>
                <a:cs typeface="Arial" panose="020B0604020202020204" pitchFamily="34" charset="0"/>
              </a:rPr>
              <a:t>Öğretmen, ebeveyn ve bakıcıların müdahale sürecinde ortaya çıkan ve pratik düzeyde ele alınması gereken spesifik problemler ile bu problemlerin çözümünde etkili olan stratejileri öğretmek amacıyla problem çözme becerilerini desteklemek.</a:t>
            </a:r>
          </a:p>
          <a:p>
            <a:endParaRPr lang="tr-TR" dirty="0"/>
          </a:p>
        </p:txBody>
      </p:sp>
    </p:spTree>
    <p:extLst>
      <p:ext uri="{BB962C8B-B14F-4D97-AF65-F5344CB8AC3E}">
        <p14:creationId xmlns:p14="http://schemas.microsoft.com/office/powerpoint/2010/main" val="2920222969"/>
      </p:ext>
    </p:extLst>
  </p:cSld>
  <p:clrMapOvr>
    <a:masterClrMapping/>
  </p:clrMapOvr>
  <p:transition spd="slow">
    <p:fad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892149B-2DD1-4F83-9F4F-44703434078C}"/>
              </a:ext>
            </a:extLst>
          </p:cNvPr>
          <p:cNvSpPr>
            <a:spLocks noGrp="1"/>
          </p:cNvSpPr>
          <p:nvPr>
            <p:ph sz="quarter" idx="10"/>
          </p:nvPr>
        </p:nvSpPr>
        <p:spPr/>
        <p:txBody>
          <a:bodyPr/>
          <a:lstStyle/>
          <a:p>
            <a:pPr marL="0" indent="0" eaLnBrk="0" hangingPunct="0"/>
            <a:r>
              <a:rPr lang="tr-TR" dirty="0">
                <a:solidFill>
                  <a:schemeClr val="bg2"/>
                </a:solidFill>
                <a:latin typeface="Arial" panose="020B0604020202020204" pitchFamily="34" charset="0"/>
                <a:cs typeface="Arial" panose="020B0604020202020204" pitchFamily="34" charset="0"/>
              </a:rPr>
              <a:t>5. </a:t>
            </a:r>
            <a:r>
              <a:rPr lang="tr-TR" dirty="0">
                <a:solidFill>
                  <a:schemeClr val="tx1">
                    <a:lumMod val="65000"/>
                    <a:lumOff val="35000"/>
                  </a:schemeClr>
                </a:solidFill>
                <a:latin typeface="Arial" panose="020B0604020202020204" pitchFamily="34" charset="0"/>
                <a:cs typeface="Arial" panose="020B0604020202020204" pitchFamily="34" charset="0"/>
              </a:rPr>
              <a:t>Ebeveynlerin ve diğer bakım sağlayan kişilerin güçlendirilmesi ve desteklenmesi  yoluyla  yetersizlikten  etkilenmiş  çocukları,  sosyal-duygusal gelişim alanı da dahil olmak üzere tüm gelişim alanlarında desteklemek.</a:t>
            </a:r>
          </a:p>
          <a:p>
            <a:pPr marL="0" indent="0" eaLnBrk="0" hangingPunct="0"/>
            <a:r>
              <a:rPr lang="tr-TR" dirty="0">
                <a:solidFill>
                  <a:schemeClr val="bg2"/>
                </a:solidFill>
                <a:latin typeface="Arial" panose="020B0604020202020204" pitchFamily="34" charset="0"/>
                <a:cs typeface="Arial" panose="020B0604020202020204" pitchFamily="34" charset="0"/>
              </a:rPr>
              <a:t>6. </a:t>
            </a:r>
            <a:r>
              <a:rPr lang="tr-TR" dirty="0">
                <a:solidFill>
                  <a:schemeClr val="tx1">
                    <a:lumMod val="65000"/>
                    <a:lumOff val="35000"/>
                  </a:schemeClr>
                </a:solidFill>
                <a:latin typeface="Arial" panose="020B0604020202020204" pitchFamily="34" charset="0"/>
                <a:cs typeface="Arial" panose="020B0604020202020204" pitchFamily="34" charset="0"/>
              </a:rPr>
              <a:t>Aileyi erken müdahale sürecinin merkezine yerleştirerek, ailenin çocuk­larının hayatlarında olan rollerini yeniden  yapılandırmalarına  yardımcı olmak.</a:t>
            </a:r>
          </a:p>
          <a:p>
            <a:pPr marL="0" indent="0" eaLnBrk="0" hangingPunct="0"/>
            <a:r>
              <a:rPr lang="tr-TR" dirty="0">
                <a:solidFill>
                  <a:schemeClr val="bg2"/>
                </a:solidFill>
                <a:latin typeface="Arial" panose="020B0604020202020204" pitchFamily="34" charset="0"/>
                <a:cs typeface="Arial" panose="020B0604020202020204" pitchFamily="34" charset="0"/>
              </a:rPr>
              <a:t>7</a:t>
            </a:r>
            <a:r>
              <a:rPr lang="tr-TR" dirty="0">
                <a:solidFill>
                  <a:schemeClr val="tx1">
                    <a:lumMod val="65000"/>
                    <a:lumOff val="35000"/>
                  </a:schemeClr>
                </a:solidFill>
                <a:latin typeface="Arial" panose="020B0604020202020204" pitchFamily="34" charset="0"/>
                <a:cs typeface="Arial" panose="020B0604020202020204" pitchFamily="34" charset="0"/>
              </a:rPr>
              <a:t>. Bakım görevini üstlenen bireylerin  öz-bakım sunma ve öz-bakım becerilerini kazandırma yeterliliklerini geliştirmek.</a:t>
            </a:r>
          </a:p>
          <a:p>
            <a:endParaRPr lang="tr-TR" dirty="0"/>
          </a:p>
        </p:txBody>
      </p:sp>
    </p:spTree>
    <p:extLst>
      <p:ext uri="{BB962C8B-B14F-4D97-AF65-F5344CB8AC3E}">
        <p14:creationId xmlns:p14="http://schemas.microsoft.com/office/powerpoint/2010/main" val="672997078"/>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EEF47C2-B1B7-4691-99D4-3800FB53A44F}"/>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Bu bağlamda  akranlarından gelişimleri itibariyle dezavantajlı olan çocukların gelişimlerini desteklemek amacıyla geliştirilen erken eğitim ve müdahale uygulamaları, çocukların </a:t>
            </a:r>
            <a:r>
              <a:rPr lang="tr-TR" dirty="0" err="1">
                <a:solidFill>
                  <a:schemeClr val="tx1">
                    <a:lumMod val="65000"/>
                    <a:lumOff val="35000"/>
                  </a:schemeClr>
                </a:solidFill>
                <a:latin typeface="Arial" panose="020B0604020202020204" pitchFamily="34" charset="0"/>
                <a:cs typeface="Arial" panose="020B0604020202020204" pitchFamily="34" charset="0"/>
              </a:rPr>
              <a:t>sağlıgını</a:t>
            </a:r>
            <a:r>
              <a:rPr lang="tr-TR" dirty="0">
                <a:solidFill>
                  <a:schemeClr val="tx1">
                    <a:lumMod val="65000"/>
                    <a:lumOff val="35000"/>
                  </a:schemeClr>
                </a:solidFill>
                <a:latin typeface="Arial" panose="020B0604020202020204" pitchFamily="34" charset="0"/>
                <a:cs typeface="Arial" panose="020B0604020202020204" pitchFamily="34" charset="0"/>
              </a:rPr>
              <a:t> korumak ve iyileştirmek,  çocuklardaki  mevcut yeterlikleri  artırmak,  çocuğun  sa­hip olduğu yetersizliklerin etkisini en aza indirmek, başka yetersizliklerin ortaya çıkmasını engellemek, ailenin uyumunu desteklemek ve genel  işleyişini  teşvik etmek gibi  temel konulara odaklanmaktadır (</a:t>
            </a:r>
            <a:r>
              <a:rPr lang="tr-TR" dirty="0" err="1">
                <a:solidFill>
                  <a:schemeClr val="tx1">
                    <a:lumMod val="65000"/>
                    <a:lumOff val="35000"/>
                  </a:schemeClr>
                </a:solidFill>
                <a:latin typeface="Arial" panose="020B0604020202020204" pitchFamily="34" charset="0"/>
                <a:cs typeface="Arial" panose="020B0604020202020204" pitchFamily="34" charset="0"/>
              </a:rPr>
              <a:t>Harjusola-Webb</a:t>
            </a:r>
            <a:r>
              <a:rPr lang="tr-TR" dirty="0">
                <a:solidFill>
                  <a:schemeClr val="tx1">
                    <a:lumMod val="65000"/>
                    <a:lumOff val="35000"/>
                  </a:schemeClr>
                </a:solidFill>
                <a:latin typeface="Arial" panose="020B0604020202020204" pitchFamily="34" charset="0"/>
                <a:cs typeface="Arial" panose="020B0604020202020204" pitchFamily="34" charset="0"/>
              </a:rPr>
              <a:t> vd., 2013; </a:t>
            </a:r>
            <a:r>
              <a:rPr lang="tr-TR" dirty="0" err="1">
                <a:solidFill>
                  <a:schemeClr val="tx1">
                    <a:lumMod val="65000"/>
                    <a:lumOff val="35000"/>
                  </a:schemeClr>
                </a:solidFill>
                <a:latin typeface="Arial" panose="020B0604020202020204" pitchFamily="34" charset="0"/>
                <a:cs typeface="Arial" panose="020B0604020202020204" pitchFamily="34" charset="0"/>
              </a:rPr>
              <a:t>Keilty</a:t>
            </a:r>
            <a:r>
              <a:rPr lang="tr-TR" dirty="0">
                <a:solidFill>
                  <a:schemeClr val="tx1">
                    <a:lumMod val="65000"/>
                    <a:lumOff val="35000"/>
                  </a:schemeClr>
                </a:solidFill>
                <a:latin typeface="Arial" panose="020B0604020202020204" pitchFamily="34" charset="0"/>
                <a:cs typeface="Arial" panose="020B0604020202020204" pitchFamily="34" charset="0"/>
              </a:rPr>
              <a:t>, 2010).</a:t>
            </a:r>
          </a:p>
        </p:txBody>
      </p:sp>
    </p:spTree>
    <p:extLst>
      <p:ext uri="{BB962C8B-B14F-4D97-AF65-F5344CB8AC3E}">
        <p14:creationId xmlns:p14="http://schemas.microsoft.com/office/powerpoint/2010/main" val="1701242658"/>
      </p:ext>
    </p:extLst>
  </p:cSld>
  <p:clrMapOvr>
    <a:masterClrMapping/>
  </p:clrMapOvr>
  <p:transition spd="slow">
    <p:fad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7E33F25-C428-4A66-AEFB-8E448BD33CF7}"/>
              </a:ext>
            </a:extLst>
          </p:cNvPr>
          <p:cNvSpPr>
            <a:spLocks noGrp="1"/>
          </p:cNvSpPr>
          <p:nvPr>
            <p:ph type="title"/>
          </p:nvPr>
        </p:nvSpPr>
        <p:spPr/>
        <p:txBody>
          <a:bodyPr/>
          <a:lstStyle/>
          <a:p>
            <a:r>
              <a:rPr lang="tr-TR" dirty="0"/>
              <a:t>Erken Eğitim ve Müdahale Programları </a:t>
            </a:r>
          </a:p>
        </p:txBody>
      </p:sp>
      <p:sp>
        <p:nvSpPr>
          <p:cNvPr id="3" name="İçerik Yer Tutucusu 2">
            <a:extLst>
              <a:ext uri="{FF2B5EF4-FFF2-40B4-BE49-F238E27FC236}">
                <a16:creationId xmlns:a16="http://schemas.microsoft.com/office/drawing/2014/main" id="{4B61451E-8078-4003-B82B-6906A103F858}"/>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Erken eğitim ve müdahale programları özel gereksinimli çocuklarda dahil olmak üzere tüm çocukların ileri yaşantılarında sergileyecekleri beceri ve davranışlar için bir zemin oluşturmaktadır. Bu kısımda, ulusal ve uluslararası düzeyde, etkililiği araştırmalarca kanıtlanmış ya da desteklenen, önleyici ve </a:t>
            </a:r>
            <a:r>
              <a:rPr lang="tr-TR" dirty="0" err="1">
                <a:solidFill>
                  <a:schemeClr val="tx1">
                    <a:lumMod val="65000"/>
                    <a:lumOff val="35000"/>
                  </a:schemeClr>
                </a:solidFill>
                <a:latin typeface="Arial" panose="020B0604020202020204" pitchFamily="34" charset="0"/>
                <a:cs typeface="Arial" panose="020B0604020202020204" pitchFamily="34" charset="0"/>
              </a:rPr>
              <a:t>iyilştirici</a:t>
            </a:r>
            <a:r>
              <a:rPr lang="tr-TR" dirty="0">
                <a:solidFill>
                  <a:schemeClr val="tx1">
                    <a:lumMod val="65000"/>
                    <a:lumOff val="35000"/>
                  </a:schemeClr>
                </a:solidFill>
                <a:latin typeface="Arial" panose="020B0604020202020204" pitchFamily="34" charset="0"/>
                <a:cs typeface="Arial" panose="020B0604020202020204" pitchFamily="34" charset="0"/>
              </a:rPr>
              <a:t> erken eğitim ve müdahale programlarına değinilmelidir.</a:t>
            </a:r>
          </a:p>
          <a:p>
            <a:endParaRPr lang="tr-TR" dirty="0"/>
          </a:p>
        </p:txBody>
      </p:sp>
    </p:spTree>
    <p:extLst>
      <p:ext uri="{BB962C8B-B14F-4D97-AF65-F5344CB8AC3E}">
        <p14:creationId xmlns:p14="http://schemas.microsoft.com/office/powerpoint/2010/main" val="3317933201"/>
      </p:ext>
    </p:extLst>
  </p:cSld>
  <p:clrMapOvr>
    <a:masterClrMapping/>
  </p:clrMapOvr>
  <p:transition spd="slow">
    <p:fad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40FBCA2-C5AF-4E13-A17D-6A4C90877D9B}"/>
              </a:ext>
            </a:extLst>
          </p:cNvPr>
          <p:cNvSpPr>
            <a:spLocks noGrp="1"/>
          </p:cNvSpPr>
          <p:nvPr>
            <p:ph type="title"/>
          </p:nvPr>
        </p:nvSpPr>
        <p:spPr/>
        <p:txBody>
          <a:bodyPr/>
          <a:lstStyle/>
          <a:p>
            <a:r>
              <a:rPr lang="tr-TR" dirty="0"/>
              <a:t>Ulusal Programlar</a:t>
            </a:r>
          </a:p>
        </p:txBody>
      </p:sp>
      <p:sp>
        <p:nvSpPr>
          <p:cNvPr id="3" name="İçerik Yer Tutucusu 2">
            <a:extLst>
              <a:ext uri="{FF2B5EF4-FFF2-40B4-BE49-F238E27FC236}">
                <a16:creationId xmlns:a16="http://schemas.microsoft.com/office/drawing/2014/main" id="{86A5B2C3-EA7B-4D50-A760-F5A0FE3B106A}"/>
              </a:ext>
            </a:extLst>
          </p:cNvPr>
          <p:cNvSpPr>
            <a:spLocks noGrp="1"/>
          </p:cNvSpPr>
          <p:nvPr>
            <p:ph sz="quarter" idx="10"/>
          </p:nvPr>
        </p:nvSpPr>
        <p:spPr/>
        <p:txBody>
          <a:bodyPr/>
          <a:lstStyle/>
          <a:p>
            <a:r>
              <a:rPr lang="tr-TR" b="1" dirty="0">
                <a:solidFill>
                  <a:schemeClr val="bg2"/>
                </a:solidFill>
                <a:latin typeface="Arial" panose="020B0604020202020204" pitchFamily="34" charset="0"/>
                <a:cs typeface="Arial" panose="020B0604020202020204" pitchFamily="34" charset="0"/>
              </a:rPr>
              <a:t>1. </a:t>
            </a:r>
            <a:r>
              <a:rPr lang="tr-TR" b="1" dirty="0">
                <a:solidFill>
                  <a:schemeClr val="tx1">
                    <a:lumMod val="65000"/>
                    <a:lumOff val="35000"/>
                  </a:schemeClr>
                </a:solidFill>
                <a:latin typeface="Arial" panose="020B0604020202020204" pitchFamily="34" charset="0"/>
                <a:cs typeface="Arial" panose="020B0604020202020204" pitchFamily="34" charset="0"/>
              </a:rPr>
              <a:t>S.O.S. Erken  Müdahale  Programı  (S.O.S.-EMP):  </a:t>
            </a:r>
            <a:r>
              <a:rPr lang="tr-TR" dirty="0">
                <a:solidFill>
                  <a:schemeClr val="tx1">
                    <a:lumMod val="65000"/>
                    <a:lumOff val="35000"/>
                  </a:schemeClr>
                </a:solidFill>
                <a:latin typeface="Arial" panose="020B0604020202020204" pitchFamily="34" charset="0"/>
                <a:cs typeface="Arial" panose="020B0604020202020204" pitchFamily="34" charset="0"/>
              </a:rPr>
              <a:t>Erken çocukluk dönemindeki  çocukların  sosyal-duygusal gelişimlerini  desteklemeye ve problem  </a:t>
            </a:r>
            <a:r>
              <a:rPr lang="tr-TR" dirty="0" err="1">
                <a:solidFill>
                  <a:schemeClr val="tx1">
                    <a:lumMod val="65000"/>
                    <a:lumOff val="35000"/>
                  </a:schemeClr>
                </a:solidFill>
                <a:latin typeface="Arial" panose="020B0604020202020204" pitchFamily="34" charset="0"/>
                <a:cs typeface="Arial" panose="020B0604020202020204" pitchFamily="34" charset="0"/>
              </a:rPr>
              <a:t>davraşlarını</a:t>
            </a:r>
            <a:r>
              <a:rPr lang="tr-TR" dirty="0">
                <a:solidFill>
                  <a:schemeClr val="tx1">
                    <a:lumMod val="65000"/>
                    <a:lumOff val="35000"/>
                  </a:schemeClr>
                </a:solidFill>
                <a:latin typeface="Arial" panose="020B0604020202020204" pitchFamily="34" charset="0"/>
                <a:cs typeface="Arial" panose="020B0604020202020204" pitchFamily="34" charset="0"/>
              </a:rPr>
              <a:t>  önlemeye yönelik  okul  öncesi  eğitimi  öğretmenleri  ve </a:t>
            </a:r>
            <a:r>
              <a:rPr lang="tr-TR" dirty="0" err="1">
                <a:solidFill>
                  <a:schemeClr val="tx1">
                    <a:lumMod val="65000"/>
                    <a:lumOff val="35000"/>
                  </a:schemeClr>
                </a:solidFill>
                <a:latin typeface="Arial" panose="020B0604020202020204" pitchFamily="34" charset="0"/>
                <a:cs typeface="Arial" panose="020B0604020202020204" pitchFamily="34" charset="0"/>
              </a:rPr>
              <a:t>uzmanlan</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tarafmdan</a:t>
            </a:r>
            <a:r>
              <a:rPr lang="tr-TR" dirty="0">
                <a:solidFill>
                  <a:schemeClr val="tx1">
                    <a:lumMod val="65000"/>
                    <a:lumOff val="35000"/>
                  </a:schemeClr>
                </a:solidFill>
                <a:latin typeface="Arial" panose="020B0604020202020204" pitchFamily="34" charset="0"/>
                <a:cs typeface="Arial" panose="020B0604020202020204" pitchFamily="34" charset="0"/>
              </a:rPr>
              <a:t>  kullanılmak  üzere  geliştirilmiş  önleyici  erken  eğitim  ve müdahale programıdır. S.O.S.-Erken Müdahale Programı,  </a:t>
            </a:r>
          </a:p>
          <a:p>
            <a:pPr>
              <a:buFont typeface="+mj-lt"/>
              <a:buAutoNum type="alphaLcParenR"/>
            </a:pPr>
            <a:r>
              <a:rPr lang="tr-TR" i="1" dirty="0">
                <a:solidFill>
                  <a:schemeClr val="tx1">
                    <a:lumMod val="65000"/>
                    <a:lumOff val="35000"/>
                  </a:schemeClr>
                </a:solidFill>
                <a:latin typeface="Arial" panose="020B0604020202020204" pitchFamily="34" charset="0"/>
                <a:cs typeface="Arial" panose="020B0604020202020204" pitchFamily="34" charset="0"/>
              </a:rPr>
              <a:t>Destekleyici  Eğitim  Ortamı Oluşturma  1: Fiziksel  Ortam,</a:t>
            </a:r>
          </a:p>
          <a:p>
            <a:pPr>
              <a:buFont typeface="+mj-lt"/>
              <a:buAutoNum type="alphaLcParenR"/>
            </a:pPr>
            <a:r>
              <a:rPr lang="tr-TR" i="1" dirty="0">
                <a:solidFill>
                  <a:schemeClr val="tx1">
                    <a:lumMod val="65000"/>
                    <a:lumOff val="35000"/>
                  </a:schemeClr>
                </a:solidFill>
                <a:latin typeface="Arial" panose="020B0604020202020204" pitchFamily="34" charset="0"/>
                <a:cs typeface="Arial" panose="020B0604020202020204" pitchFamily="34" charset="0"/>
              </a:rPr>
              <a:t>Destekleyici  Eğitim  Ortamı Oluşturma 2: Sosyal  Ortam, </a:t>
            </a:r>
          </a:p>
          <a:p>
            <a:pPr>
              <a:buFont typeface="+mj-lt"/>
              <a:buAutoNum type="alphaLcParenR"/>
            </a:pPr>
            <a:r>
              <a:rPr lang="tr-TR" i="1" dirty="0">
                <a:solidFill>
                  <a:schemeClr val="tx1">
                    <a:lumMod val="65000"/>
                    <a:lumOff val="35000"/>
                  </a:schemeClr>
                </a:solidFill>
                <a:latin typeface="Arial" panose="020B0604020202020204" pitchFamily="34" charset="0"/>
                <a:cs typeface="Arial" panose="020B0604020202020204" pitchFamily="34" charset="0"/>
              </a:rPr>
              <a:t>Sosyal-Duy­gusal  Becerilerin   Geliştirilmesi  </a:t>
            </a:r>
          </a:p>
          <a:p>
            <a:pPr>
              <a:buFont typeface="+mj-lt"/>
              <a:buAutoNum type="alphaLcParenR"/>
            </a:pPr>
            <a:r>
              <a:rPr lang="tr-TR" i="1" dirty="0">
                <a:solidFill>
                  <a:schemeClr val="tx1">
                    <a:lumMod val="65000"/>
                    <a:lumOff val="35000"/>
                  </a:schemeClr>
                </a:solidFill>
                <a:latin typeface="Arial" panose="020B0604020202020204" pitchFamily="34" charset="0"/>
                <a:cs typeface="Arial" panose="020B0604020202020204" pitchFamily="34" charset="0"/>
              </a:rPr>
              <a:t>Davranış Problemlerini   Önleme  </a:t>
            </a:r>
            <a:r>
              <a:rPr lang="tr-TR" dirty="0">
                <a:solidFill>
                  <a:schemeClr val="tx1">
                    <a:lumMod val="65000"/>
                    <a:lumOff val="35000"/>
                  </a:schemeClr>
                </a:solidFill>
                <a:latin typeface="Arial" panose="020B0604020202020204" pitchFamily="34" charset="0"/>
                <a:cs typeface="Arial" panose="020B0604020202020204" pitchFamily="34" charset="0"/>
              </a:rPr>
              <a:t>olmak üzere dört farklı modülden oluşmaktadır.</a:t>
            </a:r>
          </a:p>
          <a:p>
            <a:endParaRPr lang="tr-TR" dirty="0"/>
          </a:p>
        </p:txBody>
      </p:sp>
    </p:spTree>
    <p:extLst>
      <p:ext uri="{BB962C8B-B14F-4D97-AF65-F5344CB8AC3E}">
        <p14:creationId xmlns:p14="http://schemas.microsoft.com/office/powerpoint/2010/main" val="838962676"/>
      </p:ext>
    </p:extLst>
  </p:cSld>
  <p:clrMapOvr>
    <a:masterClrMapping/>
  </p:clrMapOvr>
  <p:transition spd="slow">
    <p:fad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3DABDF-E7EF-4AA7-AE23-507B6F7FFD98}"/>
              </a:ext>
            </a:extLst>
          </p:cNvPr>
          <p:cNvSpPr>
            <a:spLocks noGrp="1"/>
          </p:cNvSpPr>
          <p:nvPr>
            <p:ph sz="quarter" idx="10"/>
          </p:nvPr>
        </p:nvSpPr>
        <p:spPr/>
        <p:txBody>
          <a:bodyPr/>
          <a:lstStyle/>
          <a:p>
            <a:r>
              <a:rPr lang="tr-TR" b="1" dirty="0">
                <a:solidFill>
                  <a:schemeClr val="bg2"/>
                </a:solidFill>
                <a:latin typeface="Arial" panose="020B0604020202020204" pitchFamily="34" charset="0"/>
                <a:cs typeface="Arial" panose="020B0604020202020204" pitchFamily="34" charset="0"/>
              </a:rPr>
              <a:t>2. </a:t>
            </a:r>
            <a:r>
              <a:rPr lang="tr-TR" b="1" dirty="0">
                <a:solidFill>
                  <a:schemeClr val="tx1">
                    <a:lumMod val="65000"/>
                    <a:lumOff val="35000"/>
                  </a:schemeClr>
                </a:solidFill>
                <a:latin typeface="Arial" panose="020B0604020202020204" pitchFamily="34" charset="0"/>
                <a:cs typeface="Arial" panose="020B0604020202020204" pitchFamily="34" charset="0"/>
              </a:rPr>
              <a:t>Erken Öğrenme için </a:t>
            </a:r>
            <a:r>
              <a:rPr lang="tr-TR" b="1" dirty="0" err="1">
                <a:solidFill>
                  <a:schemeClr val="tx1">
                    <a:lumMod val="65000"/>
                    <a:lumOff val="35000"/>
                  </a:schemeClr>
                </a:solidFill>
                <a:latin typeface="Arial" panose="020B0604020202020204" pitchFamily="34" charset="0"/>
                <a:cs typeface="Arial" panose="020B0604020202020204" pitchFamily="34" charset="0"/>
              </a:rPr>
              <a:t>Gömüllü</a:t>
            </a:r>
            <a:r>
              <a:rPr lang="tr-TR" b="1" dirty="0">
                <a:solidFill>
                  <a:schemeClr val="tx1">
                    <a:lumMod val="65000"/>
                    <a:lumOff val="35000"/>
                  </a:schemeClr>
                </a:solidFill>
                <a:latin typeface="Arial" panose="020B0604020202020204" pitchFamily="34" charset="0"/>
                <a:cs typeface="Arial" panose="020B0604020202020204" pitchFamily="34" charset="0"/>
              </a:rPr>
              <a:t> Öğretim Programı (EREGOM): </a:t>
            </a:r>
            <a:r>
              <a:rPr lang="tr-TR" dirty="0">
                <a:solidFill>
                  <a:schemeClr val="tx1">
                    <a:lumMod val="65000"/>
                    <a:lumOff val="35000"/>
                  </a:schemeClr>
                </a:solidFill>
                <a:latin typeface="Arial" panose="020B0604020202020204" pitchFamily="34" charset="0"/>
                <a:cs typeface="Arial" panose="020B0604020202020204" pitchFamily="34" charset="0"/>
              </a:rPr>
              <a:t>Programı, oku1 öncesi öğretmenlerinin doğa1 sınıf etkinlikleri, rutinleri ve geçişleri sırasında, öze1 gereksinimli çocukların gelişim ve öğrenmelerini desteklemelerine yardımcı olmak amacıyla geliştirilmiştir. Program, dört öğretmen eğitim modülünden oluşmaktadır: </a:t>
            </a:r>
          </a:p>
          <a:p>
            <a:endParaRPr lang="tr-TR" dirty="0">
              <a:solidFill>
                <a:schemeClr val="tx1">
                  <a:lumMod val="65000"/>
                  <a:lumOff val="35000"/>
                </a:schemeClr>
              </a:solidFill>
              <a:latin typeface="Arial" panose="020B0604020202020204" pitchFamily="34" charset="0"/>
              <a:cs typeface="Arial" panose="020B0604020202020204" pitchFamily="34" charset="0"/>
            </a:endParaRPr>
          </a:p>
          <a:p>
            <a:pPr>
              <a:buFont typeface="+mj-lt"/>
              <a:buAutoNum type="alphaUcPeriod"/>
            </a:pPr>
            <a:r>
              <a:rPr lang="tr-TR" dirty="0">
                <a:solidFill>
                  <a:schemeClr val="tx1">
                    <a:lumMod val="65000"/>
                    <a:lumOff val="35000"/>
                  </a:schemeClr>
                </a:solidFill>
                <a:latin typeface="Arial" panose="020B0604020202020204" pitchFamily="34" charset="0"/>
                <a:cs typeface="Arial" panose="020B0604020202020204" pitchFamily="34" charset="0"/>
              </a:rPr>
              <a:t>A) Gömülü Öğretime Giriş, </a:t>
            </a:r>
          </a:p>
          <a:p>
            <a:pPr>
              <a:buFont typeface="+mj-lt"/>
              <a:buAutoNum type="alphaUcPeriod"/>
            </a:pPr>
            <a:r>
              <a:rPr lang="tr-TR" dirty="0">
                <a:solidFill>
                  <a:schemeClr val="tx1">
                    <a:lumMod val="65000"/>
                    <a:lumOff val="35000"/>
                  </a:schemeClr>
                </a:solidFill>
                <a:latin typeface="Arial" panose="020B0604020202020204" pitchFamily="34" charset="0"/>
                <a:cs typeface="Arial" panose="020B0604020202020204" pitchFamily="34" charset="0"/>
              </a:rPr>
              <a:t>B)Gömülü Öğretimi Planlama, </a:t>
            </a:r>
          </a:p>
          <a:p>
            <a:pPr>
              <a:buFont typeface="+mj-lt"/>
              <a:buAutoNum type="alphaUcPeriod"/>
            </a:pPr>
            <a:r>
              <a:rPr lang="tr-TR" dirty="0">
                <a:solidFill>
                  <a:schemeClr val="tx1">
                    <a:lumMod val="65000"/>
                    <a:lumOff val="35000"/>
                  </a:schemeClr>
                </a:solidFill>
                <a:latin typeface="Arial" panose="020B0604020202020204" pitchFamily="34" charset="0"/>
                <a:cs typeface="Arial" panose="020B0604020202020204" pitchFamily="34" charset="0"/>
              </a:rPr>
              <a:t>C)Gömülü Öğretimi Uygulama </a:t>
            </a:r>
          </a:p>
          <a:p>
            <a:pPr>
              <a:buFont typeface="+mj-lt"/>
              <a:buAutoNum type="alphaUcPeriod"/>
            </a:pPr>
            <a:r>
              <a:rPr lang="tr-TR" dirty="0">
                <a:solidFill>
                  <a:schemeClr val="tx1">
                    <a:lumMod val="65000"/>
                    <a:lumOff val="35000"/>
                  </a:schemeClr>
                </a:solidFill>
                <a:latin typeface="Arial" panose="020B0604020202020204" pitchFamily="34" charset="0"/>
                <a:cs typeface="Arial" panose="020B0604020202020204" pitchFamily="34" charset="0"/>
              </a:rPr>
              <a:t>D) Gömülü Öğretimi Değerlendirme </a:t>
            </a:r>
          </a:p>
          <a:p>
            <a:endParaRPr lang="tr-TR" dirty="0"/>
          </a:p>
        </p:txBody>
      </p:sp>
    </p:spTree>
    <p:extLst>
      <p:ext uri="{BB962C8B-B14F-4D97-AF65-F5344CB8AC3E}">
        <p14:creationId xmlns:p14="http://schemas.microsoft.com/office/powerpoint/2010/main" val="2757910362"/>
      </p:ext>
    </p:extLst>
  </p:cSld>
  <p:clrMapOvr>
    <a:masterClrMapping/>
  </p:clrMapOvr>
  <p:transition spd="slow">
    <p:fad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F20E48F-35ED-4150-8C14-FFA77A68A7DD}"/>
              </a:ext>
            </a:extLst>
          </p:cNvPr>
          <p:cNvSpPr>
            <a:spLocks noGrp="1"/>
          </p:cNvSpPr>
          <p:nvPr>
            <p:ph sz="quarter" idx="10"/>
          </p:nvPr>
        </p:nvSpPr>
        <p:spPr/>
        <p:txBody>
          <a:bodyPr/>
          <a:lstStyle/>
          <a:p>
            <a:r>
              <a:rPr lang="tr-TR" b="1" dirty="0">
                <a:solidFill>
                  <a:schemeClr val="bg2"/>
                </a:solidFill>
                <a:latin typeface="Arial" panose="020B0604020202020204" pitchFamily="34" charset="0"/>
                <a:cs typeface="Arial" panose="020B0604020202020204" pitchFamily="34" charset="0"/>
              </a:rPr>
              <a:t>3. </a:t>
            </a:r>
            <a:r>
              <a:rPr lang="tr-TR" b="1" dirty="0">
                <a:solidFill>
                  <a:schemeClr val="tx1">
                    <a:lumMod val="65000"/>
                    <a:lumOff val="35000"/>
                  </a:schemeClr>
                </a:solidFill>
                <a:latin typeface="Arial" panose="020B0604020202020204" pitchFamily="34" charset="0"/>
                <a:cs typeface="Arial" panose="020B0604020202020204" pitchFamily="34" charset="0"/>
              </a:rPr>
              <a:t>Otistik Çocuklar İçin Davranışsal Eğitim Programı:</a:t>
            </a:r>
          </a:p>
          <a:p>
            <a:r>
              <a:rPr lang="tr-TR" b="1" dirty="0">
                <a:solidFill>
                  <a:schemeClr val="tx1">
                    <a:lumMod val="65000"/>
                    <a:lumOff val="35000"/>
                  </a:schemeClr>
                </a:solidFill>
                <a:latin typeface="Arial" panose="020B0604020202020204" pitchFamily="34" charset="0"/>
                <a:cs typeface="Arial" panose="020B0604020202020204" pitchFamily="34" charset="0"/>
              </a:rPr>
              <a:t>     </a:t>
            </a:r>
            <a:r>
              <a:rPr lang="tr-TR" dirty="0">
                <a:solidFill>
                  <a:schemeClr val="tx1">
                    <a:lumMod val="65000"/>
                    <a:lumOff val="35000"/>
                  </a:schemeClr>
                </a:solidFill>
                <a:latin typeface="Arial" panose="020B0604020202020204" pitchFamily="34" charset="0"/>
                <a:cs typeface="Arial" panose="020B0604020202020204" pitchFamily="34" charset="0"/>
              </a:rPr>
              <a:t>Otizm tanısı almış çocukların eğitimlerinde bilimsel dayanaklı bir uygulama olarak kullanılan uygulamalı davranış analizi ilkeleri dikkate alınarak geliştirilen, erken yoğun davranışsal eğitim programı referans alınarak hazırlanmış bir erken eğitim programıdır. </a:t>
            </a:r>
            <a:r>
              <a:rPr lang="tr-TR" dirty="0" err="1">
                <a:solidFill>
                  <a:schemeClr val="tx1">
                    <a:lumMod val="65000"/>
                    <a:lumOff val="35000"/>
                  </a:schemeClr>
                </a:solidFill>
                <a:latin typeface="Arial" panose="020B0604020202020204" pitchFamily="34" charset="0"/>
                <a:cs typeface="Arial" panose="020B0604020202020204" pitchFamily="34" charset="0"/>
              </a:rPr>
              <a:t>OÇİDEP'in</a:t>
            </a:r>
            <a:r>
              <a:rPr lang="tr-TR" dirty="0">
                <a:solidFill>
                  <a:schemeClr val="tx1">
                    <a:lumMod val="65000"/>
                    <a:lumOff val="35000"/>
                  </a:schemeClr>
                </a:solidFill>
                <a:latin typeface="Arial" panose="020B0604020202020204" pitchFamily="34" charset="0"/>
                <a:cs typeface="Arial" panose="020B0604020202020204" pitchFamily="34" charset="0"/>
              </a:rPr>
              <a:t> temel amacı çocuğa yoğun, kesintisiz ve bire-bir davranışsal eğitimi, öğrenme ortamında eğlendirilerek sunmaktır. OÇİDEP kapsamında, masa başında yanlışsız öğretim yöntemleri kullanılarak aynı denemelerle bire-bir formatında eğitim yapılabildiği gibi serbest oyun etkinlikleri de eğitim ortamı olarak kullanılabilmektedir.</a:t>
            </a:r>
            <a:endParaRPr lang="tr-TR" b="1" dirty="0">
              <a:solidFill>
                <a:schemeClr val="tx1">
                  <a:lumMod val="65000"/>
                  <a:lumOff val="35000"/>
                </a:schemeClr>
              </a:solidFill>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264636703"/>
      </p:ext>
    </p:extLst>
  </p:cSld>
  <p:clrMapOvr>
    <a:masterClrMapping/>
  </p:clrMapOvr>
  <p:transition spd="slow">
    <p:fad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6ACAD14-ADB2-4572-A1E8-C084C2BC7100}"/>
              </a:ext>
            </a:extLst>
          </p:cNvPr>
          <p:cNvSpPr>
            <a:spLocks noGrp="1"/>
          </p:cNvSpPr>
          <p:nvPr>
            <p:ph sz="quarter" idx="10"/>
          </p:nvPr>
        </p:nvSpPr>
        <p:spPr/>
        <p:txBody>
          <a:bodyPr/>
          <a:lstStyle/>
          <a:p>
            <a:r>
              <a:rPr lang="tr-TR" b="1" dirty="0">
                <a:solidFill>
                  <a:schemeClr val="bg2"/>
                </a:solidFill>
                <a:latin typeface="Arial" panose="020B0604020202020204" pitchFamily="34" charset="0"/>
                <a:cs typeface="Arial" panose="020B0604020202020204" pitchFamily="34" charset="0"/>
              </a:rPr>
              <a:t>4. </a:t>
            </a:r>
            <a:r>
              <a:rPr lang="tr-TR" b="1" dirty="0">
                <a:solidFill>
                  <a:schemeClr val="tx1">
                    <a:lumMod val="65000"/>
                    <a:lumOff val="35000"/>
                  </a:schemeClr>
                </a:solidFill>
                <a:latin typeface="Arial" panose="020B0604020202020204" pitchFamily="34" charset="0"/>
                <a:cs typeface="Arial" panose="020B0604020202020204" pitchFamily="34" charset="0"/>
              </a:rPr>
              <a:t>İnanılmaz Yıllar Programı:</a:t>
            </a:r>
          </a:p>
          <a:p>
            <a:r>
              <a:rPr lang="tr-TR" b="1" dirty="0">
                <a:solidFill>
                  <a:schemeClr val="tx1">
                    <a:lumMod val="65000"/>
                    <a:lumOff val="35000"/>
                  </a:schemeClr>
                </a:solidFill>
                <a:latin typeface="Arial" panose="020B0604020202020204" pitchFamily="34" charset="0"/>
                <a:cs typeface="Arial" panose="020B0604020202020204" pitchFamily="34" charset="0"/>
              </a:rPr>
              <a:t>     </a:t>
            </a:r>
            <a:r>
              <a:rPr lang="tr-TR" dirty="0">
                <a:solidFill>
                  <a:schemeClr val="tx1">
                    <a:lumMod val="65000"/>
                    <a:lumOff val="35000"/>
                  </a:schemeClr>
                </a:solidFill>
                <a:latin typeface="Arial" panose="020B0604020202020204" pitchFamily="34" charset="0"/>
                <a:cs typeface="Arial" panose="020B0604020202020204" pitchFamily="34" charset="0"/>
              </a:rPr>
              <a:t>Erken çocukluk dönemindeki çocukların duygusal, iletişim, öfke kontrolü ve problem çözme becerilerini geliştirmek ve çocuklara, okul kuralları ile okulda başarılı olmanın yollarını öğretmek amacıyla </a:t>
            </a:r>
            <a:r>
              <a:rPr lang="tr-TR" dirty="0" err="1">
                <a:solidFill>
                  <a:schemeClr val="tx1">
                    <a:lumMod val="65000"/>
                    <a:lumOff val="35000"/>
                  </a:schemeClr>
                </a:solidFill>
                <a:latin typeface="Arial" panose="020B0604020202020204" pitchFamily="34" charset="0"/>
                <a:cs typeface="Arial" panose="020B0604020202020204" pitchFamily="34" charset="0"/>
              </a:rPr>
              <a:t>Webster-Stratton</a:t>
            </a:r>
            <a:r>
              <a:rPr lang="tr-TR" dirty="0">
                <a:solidFill>
                  <a:schemeClr val="tx1">
                    <a:lumMod val="65000"/>
                    <a:lumOff val="35000"/>
                  </a:schemeClr>
                </a:solidFill>
                <a:latin typeface="Arial" panose="020B0604020202020204" pitchFamily="34" charset="0"/>
                <a:cs typeface="Arial" panose="020B0604020202020204" pitchFamily="34" charset="0"/>
              </a:rPr>
              <a:t> (1999) tarafından geliştirilmiştir. Program  kapsamında yer alan öğretmen eğitim modülü, Sucuoğlu (2014) </a:t>
            </a:r>
            <a:r>
              <a:rPr lang="tr-TR" dirty="0" err="1">
                <a:solidFill>
                  <a:schemeClr val="tx1">
                    <a:lumMod val="65000"/>
                    <a:lumOff val="35000"/>
                  </a:schemeClr>
                </a:solidFill>
                <a:latin typeface="Arial" panose="020B0604020202020204" pitchFamily="34" charset="0"/>
                <a:cs typeface="Arial" panose="020B0604020202020204" pitchFamily="34" charset="0"/>
              </a:rPr>
              <a:t>tarafmdan</a:t>
            </a:r>
            <a:r>
              <a:rPr lang="tr-TR" dirty="0">
                <a:solidFill>
                  <a:schemeClr val="tx1">
                    <a:lumMod val="65000"/>
                    <a:lumOff val="35000"/>
                  </a:schemeClr>
                </a:solidFill>
                <a:latin typeface="Arial" panose="020B0604020202020204" pitchFamily="34" charset="0"/>
                <a:cs typeface="Arial" panose="020B0604020202020204" pitchFamily="34" charset="0"/>
              </a:rPr>
              <a:t> Türk kültürüne uyarlanmıştır. Öğretmen Eğitim Modülü önleyici öğretim stratejileri ile ödül ve </a:t>
            </a:r>
            <a:r>
              <a:rPr lang="tr-TR" dirty="0" err="1">
                <a:solidFill>
                  <a:schemeClr val="tx1">
                    <a:lumMod val="65000"/>
                    <a:lumOff val="35000"/>
                  </a:schemeClr>
                </a:solidFill>
                <a:latin typeface="Arial" panose="020B0604020202020204" pitchFamily="34" charset="0"/>
                <a:cs typeface="Arial" panose="020B0604020202020204" pitchFamily="34" charset="0"/>
              </a:rPr>
              <a:t>pekiştireçlerin</a:t>
            </a:r>
            <a:r>
              <a:rPr lang="tr-TR" dirty="0">
                <a:solidFill>
                  <a:schemeClr val="tx1">
                    <a:lumMod val="65000"/>
                    <a:lumOff val="35000"/>
                  </a:schemeClr>
                </a:solidFill>
                <a:latin typeface="Arial" panose="020B0604020202020204" pitchFamily="34" charset="0"/>
                <a:cs typeface="Arial" panose="020B0604020202020204" pitchFamily="34" charset="0"/>
              </a:rPr>
              <a:t> sunulması, disiplin stratejileri, olumlu </a:t>
            </a:r>
            <a:r>
              <a:rPr lang="tr-TR" dirty="0" err="1">
                <a:solidFill>
                  <a:schemeClr val="tx1">
                    <a:lumMod val="65000"/>
                    <a:lumOff val="35000"/>
                  </a:schemeClr>
                </a:solidFill>
                <a:latin typeface="Arial" panose="020B0604020202020204" pitchFamily="34" charset="0"/>
                <a:cs typeface="Arial" panose="020B0604020202020204" pitchFamily="34" charset="0"/>
              </a:rPr>
              <a:t>ilikşilerin</a:t>
            </a:r>
            <a:r>
              <a:rPr lang="tr-TR" dirty="0">
                <a:solidFill>
                  <a:schemeClr val="tx1">
                    <a:lumMod val="65000"/>
                    <a:lumOff val="35000"/>
                  </a:schemeClr>
                </a:solidFill>
                <a:latin typeface="Arial" panose="020B0604020202020204" pitchFamily="34" charset="0"/>
                <a:cs typeface="Arial" panose="020B0604020202020204" pitchFamily="34" charset="0"/>
              </a:rPr>
              <a:t> geliştirilmesine yönelik stratejiler, sosyal beceri öğretimi ve problem çözme stratejilerini içermektedir. Ek olarak modülde, anne baba kalımını desteklemek için uygulana­bilecek stratejiler de yer almaktadır. </a:t>
            </a:r>
            <a:endParaRPr lang="tr-TR" b="1" dirty="0">
              <a:solidFill>
                <a:schemeClr val="tx1">
                  <a:lumMod val="65000"/>
                  <a:lumOff val="35000"/>
                </a:schemeClr>
              </a:solidFill>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3579030661"/>
      </p:ext>
    </p:extLst>
  </p:cSld>
  <p:clrMapOvr>
    <a:masterClrMapping/>
  </p:clrMapOvr>
  <p:transition spd="slow">
    <p:fad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937E1B6-5642-4CE9-B6FC-CEC4631616B3}"/>
              </a:ext>
            </a:extLst>
          </p:cNvPr>
          <p:cNvSpPr>
            <a:spLocks noGrp="1"/>
          </p:cNvSpPr>
          <p:nvPr>
            <p:ph sz="quarter" idx="10"/>
          </p:nvPr>
        </p:nvSpPr>
        <p:spPr/>
        <p:txBody>
          <a:bodyPr/>
          <a:lstStyle/>
          <a:p>
            <a:r>
              <a:rPr lang="tr-TR" b="1" dirty="0">
                <a:solidFill>
                  <a:schemeClr val="bg2"/>
                </a:solidFill>
                <a:latin typeface="Arial" panose="020B0604020202020204" pitchFamily="34" charset="0"/>
                <a:cs typeface="Arial" panose="020B0604020202020204" pitchFamily="34" charset="0"/>
              </a:rPr>
              <a:t>5. </a:t>
            </a:r>
            <a:r>
              <a:rPr lang="tr-TR" b="1" dirty="0">
                <a:solidFill>
                  <a:schemeClr val="tx1">
                    <a:lumMod val="65000"/>
                    <a:lumOff val="35000"/>
                  </a:schemeClr>
                </a:solidFill>
                <a:latin typeface="Arial" panose="020B0604020202020204" pitchFamily="34" charset="0"/>
                <a:cs typeface="Arial" panose="020B0604020202020204" pitchFamily="34" charset="0"/>
              </a:rPr>
              <a:t>Etkileşim Temelli Erken Çocuklukta Müdahale Programı(ETEÇOM):</a:t>
            </a:r>
          </a:p>
          <a:p>
            <a:r>
              <a:rPr lang="tr-TR" b="1" dirty="0">
                <a:solidFill>
                  <a:schemeClr val="tx1">
                    <a:lumMod val="65000"/>
                    <a:lumOff val="35000"/>
                  </a:schemeClr>
                </a:solidFill>
                <a:latin typeface="Arial" panose="020B0604020202020204" pitchFamily="34" charset="0"/>
                <a:cs typeface="Arial" panose="020B0604020202020204" pitchFamily="34" charset="0"/>
              </a:rPr>
              <a:t>    </a:t>
            </a:r>
            <a:r>
              <a:rPr lang="tr-TR" dirty="0">
                <a:solidFill>
                  <a:schemeClr val="tx1">
                    <a:lumMod val="65000"/>
                    <a:lumOff val="35000"/>
                  </a:schemeClr>
                </a:solidFill>
                <a:latin typeface="Arial" panose="020B0604020202020204" pitchFamily="34" charset="0"/>
                <a:cs typeface="Arial" panose="020B0604020202020204" pitchFamily="34" charset="0"/>
              </a:rPr>
              <a:t>ETEÇOM, </a:t>
            </a:r>
            <a:r>
              <a:rPr lang="tr-TR" dirty="0" err="1">
                <a:solidFill>
                  <a:schemeClr val="tx1">
                    <a:lumMod val="65000"/>
                    <a:lumOff val="35000"/>
                  </a:schemeClr>
                </a:solidFill>
                <a:latin typeface="Arial" panose="020B0604020202020204" pitchFamily="34" charset="0"/>
                <a:cs typeface="Arial" panose="020B0604020202020204" pitchFamily="34" charset="0"/>
              </a:rPr>
              <a:t>Mahoney</a:t>
            </a:r>
            <a:r>
              <a:rPr lang="tr-TR" dirty="0">
                <a:solidFill>
                  <a:schemeClr val="tx1">
                    <a:lumMod val="65000"/>
                    <a:lumOff val="35000"/>
                  </a:schemeClr>
                </a:solidFill>
                <a:latin typeface="Arial" panose="020B0604020202020204" pitchFamily="34" charset="0"/>
                <a:cs typeface="Arial" panose="020B0604020202020204" pitchFamily="34" charset="0"/>
              </a:rPr>
              <a:t> ve </a:t>
            </a:r>
            <a:r>
              <a:rPr lang="tr-TR" dirty="0" err="1">
                <a:solidFill>
                  <a:schemeClr val="tx1">
                    <a:lumMod val="65000"/>
                    <a:lumOff val="35000"/>
                  </a:schemeClr>
                </a:solidFill>
                <a:latin typeface="Arial" panose="020B0604020202020204" pitchFamily="34" charset="0"/>
                <a:cs typeface="Arial" panose="020B0604020202020204" pitchFamily="34" charset="0"/>
              </a:rPr>
              <a:t>MacDonald</a:t>
            </a:r>
            <a:r>
              <a:rPr lang="tr-TR" dirty="0">
                <a:solidFill>
                  <a:schemeClr val="tx1">
                    <a:lumMod val="65000"/>
                    <a:lumOff val="35000"/>
                  </a:schemeClr>
                </a:solidFill>
                <a:latin typeface="Arial" panose="020B0604020202020204" pitchFamily="34" charset="0"/>
                <a:cs typeface="Arial" panose="020B0604020202020204" pitchFamily="34" charset="0"/>
              </a:rPr>
              <a:t> tarafından  çeşitli yetersizliği  olan  ya  da gelişimsel risk altında bulunan 0-6 ya arasındaki çocuklar ve ebeveynleri için Amerika Birleşik Devletleri'nde geliştirilen anne, baba ya da çocuğa  birincil bakım sağlayan uzman  ve eğiticiler tarafından uygulanan bir erken müdahale yaklaşımıdır (</a:t>
            </a:r>
            <a:r>
              <a:rPr lang="tr-TR" dirty="0" err="1">
                <a:solidFill>
                  <a:schemeClr val="tx1">
                    <a:lumMod val="65000"/>
                    <a:lumOff val="35000"/>
                  </a:schemeClr>
                </a:solidFill>
                <a:latin typeface="Arial" panose="020B0604020202020204" pitchFamily="34" charset="0"/>
                <a:cs typeface="Arial" panose="020B0604020202020204" pitchFamily="34" charset="0"/>
              </a:rPr>
              <a:t>Mahoney</a:t>
            </a:r>
            <a:r>
              <a:rPr lang="tr-TR" dirty="0">
                <a:solidFill>
                  <a:schemeClr val="tx1">
                    <a:lumMod val="65000"/>
                    <a:lumOff val="35000"/>
                  </a:schemeClr>
                </a:solidFill>
                <a:latin typeface="Arial" panose="020B0604020202020204" pitchFamily="34" charset="0"/>
                <a:cs typeface="Arial" panose="020B0604020202020204" pitchFamily="34" charset="0"/>
              </a:rPr>
              <a:t> ve </a:t>
            </a:r>
            <a:r>
              <a:rPr lang="tr-TR" dirty="0" err="1">
                <a:solidFill>
                  <a:schemeClr val="tx1">
                    <a:lumMod val="65000"/>
                    <a:lumOff val="35000"/>
                  </a:schemeClr>
                </a:solidFill>
                <a:latin typeface="Arial" panose="020B0604020202020204" pitchFamily="34" charset="0"/>
                <a:cs typeface="Arial" panose="020B0604020202020204" pitchFamily="34" charset="0"/>
              </a:rPr>
              <a:t>MacDonald</a:t>
            </a:r>
            <a:r>
              <a:rPr lang="tr-TR" dirty="0">
                <a:solidFill>
                  <a:schemeClr val="tx1">
                    <a:lumMod val="65000"/>
                    <a:lumOff val="35000"/>
                  </a:schemeClr>
                </a:solidFill>
                <a:latin typeface="Arial" panose="020B0604020202020204" pitchFamily="34" charset="0"/>
                <a:cs typeface="Arial" panose="020B0604020202020204" pitchFamily="34" charset="0"/>
              </a:rPr>
              <a:t>, 2007). Ev ve kurum merkezli yürütülen ilişki temelli bir müdahale  program olan ETEÇOM, 2011 yılında uyarlanarak ülkemizde kullanılmaya başlanmıştır (Diken, 2013). Bu çalışmalar, </a:t>
            </a:r>
            <a:r>
              <a:rPr lang="tr-TR" dirty="0" err="1">
                <a:solidFill>
                  <a:schemeClr val="tx1">
                    <a:lumMod val="65000"/>
                    <a:lumOff val="35000"/>
                  </a:schemeClr>
                </a:solidFill>
                <a:latin typeface="Arial" panose="020B0604020202020204" pitchFamily="34" charset="0"/>
                <a:cs typeface="Arial" panose="020B0604020202020204" pitchFamily="34" charset="0"/>
              </a:rPr>
              <a:t>ETEÇOM'un</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Down</a:t>
            </a:r>
            <a:r>
              <a:rPr lang="tr-TR" dirty="0">
                <a:solidFill>
                  <a:schemeClr val="tx1">
                    <a:lumMod val="65000"/>
                    <a:lumOff val="35000"/>
                  </a:schemeClr>
                </a:solidFill>
                <a:latin typeface="Arial" panose="020B0604020202020204" pitchFamily="34" charset="0"/>
                <a:cs typeface="Arial" panose="020B0604020202020204" pitchFamily="34" charset="0"/>
              </a:rPr>
              <a:t> Sendromu, otizm, </a:t>
            </a:r>
            <a:r>
              <a:rPr lang="tr-TR" dirty="0" err="1">
                <a:solidFill>
                  <a:schemeClr val="tx1">
                    <a:lumMod val="65000"/>
                    <a:lumOff val="35000"/>
                  </a:schemeClr>
                </a:solidFill>
                <a:latin typeface="Arial" panose="020B0604020202020204" pitchFamily="34" charset="0"/>
                <a:cs typeface="Arial" panose="020B0604020202020204" pitchFamily="34" charset="0"/>
              </a:rPr>
              <a:t>serebral</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palsi</a:t>
            </a:r>
            <a:r>
              <a:rPr lang="tr-TR" dirty="0">
                <a:solidFill>
                  <a:schemeClr val="tx1">
                    <a:lumMod val="65000"/>
                    <a:lumOff val="35000"/>
                  </a:schemeClr>
                </a:solidFill>
                <a:latin typeface="Arial" panose="020B0604020202020204" pitchFamily="34" charset="0"/>
                <a:cs typeface="Arial" panose="020B0604020202020204" pitchFamily="34" charset="0"/>
              </a:rPr>
              <a:t>, zihinsel yetersizlik, gecikmiş dil ve konuşma gibi farklı özel gereksinimleri alan çocuklar ve ebeveynleri üzerinde etkili olduğunu ortaya koymuştur.</a:t>
            </a:r>
          </a:p>
          <a:p>
            <a:endParaRPr lang="tr-TR" dirty="0"/>
          </a:p>
        </p:txBody>
      </p:sp>
    </p:spTree>
    <p:extLst>
      <p:ext uri="{BB962C8B-B14F-4D97-AF65-F5344CB8AC3E}">
        <p14:creationId xmlns:p14="http://schemas.microsoft.com/office/powerpoint/2010/main" val="90600266"/>
      </p:ext>
    </p:extLst>
  </p:cSld>
  <p:clrMapOvr>
    <a:masterClrMapping/>
  </p:clrMapOvr>
  <p:transition spd="slow">
    <p:fad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1A0A2F8-4026-4817-A185-A0FD9ECCF623}"/>
              </a:ext>
            </a:extLst>
          </p:cNvPr>
          <p:cNvSpPr>
            <a:spLocks noGrp="1"/>
          </p:cNvSpPr>
          <p:nvPr>
            <p:ph sz="quarter" idx="10"/>
          </p:nvPr>
        </p:nvSpPr>
        <p:spPr/>
        <p:txBody>
          <a:bodyPr/>
          <a:lstStyle/>
          <a:p>
            <a:r>
              <a:rPr lang="tr-TR" b="1" dirty="0">
                <a:solidFill>
                  <a:schemeClr val="bg2"/>
                </a:solidFill>
                <a:latin typeface="Arial" panose="020B0604020202020204" pitchFamily="34" charset="0"/>
                <a:cs typeface="Arial" panose="020B0604020202020204" pitchFamily="34" charset="0"/>
              </a:rPr>
              <a:t>    6. </a:t>
            </a:r>
            <a:r>
              <a:rPr lang="tr-TR" b="1" dirty="0">
                <a:solidFill>
                  <a:schemeClr val="tx1">
                    <a:lumMod val="65000"/>
                    <a:lumOff val="35000"/>
                  </a:schemeClr>
                </a:solidFill>
                <a:latin typeface="Arial" panose="020B0604020202020204" pitchFamily="34" charset="0"/>
                <a:cs typeface="Arial" panose="020B0604020202020204" pitchFamily="34" charset="0"/>
              </a:rPr>
              <a:t>Başarıya ilk Adım Erken </a:t>
            </a:r>
            <a:r>
              <a:rPr lang="tr-TR" b="1" dirty="0" err="1">
                <a:solidFill>
                  <a:schemeClr val="tx1">
                    <a:lumMod val="65000"/>
                    <a:lumOff val="35000"/>
                  </a:schemeClr>
                </a:solidFill>
                <a:latin typeface="Arial" panose="020B0604020202020204" pitchFamily="34" charset="0"/>
                <a:cs typeface="Arial" panose="020B0604020202020204" pitchFamily="34" charset="0"/>
              </a:rPr>
              <a:t>Egitim</a:t>
            </a:r>
            <a:r>
              <a:rPr lang="tr-TR" b="1" dirty="0">
                <a:solidFill>
                  <a:schemeClr val="tx1">
                    <a:lumMod val="65000"/>
                    <a:lumOff val="35000"/>
                  </a:schemeClr>
                </a:solidFill>
                <a:latin typeface="Arial" panose="020B0604020202020204" pitchFamily="34" charset="0"/>
                <a:cs typeface="Arial" panose="020B0604020202020204" pitchFamily="34" charset="0"/>
              </a:rPr>
              <a:t> Programı (</a:t>
            </a:r>
            <a:r>
              <a:rPr lang="tr-TR" b="1" dirty="0" err="1">
                <a:solidFill>
                  <a:schemeClr val="tx1">
                    <a:lumMod val="65000"/>
                    <a:lumOff val="35000"/>
                  </a:schemeClr>
                </a:solidFill>
                <a:latin typeface="Arial" panose="020B0604020202020204" pitchFamily="34" charset="0"/>
                <a:cs typeface="Arial" panose="020B0604020202020204" pitchFamily="34" charset="0"/>
              </a:rPr>
              <a:t>BiA</a:t>
            </a:r>
            <a:r>
              <a:rPr lang="tr-TR" b="1" dirty="0">
                <a:solidFill>
                  <a:schemeClr val="tx1">
                    <a:lumMod val="65000"/>
                    <a:lumOff val="35000"/>
                  </a:schemeClr>
                </a:solidFill>
                <a:latin typeface="Arial" panose="020B0604020202020204" pitchFamily="34" charset="0"/>
                <a:cs typeface="Arial" panose="020B0604020202020204" pitchFamily="34" charset="0"/>
              </a:rPr>
              <a:t>):</a:t>
            </a:r>
          </a:p>
          <a:p>
            <a:r>
              <a:rPr lang="tr-TR" b="1" dirty="0">
                <a:solidFill>
                  <a:schemeClr val="tx1">
                    <a:lumMod val="65000"/>
                    <a:lumOff val="35000"/>
                  </a:schemeClr>
                </a:solidFill>
                <a:latin typeface="Arial" panose="020B0604020202020204" pitchFamily="34" charset="0"/>
                <a:cs typeface="Arial" panose="020B0604020202020204" pitchFamily="34" charset="0"/>
              </a:rPr>
              <a:t>   </a:t>
            </a:r>
            <a:r>
              <a:rPr lang="tr-TR" dirty="0">
                <a:solidFill>
                  <a:schemeClr val="tx1">
                    <a:lumMod val="65000"/>
                    <a:lumOff val="35000"/>
                  </a:schemeClr>
                </a:solidFill>
                <a:latin typeface="Arial" panose="020B0604020202020204" pitchFamily="34" charset="0"/>
                <a:cs typeface="Arial" panose="020B0604020202020204" pitchFamily="34" charset="0"/>
              </a:rPr>
              <a:t> 1997  yılında </a:t>
            </a:r>
            <a:r>
              <a:rPr lang="tr-TR" dirty="0" err="1">
                <a:solidFill>
                  <a:schemeClr val="tx1">
                    <a:lumMod val="65000"/>
                    <a:lumOff val="35000"/>
                  </a:schemeClr>
                </a:solidFill>
                <a:latin typeface="Arial" panose="020B0604020202020204" pitchFamily="34" charset="0"/>
                <a:cs typeface="Arial" panose="020B0604020202020204" pitchFamily="34" charset="0"/>
              </a:rPr>
              <a:t>Walker</a:t>
            </a:r>
            <a:r>
              <a:rPr lang="tr-TR" dirty="0">
                <a:solidFill>
                  <a:schemeClr val="tx1">
                    <a:lumMod val="65000"/>
                    <a:lumOff val="35000"/>
                  </a:schemeClr>
                </a:solidFill>
                <a:latin typeface="Arial" panose="020B0604020202020204" pitchFamily="34" charset="0"/>
                <a:cs typeface="Arial" panose="020B0604020202020204" pitchFamily="34" charset="0"/>
              </a:rPr>
              <a:t> ve arkadaşları tarafından (</a:t>
            </a:r>
            <a:r>
              <a:rPr lang="tr-TR" dirty="0" err="1">
                <a:solidFill>
                  <a:schemeClr val="tx1">
                    <a:lumMod val="65000"/>
                    <a:lumOff val="35000"/>
                  </a:schemeClr>
                </a:solidFill>
                <a:latin typeface="Arial" panose="020B0604020202020204" pitchFamily="34" charset="0"/>
                <a:cs typeface="Arial" panose="020B0604020202020204" pitchFamily="34" charset="0"/>
              </a:rPr>
              <a:t>Walker</a:t>
            </a:r>
            <a:r>
              <a:rPr lang="tr-TR" dirty="0">
                <a:solidFill>
                  <a:schemeClr val="tx1">
                    <a:lumMod val="65000"/>
                    <a:lumOff val="35000"/>
                  </a:schemeClr>
                </a:solidFill>
                <a:latin typeface="Arial" panose="020B0604020202020204" pitchFamily="34" charset="0"/>
                <a:cs typeface="Arial" panose="020B0604020202020204" pitchFamily="34" charset="0"/>
              </a:rPr>
              <a:t>, Stiller, </a:t>
            </a:r>
            <a:r>
              <a:rPr lang="tr-TR" dirty="0" err="1">
                <a:solidFill>
                  <a:schemeClr val="tx1">
                    <a:lumMod val="65000"/>
                    <a:lumOff val="35000"/>
                  </a:schemeClr>
                </a:solidFill>
                <a:latin typeface="Arial" panose="020B0604020202020204" pitchFamily="34" charset="0"/>
                <a:cs typeface="Arial" panose="020B0604020202020204" pitchFamily="34" charset="0"/>
              </a:rPr>
              <a:t>Golly</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Kavanagh</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Severson</a:t>
            </a:r>
            <a:r>
              <a:rPr lang="tr-TR" dirty="0">
                <a:solidFill>
                  <a:schemeClr val="tx1">
                    <a:lumMod val="65000"/>
                    <a:lumOff val="35000"/>
                  </a:schemeClr>
                </a:solidFill>
                <a:latin typeface="Arial" panose="020B0604020202020204" pitchFamily="34" charset="0"/>
                <a:cs typeface="Arial" panose="020B0604020202020204" pitchFamily="34" charset="0"/>
              </a:rPr>
              <a:t> ve </a:t>
            </a:r>
            <a:r>
              <a:rPr lang="tr-TR" dirty="0" err="1">
                <a:solidFill>
                  <a:schemeClr val="tx1">
                    <a:lumMod val="65000"/>
                    <a:lumOff val="35000"/>
                  </a:schemeClr>
                </a:solidFill>
                <a:latin typeface="Arial" panose="020B0604020202020204" pitchFamily="34" charset="0"/>
                <a:cs typeface="Arial" panose="020B0604020202020204" pitchFamily="34" charset="0"/>
              </a:rPr>
              <a:t>Feil</a:t>
            </a:r>
            <a:r>
              <a:rPr lang="tr-TR" dirty="0">
                <a:solidFill>
                  <a:schemeClr val="tx1">
                    <a:lumMod val="65000"/>
                    <a:lumOff val="35000"/>
                  </a:schemeClr>
                </a:solidFill>
                <a:latin typeface="Arial" panose="020B0604020202020204" pitchFamily="34" charset="0"/>
                <a:cs typeface="Arial" panose="020B0604020202020204" pitchFamily="34" charset="0"/>
              </a:rPr>
              <a:t> 1997) </a:t>
            </a:r>
            <a:r>
              <a:rPr lang="tr-TR" dirty="0" err="1">
                <a:solidFill>
                  <a:schemeClr val="tx1">
                    <a:lumMod val="65000"/>
                    <a:lumOff val="35000"/>
                  </a:schemeClr>
                </a:solidFill>
                <a:latin typeface="Arial" panose="020B0604020202020204" pitchFamily="34" charset="0"/>
                <a:cs typeface="Arial" panose="020B0604020202020204" pitchFamily="34" charset="0"/>
              </a:rPr>
              <a:t>anasınıf</a:t>
            </a:r>
            <a:r>
              <a:rPr lang="tr-TR" dirty="0">
                <a:solidFill>
                  <a:schemeClr val="tx1">
                    <a:lumMod val="65000"/>
                    <a:lumOff val="35000"/>
                  </a:schemeClr>
                </a:solidFill>
                <a:latin typeface="Arial" panose="020B0604020202020204" pitchFamily="34" charset="0"/>
                <a:cs typeface="Arial" panose="020B0604020202020204" pitchFamily="34" charset="0"/>
              </a:rPr>
              <a:t>, ilkokul 1. ve 2. sınıfta yer alan ve </a:t>
            </a:r>
            <a:r>
              <a:rPr lang="tr-TR" dirty="0" err="1">
                <a:solidFill>
                  <a:schemeClr val="tx1">
                    <a:lumMod val="65000"/>
                    <a:lumOff val="35000"/>
                  </a:schemeClr>
                </a:solidFill>
                <a:latin typeface="Arial" panose="020B0604020202020204" pitchFamily="34" charset="0"/>
                <a:cs typeface="Arial" panose="020B0604020202020204" pitchFamily="34" charset="0"/>
              </a:rPr>
              <a:t>antisosyal</a:t>
            </a:r>
            <a:r>
              <a:rPr lang="tr-TR" dirty="0">
                <a:solidFill>
                  <a:schemeClr val="tx1">
                    <a:lumMod val="65000"/>
                    <a:lumOff val="35000"/>
                  </a:schemeClr>
                </a:solidFill>
                <a:latin typeface="Arial" panose="020B0604020202020204" pitchFamily="34" charset="0"/>
                <a:cs typeface="Arial" panose="020B0604020202020204" pitchFamily="34" charset="0"/>
              </a:rPr>
              <a:t> davranışlar gösterme riski bulunan çocuklar için geliştirilmiş ve sonraki yıllarda anaokulu dönemindeki çocuklar için de uyarlaması yapılmış </a:t>
            </a:r>
            <a:r>
              <a:rPr lang="tr-TR" dirty="0" err="1">
                <a:solidFill>
                  <a:schemeClr val="tx1">
                    <a:lumMod val="65000"/>
                    <a:lumOff val="35000"/>
                  </a:schemeClr>
                </a:solidFill>
                <a:latin typeface="Arial" panose="020B0604020202020204" pitchFamily="34" charset="0"/>
                <a:cs typeface="Arial" panose="020B0604020202020204" pitchFamily="34" charset="0"/>
              </a:rPr>
              <a:t>antisosyal</a:t>
            </a:r>
            <a:r>
              <a:rPr lang="tr-TR" dirty="0">
                <a:solidFill>
                  <a:schemeClr val="tx1">
                    <a:lumMod val="65000"/>
                    <a:lumOff val="35000"/>
                  </a:schemeClr>
                </a:solidFill>
                <a:latin typeface="Arial" panose="020B0604020202020204" pitchFamily="34" charset="0"/>
                <a:cs typeface="Arial" panose="020B0604020202020204" pitchFamily="34" charset="0"/>
              </a:rPr>
              <a:t> davranışları önlemeye yönelik bir erken müdahale programıdır. Bu program, Dilen ve arkadaşları tarafından uyarlanarak ülkemizde kullanılmaya başlanmıştır (Diken, </a:t>
            </a:r>
            <a:r>
              <a:rPr lang="tr-TR" dirty="0" err="1">
                <a:solidFill>
                  <a:schemeClr val="tx1">
                    <a:lumMod val="65000"/>
                    <a:lumOff val="35000"/>
                  </a:schemeClr>
                </a:solidFill>
                <a:latin typeface="Arial" panose="020B0604020202020204" pitchFamily="34" charset="0"/>
                <a:cs typeface="Arial" panose="020B0604020202020204" pitchFamily="34" charset="0"/>
              </a:rPr>
              <a:t>Cavkaytar</a:t>
            </a:r>
            <a:r>
              <a:rPr lang="tr-TR" dirty="0">
                <a:solidFill>
                  <a:schemeClr val="tx1">
                    <a:lumMod val="65000"/>
                    <a:lumOff val="35000"/>
                  </a:schemeClr>
                </a:solidFill>
                <a:latin typeface="Arial" panose="020B0604020202020204" pitchFamily="34" charset="0"/>
                <a:cs typeface="Arial" panose="020B0604020202020204" pitchFamily="34" charset="0"/>
              </a:rPr>
              <a:t>, Batu, Bozkurt ve Kurty1hnaz, 2010, 2011). BIA Programı, </a:t>
            </a:r>
            <a:r>
              <a:rPr lang="tr-TR" dirty="0" err="1">
                <a:solidFill>
                  <a:schemeClr val="tx1">
                    <a:lumMod val="65000"/>
                    <a:lumOff val="35000"/>
                  </a:schemeClr>
                </a:solidFill>
                <a:latin typeface="Arial" panose="020B0604020202020204" pitchFamily="34" charset="0"/>
                <a:cs typeface="Arial" panose="020B0604020202020204" pitchFamily="34" charset="0"/>
              </a:rPr>
              <a:t>antisosyal</a:t>
            </a:r>
            <a:r>
              <a:rPr lang="tr-TR" dirty="0">
                <a:solidFill>
                  <a:schemeClr val="tx1">
                    <a:lumMod val="65000"/>
                    <a:lumOff val="35000"/>
                  </a:schemeClr>
                </a:solidFill>
                <a:latin typeface="Arial" panose="020B0604020202020204" pitchFamily="34" charset="0"/>
                <a:cs typeface="Arial" panose="020B0604020202020204" pitchFamily="34" charset="0"/>
              </a:rPr>
              <a:t> davranı­şlar gösteren riski bulunan çocuklara, arkadaşları ve öğretmenleri ile olumlu ve uyumlu ilişkiler kurmayı öğretmeyi hedeflemektedir. </a:t>
            </a:r>
            <a:endParaRPr lang="tr-TR" b="1" dirty="0">
              <a:solidFill>
                <a:schemeClr val="tx1">
                  <a:lumMod val="65000"/>
                  <a:lumOff val="35000"/>
                </a:schemeClr>
              </a:solidFill>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3945653423"/>
      </p:ext>
    </p:extLst>
  </p:cSld>
  <p:clrMapOvr>
    <a:masterClrMapping/>
  </p:clrMapOvr>
  <p:transition spd="slow">
    <p:fad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66198D1-D656-4E17-BDE0-3811FF380AFB}"/>
              </a:ext>
            </a:extLst>
          </p:cNvPr>
          <p:cNvSpPr>
            <a:spLocks noGrp="1"/>
          </p:cNvSpPr>
          <p:nvPr>
            <p:ph sz="quarter" idx="10"/>
          </p:nvPr>
        </p:nvSpPr>
        <p:spPr/>
        <p:txBody>
          <a:bodyPr/>
          <a:lstStyle/>
          <a:p>
            <a:r>
              <a:rPr lang="tr-TR" b="1" dirty="0">
                <a:solidFill>
                  <a:schemeClr val="bg2"/>
                </a:solidFill>
                <a:latin typeface="Arial" panose="020B0604020202020204" pitchFamily="34" charset="0"/>
                <a:cs typeface="Arial" panose="020B0604020202020204" pitchFamily="34" charset="0"/>
              </a:rPr>
              <a:t>     7. </a:t>
            </a:r>
            <a:r>
              <a:rPr lang="tr-TR" b="1" dirty="0">
                <a:latin typeface="Arial" panose="020B0604020202020204" pitchFamily="34" charset="0"/>
                <a:cs typeface="Arial" panose="020B0604020202020204" pitchFamily="34" charset="0"/>
              </a:rPr>
              <a:t>Küçük Adımlar Erken Eğitim  Programı (KAEEP): </a:t>
            </a:r>
          </a:p>
          <a:p>
            <a:r>
              <a:rPr lang="tr-TR" b="1" dirty="0">
                <a:latin typeface="Arial" panose="020B0604020202020204" pitchFamily="34" charset="0"/>
                <a:cs typeface="Arial" panose="020B0604020202020204" pitchFamily="34" charset="0"/>
              </a:rPr>
              <a:t>   </a:t>
            </a:r>
            <a:r>
              <a:rPr lang="tr-TR" dirty="0">
                <a:latin typeface="Arial" panose="020B0604020202020204" pitchFamily="34" charset="0"/>
                <a:cs typeface="Arial" panose="020B0604020202020204" pitchFamily="34" charset="0"/>
              </a:rPr>
              <a:t>  Avustralyalı bilim </a:t>
            </a:r>
            <a:r>
              <a:rPr lang="tr-TR" dirty="0" err="1">
                <a:latin typeface="Arial" panose="020B0604020202020204" pitchFamily="34" charset="0"/>
                <a:cs typeface="Arial" panose="020B0604020202020204" pitchFamily="34" charset="0"/>
              </a:rPr>
              <a:t>insanlan</a:t>
            </a:r>
            <a:r>
              <a:rPr lang="tr-TR" dirty="0">
                <a:latin typeface="Arial" panose="020B0604020202020204" pitchFamily="34" charset="0"/>
                <a:cs typeface="Arial" panose="020B0604020202020204" pitchFamily="34" charset="0"/>
              </a:rPr>
              <a:t> tarafından 1989 yılında 0 ile 4 yaş arasındaki gelişimsel yetersiz­liği olan çocukların gelişimlerinin  desteklenmesi  için  geliştirilmiş  bir  aile  eğitim programıdır. Program, Kırcaali-İftar, Uzuner, Batu ve Tekin tarafından 1999 yılında Zihinsel Engellilere Destek Derneği'nin girişimleri ve üniversitelerin  iş birliği ile Türk kültürüne uyarlanmıştır. Gelişimsel yetersizliği olan çocuklar için geliştirilen KAEEP, ev ve kurum merkezli  olarak uygulanan, büyük kas becerileri, küçük kas becerileri, iletişim becerileri, alıcı dil becerileri, kişisel ve toplumsal beceriler olmak üzere beş temel gelişim alanına odaklanan bir programdır. </a:t>
            </a:r>
            <a:endParaRPr lang="tr-TR" b="1" dirty="0">
              <a:latin typeface="Arial" panose="020B0604020202020204" pitchFamily="34" charset="0"/>
              <a:cs typeface="Arial" panose="020B0604020202020204" pitchFamily="34" charset="0"/>
            </a:endParaRPr>
          </a:p>
          <a:p>
            <a:endParaRPr lang="tr-TR" dirty="0"/>
          </a:p>
        </p:txBody>
      </p:sp>
    </p:spTree>
    <p:extLst>
      <p:ext uri="{BB962C8B-B14F-4D97-AF65-F5344CB8AC3E}">
        <p14:creationId xmlns:p14="http://schemas.microsoft.com/office/powerpoint/2010/main" val="1971358810"/>
      </p:ext>
    </p:extLst>
  </p:cSld>
  <p:clrMapOvr>
    <a:masterClrMapping/>
  </p:clrMapOvr>
  <p:transition spd="slow">
    <p:fad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3D3061A-0402-4C41-B691-F1AE9ADB3604}"/>
              </a:ext>
            </a:extLst>
          </p:cNvPr>
          <p:cNvSpPr>
            <a:spLocks noGrp="1"/>
          </p:cNvSpPr>
          <p:nvPr>
            <p:ph sz="quarter" idx="10"/>
          </p:nvPr>
        </p:nvSpPr>
        <p:spPr/>
        <p:txBody>
          <a:bodyPr/>
          <a:lstStyle/>
          <a:p>
            <a:r>
              <a:rPr lang="tr-TR" b="1" dirty="0">
                <a:solidFill>
                  <a:schemeClr val="bg2"/>
                </a:solidFill>
                <a:latin typeface="Arial" panose="020B0604020202020204" pitchFamily="34" charset="0"/>
                <a:cs typeface="Arial" panose="020B0604020202020204" pitchFamily="34" charset="0"/>
              </a:rPr>
              <a:t>     8. </a:t>
            </a:r>
            <a:r>
              <a:rPr lang="tr-TR" b="1" dirty="0" err="1">
                <a:solidFill>
                  <a:schemeClr val="tx1">
                    <a:lumMod val="65000"/>
                    <a:lumOff val="35000"/>
                  </a:schemeClr>
                </a:solidFill>
                <a:latin typeface="Arial" panose="020B0604020202020204" pitchFamily="34" charset="0"/>
                <a:cs typeface="Arial" panose="020B0604020202020204" pitchFamily="34" charset="0"/>
              </a:rPr>
              <a:t>Portage</a:t>
            </a:r>
            <a:r>
              <a:rPr lang="tr-TR" b="1" dirty="0">
                <a:solidFill>
                  <a:schemeClr val="tx1">
                    <a:lumMod val="65000"/>
                    <a:lumOff val="35000"/>
                  </a:schemeClr>
                </a:solidFill>
                <a:latin typeface="Arial" panose="020B0604020202020204" pitchFamily="34" charset="0"/>
                <a:cs typeface="Arial" panose="020B0604020202020204" pitchFamily="34" charset="0"/>
              </a:rPr>
              <a:t> Erken Eğitim Programı(PEEP):</a:t>
            </a:r>
          </a:p>
          <a:p>
            <a:r>
              <a:rPr lang="tr-TR" b="1" dirty="0">
                <a:solidFill>
                  <a:schemeClr val="tx1">
                    <a:lumMod val="65000"/>
                    <a:lumOff val="35000"/>
                  </a:schemeClr>
                </a:solidFill>
                <a:latin typeface="Arial" panose="020B0604020202020204" pitchFamily="34" charset="0"/>
                <a:cs typeface="Arial" panose="020B0604020202020204" pitchFamily="34" charset="0"/>
              </a:rPr>
              <a:t>     </a:t>
            </a:r>
            <a:r>
              <a:rPr lang="tr-TR" dirty="0">
                <a:solidFill>
                  <a:schemeClr val="tx1">
                    <a:lumMod val="65000"/>
                    <a:lumOff val="35000"/>
                  </a:schemeClr>
                </a:solidFill>
                <a:latin typeface="Arial" panose="020B0604020202020204" pitchFamily="34" charset="0"/>
                <a:cs typeface="Arial" panose="020B0604020202020204" pitchFamily="34" charset="0"/>
              </a:rPr>
              <a:t>Okul öncesi yaş grubundaki çocukların (0-6yaş) ge1işimsel becerilerini değerlendirmeye ve ihtiyaçlarına uygun gelişim ve eğitim programı hazırlamaya yönelik, ebeveyn1er tarafından ev ortamında kullanılmak üzere 1969 yılında Amerika Birleşik Devletleri'nde geliştirilmiştir ve ilk olarak  1989 yılında ülkemizde kullanılmak üzere uyarlanmıştır. Çocukların  ailelerini  desteklemek amacıyla iyileştirici nitelikte geliştirilmiş ev temelli bir erken müdahale programdır.</a:t>
            </a:r>
          </a:p>
          <a:p>
            <a:endParaRPr lang="tr-TR" dirty="0"/>
          </a:p>
        </p:txBody>
      </p:sp>
    </p:spTree>
    <p:extLst>
      <p:ext uri="{BB962C8B-B14F-4D97-AF65-F5344CB8AC3E}">
        <p14:creationId xmlns:p14="http://schemas.microsoft.com/office/powerpoint/2010/main" val="717579641"/>
      </p:ext>
    </p:extLst>
  </p:cSld>
  <p:clrMapOvr>
    <a:masterClrMapping/>
  </p:clrMapOvr>
  <p:transition spd="slow">
    <p:fad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54D04C2-705E-4C1E-9011-B1280618224D}"/>
              </a:ext>
            </a:extLst>
          </p:cNvPr>
          <p:cNvSpPr>
            <a:spLocks noGrp="1"/>
          </p:cNvSpPr>
          <p:nvPr>
            <p:ph type="title"/>
          </p:nvPr>
        </p:nvSpPr>
        <p:spPr/>
        <p:txBody>
          <a:bodyPr/>
          <a:lstStyle/>
          <a:p>
            <a:r>
              <a:rPr lang="tr-TR" dirty="0"/>
              <a:t>Uluslararası Programlar </a:t>
            </a:r>
          </a:p>
        </p:txBody>
      </p:sp>
      <p:sp>
        <p:nvSpPr>
          <p:cNvPr id="3" name="İçerik Yer Tutucusu 2">
            <a:extLst>
              <a:ext uri="{FF2B5EF4-FFF2-40B4-BE49-F238E27FC236}">
                <a16:creationId xmlns:a16="http://schemas.microsoft.com/office/drawing/2014/main" id="{A50FED77-0453-48E7-8BE1-4758CBE55628}"/>
              </a:ext>
            </a:extLst>
          </p:cNvPr>
          <p:cNvSpPr>
            <a:spLocks noGrp="1"/>
          </p:cNvSpPr>
          <p:nvPr>
            <p:ph sz="quarter" idx="10"/>
          </p:nvPr>
        </p:nvSpPr>
        <p:spPr>
          <a:xfrm>
            <a:off x="955677" y="888742"/>
            <a:ext cx="7700963" cy="3759042"/>
          </a:xfrm>
        </p:spPr>
        <p:txBody>
          <a:bodyPr/>
          <a:lstStyle/>
          <a:p>
            <a:pPr>
              <a:buAutoNum type="arabicPeriod"/>
            </a:pPr>
            <a:r>
              <a:rPr lang="tr-TR" b="1" dirty="0" err="1">
                <a:solidFill>
                  <a:schemeClr val="tx1">
                    <a:lumMod val="65000"/>
                    <a:lumOff val="35000"/>
                  </a:schemeClr>
                </a:solidFill>
                <a:latin typeface="Arial" panose="020B0604020202020204" pitchFamily="34" charset="0"/>
                <a:cs typeface="Arial" panose="020B0604020202020204" pitchFamily="34" charset="0"/>
              </a:rPr>
              <a:t>Abecedarian</a:t>
            </a:r>
            <a:r>
              <a:rPr lang="tr-TR" b="1" dirty="0">
                <a:solidFill>
                  <a:schemeClr val="tx1">
                    <a:lumMod val="65000"/>
                    <a:lumOff val="35000"/>
                  </a:schemeClr>
                </a:solidFill>
                <a:latin typeface="Arial" panose="020B0604020202020204" pitchFamily="34" charset="0"/>
                <a:cs typeface="Arial" panose="020B0604020202020204" pitchFamily="34" charset="0"/>
              </a:rPr>
              <a:t> Projesi:</a:t>
            </a:r>
          </a:p>
          <a:p>
            <a:pPr marL="0" indent="0"/>
            <a:r>
              <a:rPr lang="tr-TR" b="1" dirty="0">
                <a:solidFill>
                  <a:schemeClr val="tx1">
                    <a:lumMod val="65000"/>
                    <a:lumOff val="35000"/>
                  </a:schemeClr>
                </a:solidFill>
                <a:latin typeface="Arial" panose="020B0604020202020204" pitchFamily="34" charset="0"/>
                <a:cs typeface="Arial" panose="020B0604020202020204" pitchFamily="34" charset="0"/>
              </a:rPr>
              <a:t> </a:t>
            </a:r>
            <a:r>
              <a:rPr lang="tr-TR" dirty="0">
                <a:solidFill>
                  <a:schemeClr val="tx1">
                    <a:lumMod val="65000"/>
                    <a:lumOff val="35000"/>
                  </a:schemeClr>
                </a:solidFill>
                <a:latin typeface="Arial" panose="020B0604020202020204" pitchFamily="34" charset="0"/>
                <a:cs typeface="Arial" panose="020B0604020202020204" pitchFamily="34" charset="0"/>
              </a:rPr>
              <a:t>Gelişimsel yetersizlik ve okul ba­şarısızlığı riski taşıyan küçük çocuklar için geliştirilmiş kapsamlı bir erken eğitim programıdır. İki bileşenden oluşan Program (okulöncesi müdahale ve okul çağında müdahale ), 1972 ile 1985 yılları arasında Kuzey Carolina'da uygulanmıştır. Okul öncesi eğitim programı, temel amacı, gelişimi ve öğrenmeyi teşvik etmek ve okula hazırlığı artırmak için eğitici, teşvik edici ve yapılandırılmış bir ortam oluşturmak olan bir günlük bakım merkezinde sunulmuştur. Program kapsamında kullanılan müfredat, bilişsel ve dilsel gelişimi geliştirmek ve çocukların ihti­yaçlarına ve ilgi alanlarına cevap veren zenginleştirilmiş bir dil ortamı sağlamak için tasarlanmıştır</a:t>
            </a:r>
          </a:p>
        </p:txBody>
      </p:sp>
    </p:spTree>
    <p:extLst>
      <p:ext uri="{BB962C8B-B14F-4D97-AF65-F5344CB8AC3E}">
        <p14:creationId xmlns:p14="http://schemas.microsoft.com/office/powerpoint/2010/main" val="548769696"/>
      </p:ext>
    </p:extLst>
  </p:cSld>
  <p:clrMapOvr>
    <a:masterClrMapping/>
  </p:clrMapOvr>
  <p:transition spd="slow">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5A9E6C8-0C85-4EFA-AEDA-4E747B5D7267}"/>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Okul öncesi yıllar öğrenme ve gelişimin en hızlı ve en yoğun olduğu dönem­dir. </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 Özel gereksinimli çocukların bazları erken yıllarda meydana gelen gecikme­ler nedeniyle öğrenme ve gelişim için önemli olan kilometre taşlarından bazılarını kaçırma riski ile karşı karşıya kalırlar. </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 Erken eğitim ve erken müdahale, bu çocuklara yaşamın ilk yıllarında yetenek ve becerilerini geliştirmek için bir fırsat sunmaktadır (</a:t>
            </a:r>
            <a:r>
              <a:rPr lang="tr-TR" dirty="0" err="1">
                <a:solidFill>
                  <a:schemeClr val="tx1">
                    <a:lumMod val="65000"/>
                    <a:lumOff val="35000"/>
                  </a:schemeClr>
                </a:solidFill>
                <a:latin typeface="Arial" panose="020B0604020202020204" pitchFamily="34" charset="0"/>
                <a:cs typeface="Arial" panose="020B0604020202020204" pitchFamily="34" charset="0"/>
              </a:rPr>
              <a:t>Harjusola-Webb</a:t>
            </a:r>
            <a:r>
              <a:rPr lang="tr-TR" dirty="0">
                <a:solidFill>
                  <a:schemeClr val="tx1">
                    <a:lumMod val="65000"/>
                    <a:lumOff val="35000"/>
                  </a:schemeClr>
                </a:solidFill>
                <a:latin typeface="Arial" panose="020B0604020202020204" pitchFamily="34" charset="0"/>
                <a:cs typeface="Arial" panose="020B0604020202020204" pitchFamily="34" charset="0"/>
              </a:rPr>
              <a:t> vd., 2013).</a:t>
            </a:r>
          </a:p>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Gelişimsel yetersizlikleri olan çocukla­ra yaşamın ilk yıllarında önleyici ya da iyileştirici müdahalelerde bulunulmaması durumunda, bu çocukların gelişimleri yavaşlamakta ve akranları ile aralarındaki gelişimsel farklar artmaktadır.</a:t>
            </a:r>
          </a:p>
        </p:txBody>
      </p:sp>
    </p:spTree>
    <p:extLst>
      <p:ext uri="{BB962C8B-B14F-4D97-AF65-F5344CB8AC3E}">
        <p14:creationId xmlns:p14="http://schemas.microsoft.com/office/powerpoint/2010/main" val="301972665"/>
      </p:ext>
    </p:extLst>
  </p:cSld>
  <p:clrMapOvr>
    <a:masterClrMapping/>
  </p:clrMapOvr>
  <p:transition spd="slow">
    <p:fad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5BEECAC-6905-41D6-ABFB-B9F3915A4FEF}"/>
              </a:ext>
            </a:extLst>
          </p:cNvPr>
          <p:cNvSpPr>
            <a:spLocks noGrp="1"/>
          </p:cNvSpPr>
          <p:nvPr>
            <p:ph sz="quarter" idx="10"/>
          </p:nvPr>
        </p:nvSpPr>
        <p:spPr/>
        <p:txBody>
          <a:bodyPr/>
          <a:lstStyle/>
          <a:p>
            <a:r>
              <a:rPr lang="tr-TR" b="1" dirty="0">
                <a:solidFill>
                  <a:schemeClr val="bg2"/>
                </a:solidFill>
                <a:latin typeface="Arial" panose="020B0604020202020204" pitchFamily="34" charset="0"/>
                <a:cs typeface="Arial" panose="020B0604020202020204" pitchFamily="34" charset="0"/>
              </a:rPr>
              <a:t>2. </a:t>
            </a:r>
            <a:r>
              <a:rPr lang="tr-TR" b="1" dirty="0">
                <a:solidFill>
                  <a:schemeClr val="tx1">
                    <a:lumMod val="65000"/>
                    <a:lumOff val="35000"/>
                  </a:schemeClr>
                </a:solidFill>
                <a:latin typeface="Arial" panose="020B0604020202020204" pitchFamily="34" charset="0"/>
                <a:cs typeface="Arial" panose="020B0604020202020204" pitchFamily="34" charset="0"/>
              </a:rPr>
              <a:t>High </a:t>
            </a:r>
            <a:r>
              <a:rPr lang="tr-TR" b="1" dirty="0" err="1">
                <a:solidFill>
                  <a:schemeClr val="tx1">
                    <a:lumMod val="65000"/>
                    <a:lumOff val="35000"/>
                  </a:schemeClr>
                </a:solidFill>
                <a:latin typeface="Arial" panose="020B0604020202020204" pitchFamily="34" charset="0"/>
                <a:cs typeface="Arial" panose="020B0604020202020204" pitchFamily="34" charset="0"/>
              </a:rPr>
              <a:t>Scope</a:t>
            </a:r>
            <a:r>
              <a:rPr lang="tr-TR" b="1" dirty="0">
                <a:solidFill>
                  <a:schemeClr val="tx1">
                    <a:lumMod val="65000"/>
                    <a:lumOff val="35000"/>
                  </a:schemeClr>
                </a:solidFill>
                <a:latin typeface="Arial" panose="020B0604020202020204" pitchFamily="34" charset="0"/>
                <a:cs typeface="Arial" panose="020B0604020202020204" pitchFamily="34" charset="0"/>
              </a:rPr>
              <a:t>/Perry Okul Öncesi </a:t>
            </a:r>
            <a:r>
              <a:rPr lang="tr-TR" b="1" dirty="0" err="1">
                <a:solidFill>
                  <a:schemeClr val="tx1">
                    <a:lumMod val="65000"/>
                    <a:lumOff val="35000"/>
                  </a:schemeClr>
                </a:solidFill>
                <a:latin typeface="Arial" panose="020B0604020202020204" pitchFamily="34" charset="0"/>
                <a:cs typeface="Arial" panose="020B0604020202020204" pitchFamily="34" charset="0"/>
              </a:rPr>
              <a:t>Egitim</a:t>
            </a:r>
            <a:r>
              <a:rPr lang="tr-TR" b="1" dirty="0">
                <a:solidFill>
                  <a:schemeClr val="tx1">
                    <a:lumMod val="65000"/>
                    <a:lumOff val="35000"/>
                  </a:schemeClr>
                </a:solidFill>
                <a:latin typeface="Arial" panose="020B0604020202020204" pitchFamily="34" charset="0"/>
                <a:cs typeface="Arial" panose="020B0604020202020204" pitchFamily="34" charset="0"/>
              </a:rPr>
              <a:t> Programı:</a:t>
            </a:r>
          </a:p>
          <a:p>
            <a:r>
              <a:rPr lang="tr-TR" dirty="0">
                <a:solidFill>
                  <a:schemeClr val="tx1">
                    <a:lumMod val="65000"/>
                    <a:lumOff val="35000"/>
                  </a:schemeClr>
                </a:solidFill>
                <a:latin typeface="Arial" panose="020B0604020202020204" pitchFamily="34" charset="0"/>
                <a:cs typeface="Arial" panose="020B0604020202020204" pitchFamily="34" charset="0"/>
              </a:rPr>
              <a:t>    1962'den 1967'ye kadar yürütülen High </a:t>
            </a:r>
            <a:r>
              <a:rPr lang="tr-TR" dirty="0" err="1">
                <a:solidFill>
                  <a:schemeClr val="tx1">
                    <a:lumMod val="65000"/>
                    <a:lumOff val="35000"/>
                  </a:schemeClr>
                </a:solidFill>
                <a:latin typeface="Arial" panose="020B0604020202020204" pitchFamily="34" charset="0"/>
                <a:cs typeface="Arial" panose="020B0604020202020204" pitchFamily="34" charset="0"/>
              </a:rPr>
              <a:t>Scope</a:t>
            </a:r>
            <a:r>
              <a:rPr lang="tr-TR" dirty="0">
                <a:solidFill>
                  <a:schemeClr val="tx1">
                    <a:lumMod val="65000"/>
                    <a:lumOff val="35000"/>
                  </a:schemeClr>
                </a:solidFill>
                <a:latin typeface="Arial" panose="020B0604020202020204" pitchFamily="34" charset="0"/>
                <a:cs typeface="Arial" panose="020B0604020202020204" pitchFamily="34" charset="0"/>
              </a:rPr>
              <a:t>/Perry Okul öncesi Eğitim Programı, yoksulluk içinde ya­şayan ve okulda başarısız olma riski altında bulunan üç ve dört yaşındaki Afrikalı-Amerikalı çocuklara yüksek kaliteli okul öncesi eğitim sağlamayı amaçlamıştır. High </a:t>
            </a:r>
            <a:r>
              <a:rPr lang="tr-TR" dirty="0" err="1">
                <a:solidFill>
                  <a:schemeClr val="tx1">
                    <a:lumMod val="65000"/>
                    <a:lumOff val="35000"/>
                  </a:schemeClr>
                </a:solidFill>
                <a:latin typeface="Arial" panose="020B0604020202020204" pitchFamily="34" charset="0"/>
                <a:cs typeface="Arial" panose="020B0604020202020204" pitchFamily="34" charset="0"/>
              </a:rPr>
              <a:t>Scope</a:t>
            </a:r>
            <a:r>
              <a:rPr lang="tr-TR" dirty="0">
                <a:solidFill>
                  <a:schemeClr val="tx1">
                    <a:lumMod val="65000"/>
                    <a:lumOff val="35000"/>
                  </a:schemeClr>
                </a:solidFill>
                <a:latin typeface="Arial" panose="020B0604020202020204" pitchFamily="34" charset="0"/>
                <a:cs typeface="Arial" panose="020B0604020202020204" pitchFamily="34" charset="0"/>
              </a:rPr>
              <a:t>/Perry Okul öncesi Eğitim Programları araştırmacıları, ilk çalışmadan itibaren çocukları 40 yıl boyunca izlemiştir. Bu programın uzun vadeli bulguları, programa katılan çocukları, daha az düzeyde özel eğitim hizmetlerine ihtiyaç duyduğunu, erken yaş hamileliğine maruz kaldığını ya da suça karıştığını ve daha yüksek düzeyde liseyi bitirme ve iş sahibi olma oranına sahip olduğunu ortaya koymuştur (</a:t>
            </a:r>
            <a:r>
              <a:rPr lang="tr-TR" dirty="0" err="1">
                <a:solidFill>
                  <a:schemeClr val="tx1">
                    <a:lumMod val="65000"/>
                    <a:lumOff val="35000"/>
                  </a:schemeClr>
                </a:solidFill>
                <a:latin typeface="Arial" panose="020B0604020202020204" pitchFamily="34" charset="0"/>
                <a:cs typeface="Arial" panose="020B0604020202020204" pitchFamily="34" charset="0"/>
              </a:rPr>
              <a:t>Schweinhart</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Barnes</a:t>
            </a:r>
            <a:r>
              <a:rPr lang="tr-TR" dirty="0">
                <a:solidFill>
                  <a:schemeClr val="tx1">
                    <a:lumMod val="65000"/>
                    <a:lumOff val="35000"/>
                  </a:schemeClr>
                </a:solidFill>
                <a:latin typeface="Arial" panose="020B0604020202020204" pitchFamily="34" charset="0"/>
                <a:cs typeface="Arial" panose="020B0604020202020204" pitchFamily="34" charset="0"/>
              </a:rPr>
              <a:t> ve </a:t>
            </a:r>
            <a:r>
              <a:rPr lang="tr-TR" dirty="0" err="1">
                <a:solidFill>
                  <a:schemeClr val="tx1">
                    <a:lumMod val="65000"/>
                    <a:lumOff val="35000"/>
                  </a:schemeClr>
                </a:solidFill>
                <a:latin typeface="Arial" panose="020B0604020202020204" pitchFamily="34" charset="0"/>
                <a:cs typeface="Arial" panose="020B0604020202020204" pitchFamily="34" charset="0"/>
              </a:rPr>
              <a:t>Weikart</a:t>
            </a:r>
            <a:r>
              <a:rPr lang="tr-TR" dirty="0">
                <a:solidFill>
                  <a:schemeClr val="tx1">
                    <a:lumMod val="65000"/>
                    <a:lumOff val="35000"/>
                  </a:schemeClr>
                </a:solidFill>
                <a:latin typeface="Arial" panose="020B0604020202020204" pitchFamily="34" charset="0"/>
                <a:cs typeface="Arial" panose="020B0604020202020204" pitchFamily="34" charset="0"/>
              </a:rPr>
              <a:t>, 1993; </a:t>
            </a:r>
            <a:r>
              <a:rPr lang="tr-TR" dirty="0" err="1">
                <a:solidFill>
                  <a:schemeClr val="tx1">
                    <a:lumMod val="65000"/>
                    <a:lumOff val="35000"/>
                  </a:schemeClr>
                </a:solidFill>
                <a:latin typeface="Arial" panose="020B0604020202020204" pitchFamily="34" charset="0"/>
                <a:cs typeface="Arial" panose="020B0604020202020204" pitchFamily="34" charset="0"/>
              </a:rPr>
              <a:t>Schweinhart</a:t>
            </a:r>
            <a:r>
              <a:rPr lang="tr-TR" dirty="0">
                <a:solidFill>
                  <a:schemeClr val="tx1">
                    <a:lumMod val="65000"/>
                    <a:lumOff val="35000"/>
                  </a:schemeClr>
                </a:solidFill>
                <a:latin typeface="Arial" panose="020B0604020202020204" pitchFamily="34" charset="0"/>
                <a:cs typeface="Arial" panose="020B0604020202020204" pitchFamily="34" charset="0"/>
              </a:rPr>
              <a:t> vd., 2005).</a:t>
            </a:r>
          </a:p>
          <a:p>
            <a:endParaRPr lang="tr-TR" dirty="0"/>
          </a:p>
        </p:txBody>
      </p:sp>
    </p:spTree>
    <p:extLst>
      <p:ext uri="{BB962C8B-B14F-4D97-AF65-F5344CB8AC3E}">
        <p14:creationId xmlns:p14="http://schemas.microsoft.com/office/powerpoint/2010/main" val="1720264642"/>
      </p:ext>
    </p:extLst>
  </p:cSld>
  <p:clrMapOvr>
    <a:masterClrMapping/>
  </p:clrMapOvr>
  <p:transition spd="slow">
    <p:fad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AE839E2-9A11-4522-8F05-D8721C8834BD}"/>
              </a:ext>
            </a:extLst>
          </p:cNvPr>
          <p:cNvSpPr>
            <a:spLocks noGrp="1"/>
          </p:cNvSpPr>
          <p:nvPr>
            <p:ph sz="quarter" idx="10"/>
          </p:nvPr>
        </p:nvSpPr>
        <p:spPr/>
        <p:txBody>
          <a:bodyPr/>
          <a:lstStyle/>
          <a:p>
            <a:r>
              <a:rPr lang="tr-TR" b="1" dirty="0">
                <a:solidFill>
                  <a:schemeClr val="bg2"/>
                </a:solidFill>
                <a:latin typeface="Arial" panose="020B0604020202020204" pitchFamily="34" charset="0"/>
                <a:cs typeface="Arial" panose="020B0604020202020204" pitchFamily="34" charset="0"/>
              </a:rPr>
              <a:t>3.  </a:t>
            </a:r>
            <a:r>
              <a:rPr lang="tr-TR" b="1" dirty="0">
                <a:solidFill>
                  <a:schemeClr val="tx1">
                    <a:lumMod val="65000"/>
                    <a:lumOff val="35000"/>
                  </a:schemeClr>
                </a:solidFill>
                <a:latin typeface="Arial" panose="020B0604020202020204" pitchFamily="34" charset="0"/>
                <a:cs typeface="Arial" panose="020B0604020202020204" pitchFamily="34" charset="0"/>
              </a:rPr>
              <a:t>Piramit Modeli: </a:t>
            </a:r>
          </a:p>
          <a:p>
            <a:r>
              <a:rPr lang="tr-TR" dirty="0">
                <a:solidFill>
                  <a:schemeClr val="tx1">
                    <a:lumMod val="65000"/>
                    <a:lumOff val="35000"/>
                  </a:schemeClr>
                </a:solidFill>
                <a:latin typeface="Arial" panose="020B0604020202020204" pitchFamily="34" charset="0"/>
                <a:cs typeface="Arial" panose="020B0604020202020204" pitchFamily="34" charset="0"/>
              </a:rPr>
              <a:t>     Küçük çocukların sosyal-duygusal gelişi­mini desteklemek ve problem davranışlarını önlemek amacıyla geliştirilen kanıta dayalı uygulamalara dayalı üç aşamalı (evrensel destek, önleme ve müdahale) bir modeldir (Kalkan, 2019). Piramit Modeli, belirli bir müfredatı izlemekten ziya­de mevcut müfredat uygulamaları için bir çerçeve/entegre yapı oluşturmaktadır(Kalkan, 2019). Bu entegre yapı sınıfın dinamik yapısına, çocuklar ve öğretme­nin gereksinimleri doğrultusunda uyarlayarak, modelin pedagojik anlamda uyumunu­ arttırmaktadır. (</a:t>
            </a:r>
            <a:r>
              <a:rPr lang="tr-TR" dirty="0" err="1">
                <a:solidFill>
                  <a:schemeClr val="tx1">
                    <a:lumMod val="65000"/>
                    <a:lumOff val="35000"/>
                  </a:schemeClr>
                </a:solidFill>
                <a:latin typeface="Arial" panose="020B0604020202020204" pitchFamily="34" charset="0"/>
                <a:cs typeface="Arial" panose="020B0604020202020204" pitchFamily="34" charset="0"/>
              </a:rPr>
              <a:t>Hemrneter</a:t>
            </a:r>
            <a:r>
              <a:rPr lang="tr-TR" dirty="0">
                <a:solidFill>
                  <a:schemeClr val="tx1">
                    <a:lumMod val="65000"/>
                    <a:lumOff val="35000"/>
                  </a:schemeClr>
                </a:solidFill>
                <a:latin typeface="Arial" panose="020B0604020202020204" pitchFamily="34" charset="0"/>
                <a:cs typeface="Arial" panose="020B0604020202020204" pitchFamily="34" charset="0"/>
              </a:rPr>
              <a:t> vd., 2013). </a:t>
            </a:r>
            <a:r>
              <a:rPr lang="tr-TR" dirty="0" err="1">
                <a:solidFill>
                  <a:schemeClr val="tx1">
                    <a:lumMod val="65000"/>
                    <a:lumOff val="35000"/>
                  </a:schemeClr>
                </a:solidFill>
                <a:latin typeface="Arial" panose="020B0604020202020204" pitchFamily="34" charset="0"/>
                <a:cs typeface="Arial" panose="020B0604020202020204" pitchFamily="34" charset="0"/>
              </a:rPr>
              <a:t>Pirarnit</a:t>
            </a:r>
            <a:r>
              <a:rPr lang="tr-TR" dirty="0">
                <a:solidFill>
                  <a:schemeClr val="tx1">
                    <a:lumMod val="65000"/>
                    <a:lumOff val="35000"/>
                  </a:schemeClr>
                </a:solidFill>
                <a:latin typeface="Arial" panose="020B0604020202020204" pitchFamily="34" charset="0"/>
                <a:cs typeface="Arial" panose="020B0604020202020204" pitchFamily="34" charset="0"/>
              </a:rPr>
              <a:t> Modelinin diğer müdahale prog­ramlarına göre en belirgin özelliği, doğrudan küçük çocuklarını sosyal-duygusal gelişimini desteklemeye ve problem davranışlarını önlemeye odaklanmıştır.</a:t>
            </a:r>
          </a:p>
          <a:p>
            <a:endParaRPr lang="tr-TR" dirty="0"/>
          </a:p>
        </p:txBody>
      </p:sp>
    </p:spTree>
    <p:extLst>
      <p:ext uri="{BB962C8B-B14F-4D97-AF65-F5344CB8AC3E}">
        <p14:creationId xmlns:p14="http://schemas.microsoft.com/office/powerpoint/2010/main" val="1918515520"/>
      </p:ext>
    </p:extLst>
  </p:cSld>
  <p:clrMapOvr>
    <a:masterClrMapping/>
  </p:clrMapOvr>
  <p:transition spd="slow">
    <p:fad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itle 3"/>
          <p:cNvSpPr>
            <a:spLocks noGrp="1"/>
          </p:cNvSpPr>
          <p:nvPr>
            <p:ph type="title"/>
          </p:nvPr>
        </p:nvSpPr>
        <p:spPr>
          <a:xfrm>
            <a:off x="949325" y="358775"/>
            <a:ext cx="7707313" cy="488950"/>
          </a:xfrm>
        </p:spPr>
        <p:txBody>
          <a:bodyPr/>
          <a:lstStyle/>
          <a:p>
            <a:pPr eaLnBrk="1" hangingPunct="1"/>
            <a:r>
              <a:rPr lang="en-US" altLang="x-none" dirty="0" err="1">
                <a:latin typeface="Arial" charset="0"/>
                <a:ea typeface="ＭＳ Ｐゴシック" charset="-128"/>
              </a:rPr>
              <a:t>Referanslar</a:t>
            </a:r>
            <a:endParaRPr lang="en-US" altLang="x-none" dirty="0">
              <a:latin typeface="Arial" charset="0"/>
              <a:ea typeface="ＭＳ Ｐゴシック" charset="-128"/>
            </a:endParaRPr>
          </a:p>
        </p:txBody>
      </p:sp>
      <p:sp>
        <p:nvSpPr>
          <p:cNvPr id="3" name="Content Placeholder 2"/>
          <p:cNvSpPr>
            <a:spLocks noGrp="1"/>
          </p:cNvSpPr>
          <p:nvPr>
            <p:ph sz="quarter" idx="4294967295"/>
          </p:nvPr>
        </p:nvSpPr>
        <p:spPr>
          <a:xfrm>
            <a:off x="955675" y="908050"/>
            <a:ext cx="7700963" cy="3759200"/>
          </a:xfrm>
        </p:spPr>
        <p:txBody>
          <a:bodyPr>
            <a:normAutofit/>
          </a:bodyPr>
          <a:lstStyle/>
          <a:p>
            <a:pPr marL="0" indent="0" fontAlgn="auto">
              <a:spcAft>
                <a:spcPts val="0"/>
              </a:spcAft>
              <a:defRPr/>
            </a:pPr>
            <a:r>
              <a:rPr lang="tr-TR" sz="1100" dirty="0"/>
              <a:t>DOĞRU YILDIRIM, S.S, ERKEN ÇOCUKLUKTA ÖZEL EĞİTİM, VİZE AKADEMİ,ANKARA,2019</a:t>
            </a:r>
          </a:p>
          <a:p>
            <a:pPr marL="0" indent="0" fontAlgn="auto">
              <a:spcAft>
                <a:spcPts val="0"/>
              </a:spcAft>
              <a:defRPr/>
            </a:pPr>
            <a:r>
              <a:rPr lang="tr-TR" sz="1100" dirty="0"/>
              <a:t>DİKEN, İ.H, ERKEN ÇOCUKLUK EĞİTİMİ, PEGEM AKADEMİ, ANKARA, 2010</a:t>
            </a:r>
          </a:p>
          <a:p>
            <a:pPr marL="0" indent="0" fontAlgn="auto">
              <a:spcAft>
                <a:spcPts val="0"/>
              </a:spcAft>
              <a:defRPr/>
            </a:pPr>
            <a:r>
              <a:rPr lang="tr-TR" sz="1100" dirty="0"/>
              <a:t>BAKKALOĞLU, H. ERKEN ÇOCUKLUK ÖZEL EĞİTİMİ EL KİTABI, ANI YAYINCILIK, ANKARA, 2018</a:t>
            </a:r>
          </a:p>
          <a:p>
            <a:pPr marL="0" indent="0" fontAlgn="auto">
              <a:spcAft>
                <a:spcPts val="0"/>
              </a:spcAft>
              <a:defRPr/>
            </a:pPr>
            <a:endParaRPr lang="tr-TR" sz="1100" dirty="0"/>
          </a:p>
          <a:p>
            <a:pPr marL="0" indent="0" fontAlgn="auto">
              <a:spcAft>
                <a:spcPts val="0"/>
              </a:spcAft>
              <a:defRPr/>
            </a:pPr>
            <a:endParaRPr lang="en-GB" sz="1100" dirty="0"/>
          </a:p>
        </p:txBody>
      </p:sp>
    </p:spTree>
  </p:cSld>
  <p:clrMapOvr>
    <a:masterClrMapping/>
  </p:clrMapOvr>
  <p:transition spd="slow">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767C189-BE27-454B-944B-B15BA37C3A79}"/>
              </a:ext>
            </a:extLst>
          </p:cNvPr>
          <p:cNvSpPr>
            <a:spLocks noGrp="1"/>
          </p:cNvSpPr>
          <p:nvPr>
            <p:ph sz="quarter" idx="10"/>
          </p:nvPr>
        </p:nvSpPr>
        <p:spPr/>
        <p:txBody>
          <a:bodyPr/>
          <a:lstStyle/>
          <a:p>
            <a:pPr eaLnBrk="0" hangingPunct="0">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Bu kritik dönemde erken eğitim ve erken müdahale hizmetleri sunulmayan çocuklar, ilerleyen dönemlerde daha fazla özel eğitim hizmetine  gereksinim  duymaktadırlar. </a:t>
            </a:r>
          </a:p>
          <a:p>
            <a:pPr eaLnBrk="0" hangingPunct="0">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Erken eğitim ve erken müdahale, özel gereksinimli çocukların okul ve sosyal ortamlara uyum be­cerilerinin  gelişmesini  desteklerken,  bu  çocukların  </a:t>
            </a:r>
            <a:r>
              <a:rPr lang="tr-TR" dirty="0" err="1">
                <a:solidFill>
                  <a:schemeClr val="tx1">
                    <a:lumMod val="65000"/>
                    <a:lumOff val="35000"/>
                  </a:schemeClr>
                </a:solidFill>
                <a:latin typeface="Arial" panose="020B0604020202020204" pitchFamily="34" charset="0"/>
                <a:cs typeface="Arial" panose="020B0604020202020204" pitchFamily="34" charset="0"/>
              </a:rPr>
              <a:t>akranlan</a:t>
            </a:r>
            <a:r>
              <a:rPr lang="tr-TR" dirty="0">
                <a:solidFill>
                  <a:schemeClr val="tx1">
                    <a:lumMod val="65000"/>
                    <a:lumOff val="35000"/>
                  </a:schemeClr>
                </a:solidFill>
                <a:latin typeface="Arial" panose="020B0604020202020204" pitchFamily="34" charset="0"/>
                <a:cs typeface="Arial" panose="020B0604020202020204" pitchFamily="34" charset="0"/>
              </a:rPr>
              <a:t>  ile  bütünleşmelerine zemin oluşturmakta ve dahası tüm aile bireyleri için besleyici ve destekleyici bir ortam  oluş </a:t>
            </a:r>
            <a:r>
              <a:rPr lang="tr-TR" dirty="0" err="1">
                <a:solidFill>
                  <a:schemeClr val="tx1">
                    <a:lumMod val="65000"/>
                    <a:lumOff val="35000"/>
                  </a:schemeClr>
                </a:solidFill>
                <a:latin typeface="Arial" panose="020B0604020202020204" pitchFamily="34" charset="0"/>
                <a:cs typeface="Arial" panose="020B0604020202020204" pitchFamily="34" charset="0"/>
              </a:rPr>
              <a:t>turulmasına</a:t>
            </a:r>
            <a:r>
              <a:rPr lang="tr-TR" dirty="0">
                <a:solidFill>
                  <a:schemeClr val="tx1">
                    <a:lumMod val="65000"/>
                    <a:lumOff val="35000"/>
                  </a:schemeClr>
                </a:solidFill>
                <a:latin typeface="Arial" panose="020B0604020202020204" pitchFamily="34" charset="0"/>
                <a:cs typeface="Arial" panose="020B0604020202020204" pitchFamily="34" charset="0"/>
              </a:rPr>
              <a:t>  katkı  sağlamaktadır(</a:t>
            </a:r>
            <a:r>
              <a:rPr lang="tr-TR" dirty="0" err="1">
                <a:solidFill>
                  <a:schemeClr val="tx1">
                    <a:lumMod val="65000"/>
                    <a:lumOff val="35000"/>
                  </a:schemeClr>
                </a:solidFill>
                <a:latin typeface="Arial" panose="020B0604020202020204" pitchFamily="34" charset="0"/>
                <a:cs typeface="Arial" panose="020B0604020202020204" pitchFamily="34" charset="0"/>
              </a:rPr>
              <a:t>Keilty</a:t>
            </a:r>
            <a:r>
              <a:rPr lang="tr-TR" dirty="0">
                <a:solidFill>
                  <a:schemeClr val="tx1">
                    <a:lumMod val="65000"/>
                    <a:lumOff val="35000"/>
                  </a:schemeClr>
                </a:solidFill>
                <a:latin typeface="Arial" panose="020B0604020202020204" pitchFamily="34" charset="0"/>
                <a:cs typeface="Arial" panose="020B0604020202020204" pitchFamily="34" charset="0"/>
              </a:rPr>
              <a:t>,  2010).</a:t>
            </a:r>
          </a:p>
          <a:p>
            <a:endParaRPr lang="tr-TR" dirty="0"/>
          </a:p>
        </p:txBody>
      </p:sp>
    </p:spTree>
    <p:extLst>
      <p:ext uri="{BB962C8B-B14F-4D97-AF65-F5344CB8AC3E}">
        <p14:creationId xmlns:p14="http://schemas.microsoft.com/office/powerpoint/2010/main" val="2075732395"/>
      </p:ext>
    </p:extLst>
  </p:cSld>
  <p:clrMapOvr>
    <a:masterClrMapping/>
  </p:clrMapOvr>
  <p:transition spd="slow">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67E596D-DFC4-43FC-BE76-E473FA2289CD}"/>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Çocukların yaşamın ilk yıllarında sahip </a:t>
            </a:r>
            <a:r>
              <a:rPr lang="tr-TR" dirty="0" err="1">
                <a:solidFill>
                  <a:schemeClr val="tx1">
                    <a:lumMod val="65000"/>
                    <a:lumOff val="35000"/>
                  </a:schemeClr>
                </a:solidFill>
                <a:latin typeface="Arial" panose="020B0604020202020204" pitchFamily="34" charset="0"/>
                <a:cs typeface="Arial" panose="020B0604020202020204" pitchFamily="34" charset="0"/>
              </a:rPr>
              <a:t>olduklan</a:t>
            </a:r>
            <a:r>
              <a:rPr lang="tr-TR" dirty="0">
                <a:solidFill>
                  <a:schemeClr val="tx1">
                    <a:lumMod val="65000"/>
                    <a:lumOff val="35000"/>
                  </a:schemeClr>
                </a:solidFill>
                <a:latin typeface="Arial" panose="020B0604020202020204" pitchFamily="34" charset="0"/>
                <a:cs typeface="Arial" panose="020B0604020202020204" pitchFamily="34" charset="0"/>
              </a:rPr>
              <a:t> olumlu deneyimler, sonraki yıllarda okulda, iş hayatında ve toplumda daha başarılı olmaları için gerekli ön başarıları oluşturmaktadır. Erken çocukluk döneminde özel gereksinimli çocuklara sağlanan hizmetler, çocukların sahip oldukları yetersizliklerin olumsuz etkilerinin artmasını ve diğer gelişim alanlarının olumsuz yönde etkilenmesini önler (Cav­ kaytar ve Diken, 2005).</a:t>
            </a:r>
          </a:p>
          <a:p>
            <a:endParaRPr lang="tr-TR" dirty="0"/>
          </a:p>
        </p:txBody>
      </p:sp>
    </p:spTree>
    <p:extLst>
      <p:ext uri="{BB962C8B-B14F-4D97-AF65-F5344CB8AC3E}">
        <p14:creationId xmlns:p14="http://schemas.microsoft.com/office/powerpoint/2010/main" val="1233863813"/>
      </p:ext>
    </p:extLst>
  </p:cSld>
  <p:clrMapOvr>
    <a:masterClrMapping/>
  </p:clrMapOvr>
  <p:transition spd="slow">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CA15F93-FD09-4581-8885-DE3D584E27F0}"/>
              </a:ext>
            </a:extLst>
          </p:cNvPr>
          <p:cNvSpPr>
            <a:spLocks noGrp="1"/>
          </p:cNvSpPr>
          <p:nvPr>
            <p:ph type="title"/>
          </p:nvPr>
        </p:nvSpPr>
        <p:spPr/>
        <p:txBody>
          <a:bodyPr/>
          <a:lstStyle/>
          <a:p>
            <a:r>
              <a:rPr lang="tr-TR" dirty="0"/>
              <a:t>Erken Eğitim ve Müdahale Programlarının Standartları </a:t>
            </a:r>
          </a:p>
        </p:txBody>
      </p:sp>
      <p:sp>
        <p:nvSpPr>
          <p:cNvPr id="3" name="İçerik Yer Tutucusu 2">
            <a:extLst>
              <a:ext uri="{FF2B5EF4-FFF2-40B4-BE49-F238E27FC236}">
                <a16:creationId xmlns:a16="http://schemas.microsoft.com/office/drawing/2014/main" id="{275004B7-9987-4035-8403-85799857A111}"/>
              </a:ext>
            </a:extLst>
          </p:cNvPr>
          <p:cNvSpPr>
            <a:spLocks noGrp="1"/>
          </p:cNvSpPr>
          <p:nvPr>
            <p:ph sz="quarter" idx="10"/>
          </p:nvPr>
        </p:nvSpPr>
        <p:spPr/>
        <p:txBody>
          <a:bodyPr/>
          <a:lstStyle/>
          <a:p>
            <a:pPr>
              <a:buFont typeface="Wingdings" panose="05000000000000000000" pitchFamily="2" charset="2"/>
              <a:buChar char="§"/>
            </a:pPr>
            <a:r>
              <a:rPr lang="tr-TR" dirty="0">
                <a:solidFill>
                  <a:schemeClr val="tx1">
                    <a:lumMod val="65000"/>
                    <a:lumOff val="35000"/>
                  </a:schemeClr>
                </a:solidFill>
                <a:latin typeface="Arial" panose="020B0604020202020204" pitchFamily="34" charset="0"/>
                <a:cs typeface="Arial" panose="020B0604020202020204" pitchFamily="34" charset="0"/>
              </a:rPr>
              <a:t>Araştırmalar,  erken çocukluk  döneminde kalitesi ve niteliği yüksek hizmet­lerden yararlanan çocukların ilerleyen dönemlerde daha yüksek akademik başa­rıya sahip olduklarını, bağımsız yaşam becerileri kazandıkları  ve gelecekteki yaşamlarında daha başarılı oldukları vurgulanmaktadır (</a:t>
            </a:r>
            <a:r>
              <a:rPr lang="tr-TR" dirty="0" err="1">
                <a:solidFill>
                  <a:schemeClr val="tx1">
                    <a:lumMod val="65000"/>
                    <a:lumOff val="35000"/>
                  </a:schemeClr>
                </a:solidFill>
                <a:latin typeface="Arial" panose="020B0604020202020204" pitchFamily="34" charset="0"/>
                <a:cs typeface="Arial" panose="020B0604020202020204" pitchFamily="34" charset="0"/>
              </a:rPr>
              <a:t>Campbell</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Ramey</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Pungello</a:t>
            </a:r>
            <a:r>
              <a:rPr lang="tr-TR" dirty="0">
                <a:solidFill>
                  <a:schemeClr val="tx1">
                    <a:lumMod val="65000"/>
                    <a:lumOff val="35000"/>
                  </a:schemeClr>
                </a:solidFill>
                <a:latin typeface="Arial" panose="020B0604020202020204" pitchFamily="34" charset="0"/>
                <a:cs typeface="Arial" panose="020B0604020202020204" pitchFamily="34" charset="0"/>
              </a:rPr>
              <a:t>, </a:t>
            </a:r>
            <a:r>
              <a:rPr lang="tr-TR" dirty="0" err="1">
                <a:solidFill>
                  <a:schemeClr val="tx1">
                    <a:lumMod val="65000"/>
                    <a:lumOff val="35000"/>
                  </a:schemeClr>
                </a:solidFill>
                <a:latin typeface="Arial" panose="020B0604020202020204" pitchFamily="34" charset="0"/>
                <a:cs typeface="Arial" panose="020B0604020202020204" pitchFamily="34" charset="0"/>
              </a:rPr>
              <a:t>Sparling</a:t>
            </a:r>
            <a:r>
              <a:rPr lang="tr-TR" dirty="0">
                <a:solidFill>
                  <a:schemeClr val="tx1">
                    <a:lumMod val="65000"/>
                    <a:lumOff val="35000"/>
                  </a:schemeClr>
                </a:solidFill>
                <a:latin typeface="Arial" panose="020B0604020202020204" pitchFamily="34" charset="0"/>
                <a:cs typeface="Arial" panose="020B0604020202020204" pitchFamily="34" charset="0"/>
              </a:rPr>
              <a:t> ve Miller-Johnson, 2002; </a:t>
            </a:r>
            <a:r>
              <a:rPr lang="tr-TR" dirty="0" err="1">
                <a:solidFill>
                  <a:schemeClr val="tx1">
                    <a:lumMod val="65000"/>
                    <a:lumOff val="35000"/>
                  </a:schemeClr>
                </a:solidFill>
                <a:latin typeface="Arial" panose="020B0604020202020204" pitchFamily="34" charset="0"/>
                <a:cs typeface="Arial" panose="020B0604020202020204" pitchFamily="34" charset="0"/>
              </a:rPr>
              <a:t>Schweinhmt</a:t>
            </a:r>
            <a:r>
              <a:rPr lang="tr-TR" dirty="0">
                <a:solidFill>
                  <a:schemeClr val="tx1">
                    <a:lumMod val="65000"/>
                    <a:lumOff val="35000"/>
                  </a:schemeClr>
                </a:solidFill>
                <a:latin typeface="Arial" panose="020B0604020202020204" pitchFamily="34" charset="0"/>
                <a:cs typeface="Arial" panose="020B0604020202020204" pitchFamily="34" charset="0"/>
              </a:rPr>
              <a:t> vd., 2005). </a:t>
            </a:r>
          </a:p>
          <a:p>
            <a:endParaRPr lang="tr-TR" dirty="0"/>
          </a:p>
        </p:txBody>
      </p:sp>
    </p:spTree>
    <p:extLst>
      <p:ext uri="{BB962C8B-B14F-4D97-AF65-F5344CB8AC3E}">
        <p14:creationId xmlns:p14="http://schemas.microsoft.com/office/powerpoint/2010/main" val="3877895116"/>
      </p:ext>
    </p:extLst>
  </p:cSld>
  <p:clrMapOvr>
    <a:masterClrMapping/>
  </p:clrMapOvr>
  <p:transition spd="slow">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68B892D-1E3F-4622-BD92-31433F7C3461}"/>
              </a:ext>
            </a:extLst>
          </p:cNvPr>
          <p:cNvSpPr>
            <a:spLocks noGrp="1"/>
          </p:cNvSpPr>
          <p:nvPr>
            <p:ph sz="quarter" idx="10"/>
          </p:nvPr>
        </p:nvSpPr>
        <p:spPr/>
        <p:txBody>
          <a:bodyPr/>
          <a:lstStyle/>
          <a:p>
            <a:r>
              <a:rPr lang="tr-TR" dirty="0">
                <a:solidFill>
                  <a:schemeClr val="tx1">
                    <a:lumMod val="65000"/>
                    <a:lumOff val="35000"/>
                  </a:schemeClr>
                </a:solidFill>
                <a:latin typeface="Arial" panose="020B0604020202020204" pitchFamily="34" charset="0"/>
                <a:cs typeface="Arial" panose="020B0604020202020204" pitchFamily="34" charset="0"/>
              </a:rPr>
              <a:t>Bu bağlamda, </a:t>
            </a:r>
            <a:r>
              <a:rPr lang="tr-TR" dirty="0" err="1">
                <a:solidFill>
                  <a:schemeClr val="tx1">
                    <a:lumMod val="65000"/>
                    <a:lumOff val="35000"/>
                  </a:schemeClr>
                </a:solidFill>
                <a:latin typeface="Arial" panose="020B0604020202020204" pitchFamily="34" charset="0"/>
                <a:cs typeface="Arial" panose="020B0604020202020204" pitchFamily="34" charset="0"/>
              </a:rPr>
              <a:t>NAEYC'nin</a:t>
            </a:r>
            <a:r>
              <a:rPr lang="tr-TR" dirty="0">
                <a:solidFill>
                  <a:schemeClr val="tx1">
                    <a:lumMod val="65000"/>
                    <a:lumOff val="35000"/>
                  </a:schemeClr>
                </a:solidFill>
                <a:latin typeface="Arial" panose="020B0604020202020204" pitchFamily="34" charset="0"/>
                <a:cs typeface="Arial" panose="020B0604020202020204" pitchFamily="34" charset="0"/>
              </a:rPr>
              <a:t> erken çocukluk programları için belirlediği standartları şu şekilde sıralanabilir (NAEYC, 2009):</a:t>
            </a:r>
          </a:p>
          <a:p>
            <a:pPr>
              <a:buFont typeface="+mj-lt"/>
              <a:buAutoNum type="arabicPeriod"/>
            </a:pPr>
            <a:r>
              <a:rPr lang="tr-TR" dirty="0">
                <a:solidFill>
                  <a:schemeClr val="tx1">
                    <a:lumMod val="65000"/>
                    <a:lumOff val="35000"/>
                  </a:schemeClr>
                </a:solidFill>
                <a:latin typeface="Arial" panose="020B0604020202020204" pitchFamily="34" charset="0"/>
                <a:cs typeface="Arial" panose="020B0604020202020204" pitchFamily="34" charset="0"/>
              </a:rPr>
              <a:t>Program, çocukların sosyal-duygusal gelişimlerini destekleyecek, çocuk ve yetişkin arasında güven temelli pozitif ili </a:t>
            </a:r>
            <a:r>
              <a:rPr lang="tr-TR" dirty="0" err="1">
                <a:solidFill>
                  <a:schemeClr val="tx1">
                    <a:lumMod val="65000"/>
                    <a:lumOff val="35000"/>
                  </a:schemeClr>
                </a:solidFill>
                <a:latin typeface="Arial" panose="020B0604020202020204" pitchFamily="34" charset="0"/>
                <a:cs typeface="Arial" panose="020B0604020202020204" pitchFamily="34" charset="0"/>
              </a:rPr>
              <a:t>şki</a:t>
            </a:r>
            <a:r>
              <a:rPr lang="tr-TR" dirty="0">
                <a:solidFill>
                  <a:schemeClr val="tx1">
                    <a:lumMod val="65000"/>
                    <a:lumOff val="35000"/>
                  </a:schemeClr>
                </a:solidFill>
                <a:latin typeface="Arial" panose="020B0604020202020204" pitchFamily="34" charset="0"/>
                <a:cs typeface="Arial" panose="020B0604020202020204" pitchFamily="34" charset="0"/>
              </a:rPr>
              <a:t> oluşturacak nitelikte olmalıdır.</a:t>
            </a:r>
          </a:p>
          <a:p>
            <a:pPr>
              <a:buFont typeface="+mj-lt"/>
              <a:buAutoNum type="arabicPeriod"/>
            </a:pPr>
            <a:r>
              <a:rPr lang="tr-TR" dirty="0">
                <a:solidFill>
                  <a:schemeClr val="tx1">
                    <a:lumMod val="65000"/>
                    <a:lumOff val="35000"/>
                  </a:schemeClr>
                </a:solidFill>
                <a:latin typeface="Arial" panose="020B0604020202020204" pitchFamily="34" charset="0"/>
                <a:cs typeface="Arial" panose="020B0604020202020204" pitchFamily="34" charset="0"/>
              </a:rPr>
              <a:t>Program, çocukların ve ailelerin sağlık, beslenme ve güvenlik alanlarında­ki gereksinimlerini karşılamaya odaklanmalıdır.</a:t>
            </a:r>
          </a:p>
          <a:p>
            <a:pPr>
              <a:buFont typeface="+mj-lt"/>
              <a:buAutoNum type="arabicPeriod"/>
            </a:pPr>
            <a:r>
              <a:rPr lang="tr-TR" dirty="0">
                <a:solidFill>
                  <a:schemeClr val="tx1">
                    <a:lumMod val="65000"/>
                    <a:lumOff val="35000"/>
                  </a:schemeClr>
                </a:solidFill>
                <a:latin typeface="Arial" panose="020B0604020202020204" pitchFamily="34" charset="0"/>
                <a:cs typeface="Arial" panose="020B0604020202020204" pitchFamily="34" charset="0"/>
              </a:rPr>
              <a:t>Program, kişisel, gelişimsel ve sosyal gereksinimleri dahil, çocuklar her alanda olumlu yönde destekleyen bir müfredata sahip olmalıdır. Bu bağlamda müfredat, çocukların ilgi alanları, gelişim düzeylerini ve gereksi­nimlerini karşılayacak nitelikte olmalıdır.</a:t>
            </a:r>
          </a:p>
          <a:p>
            <a:endParaRPr lang="tr-TR" dirty="0"/>
          </a:p>
        </p:txBody>
      </p:sp>
    </p:spTree>
    <p:extLst>
      <p:ext uri="{BB962C8B-B14F-4D97-AF65-F5344CB8AC3E}">
        <p14:creationId xmlns:p14="http://schemas.microsoft.com/office/powerpoint/2010/main" val="4142064490"/>
      </p:ext>
    </p:extLst>
  </p:cSld>
  <p:clrMapOvr>
    <a:masterClrMapping/>
  </p:clrMapOvr>
  <p:transition spd="slow">
    <p:fad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2665157-1AD7-4C25-8B9C-DB9615EB9ADC}"/>
              </a:ext>
            </a:extLst>
          </p:cNvPr>
          <p:cNvSpPr>
            <a:spLocks noGrp="1"/>
          </p:cNvSpPr>
          <p:nvPr>
            <p:ph sz="quarter" idx="10"/>
          </p:nvPr>
        </p:nvSpPr>
        <p:spPr/>
        <p:txBody>
          <a:bodyPr/>
          <a:lstStyle/>
          <a:p>
            <a:pPr marL="0" indent="0"/>
            <a:r>
              <a:rPr lang="tr-TR" dirty="0">
                <a:solidFill>
                  <a:schemeClr val="bg2"/>
                </a:solidFill>
                <a:latin typeface="Arial" panose="020B0604020202020204" pitchFamily="34" charset="0"/>
                <a:cs typeface="Arial" panose="020B0604020202020204" pitchFamily="34" charset="0"/>
              </a:rPr>
              <a:t>4. </a:t>
            </a:r>
            <a:r>
              <a:rPr lang="tr-TR" dirty="0">
                <a:solidFill>
                  <a:schemeClr val="tx1">
                    <a:lumMod val="65000"/>
                    <a:lumOff val="35000"/>
                  </a:schemeClr>
                </a:solidFill>
                <a:latin typeface="Arial" panose="020B0604020202020204" pitchFamily="34" charset="0"/>
                <a:cs typeface="Arial" panose="020B0604020202020204" pitchFamily="34" charset="0"/>
              </a:rPr>
              <a:t>Küçük çocuklarla çalışan eğitimci, uzman ile bakıcıların erken çocukluk bakımı ve gelişimi konusunda iyi eğitilmiş olmaları ve her çocuğa bireysel yeteneklerine, ilgi alanlarına, yaşına, aile değerlerine ve kültürüne uygun destek sağlamaları gerekmektedir.</a:t>
            </a:r>
          </a:p>
          <a:p>
            <a:pPr marL="0" indent="0"/>
            <a:r>
              <a:rPr lang="tr-TR" dirty="0">
                <a:solidFill>
                  <a:schemeClr val="bg2"/>
                </a:solidFill>
                <a:latin typeface="Arial" panose="020B0604020202020204" pitchFamily="34" charset="0"/>
                <a:cs typeface="Arial" panose="020B0604020202020204" pitchFamily="34" charset="0"/>
              </a:rPr>
              <a:t>5. </a:t>
            </a:r>
            <a:r>
              <a:rPr lang="tr-TR" dirty="0">
                <a:solidFill>
                  <a:schemeClr val="tx1">
                    <a:lumMod val="65000"/>
                    <a:lumOff val="35000"/>
                  </a:schemeClr>
                </a:solidFill>
                <a:latin typeface="Arial" panose="020B0604020202020204" pitchFamily="34" charset="0"/>
                <a:cs typeface="Arial" panose="020B0604020202020204" pitchFamily="34" charset="0"/>
              </a:rPr>
              <a:t>Kaliteli bir erken çocukluk programı, çocukları ilgilendiren tüm faaliyet­lerde ailelerle iş birliğine gitmeli, ailelerin kararlarına saygı duymalı ve onları çok yönlü (örneğin., sosyal, psikolojik ve eğitsel) desteklemelidir.</a:t>
            </a:r>
          </a:p>
          <a:p>
            <a:pPr marL="0" indent="0"/>
            <a:r>
              <a:rPr lang="tr-TR" dirty="0">
                <a:solidFill>
                  <a:schemeClr val="bg2"/>
                </a:solidFill>
                <a:latin typeface="Arial" panose="020B0604020202020204" pitchFamily="34" charset="0"/>
                <a:cs typeface="Arial" panose="020B0604020202020204" pitchFamily="34" charset="0"/>
              </a:rPr>
              <a:t>6. </a:t>
            </a:r>
            <a:r>
              <a:rPr lang="tr-TR" dirty="0">
                <a:solidFill>
                  <a:schemeClr val="tx1">
                    <a:lumMod val="65000"/>
                    <a:lumOff val="35000"/>
                  </a:schemeClr>
                </a:solidFill>
                <a:latin typeface="Arial" panose="020B0604020202020204" pitchFamily="34" charset="0"/>
                <a:cs typeface="Arial" panose="020B0604020202020204" pitchFamily="34" charset="0"/>
              </a:rPr>
              <a:t>Program, çocukların ve ailelerin iyiliği için yerel destek hizmetlerinden ve kaynaklarından faydalanmalıdır. </a:t>
            </a:r>
          </a:p>
          <a:p>
            <a:pPr>
              <a:buFont typeface="+mj-lt"/>
              <a:buAutoNum type="arabicPeriod"/>
            </a:pPr>
            <a:endParaRPr lang="tr-TR" dirty="0">
              <a:solidFill>
                <a:schemeClr val="tx1">
                  <a:lumMod val="65000"/>
                  <a:lumOff val="35000"/>
                </a:schemeClr>
              </a:solidFill>
            </a:endParaRPr>
          </a:p>
        </p:txBody>
      </p:sp>
    </p:spTree>
    <p:extLst>
      <p:ext uri="{BB962C8B-B14F-4D97-AF65-F5344CB8AC3E}">
        <p14:creationId xmlns:p14="http://schemas.microsoft.com/office/powerpoint/2010/main" val="1942355414"/>
      </p:ext>
    </p:extLst>
  </p:cSld>
  <p:clrMapOvr>
    <a:masterClrMapping/>
  </p:clrMapOvr>
  <p:transition spd="slow">
    <p:fade/>
  </p:transition>
</p:sld>
</file>

<file path=ppt/theme/theme1.xml><?xml version="1.0" encoding="utf-8"?>
<a:theme xmlns:a="http://schemas.openxmlformats.org/drawingml/2006/main" name="SU_Preso_16x9_v6">
  <a:themeElements>
    <a:clrScheme name="Stanford2">
      <a:dk1>
        <a:srgbClr val="000000"/>
      </a:dk1>
      <a:lt1>
        <a:srgbClr val="FFFFFF"/>
      </a:lt1>
      <a:dk2>
        <a:srgbClr val="DAD7CB"/>
      </a:dk2>
      <a:lt2>
        <a:srgbClr val="8C1515"/>
      </a:lt2>
      <a:accent1>
        <a:srgbClr val="8D3C1E"/>
      </a:accent1>
      <a:accent2>
        <a:srgbClr val="00505C"/>
      </a:accent2>
      <a:accent3>
        <a:srgbClr val="53284F"/>
      </a:accent3>
      <a:accent4>
        <a:srgbClr val="175E54"/>
      </a:accent4>
      <a:accent5>
        <a:srgbClr val="4D4F53"/>
      </a:accent5>
      <a:accent6>
        <a:srgbClr val="D2C295"/>
      </a:accent6>
      <a:hlink>
        <a:srgbClr val="A4001D"/>
      </a:hlink>
      <a:folHlink>
        <a:srgbClr val="000000"/>
      </a:folHlink>
    </a:clrScheme>
    <a:fontScheme name="Stanford">
      <a:majorFont>
        <a:latin typeface="Source Sans Pro Semibold"/>
        <a:ea typeface=""/>
        <a:cs typeface=""/>
      </a:majorFont>
      <a:minorFont>
        <a:latin typeface="Source Sans Pro"/>
        <a:ea typeface=""/>
        <a:cs typeface=""/>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SU_Preso_16x9_v7</Template>
  <TotalTime>295</TotalTime>
  <Words>3482</Words>
  <Application>Microsoft Office PowerPoint</Application>
  <PresentationFormat>Ekran Gösterisi (16:9)</PresentationFormat>
  <Paragraphs>121</Paragraphs>
  <Slides>42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42</vt:i4>
      </vt:variant>
    </vt:vector>
  </HeadingPairs>
  <TitlesOfParts>
    <vt:vector size="48" baseType="lpstr">
      <vt:lpstr>Arial</vt:lpstr>
      <vt:lpstr>Calibri</vt:lpstr>
      <vt:lpstr>Source Sans Pro</vt:lpstr>
      <vt:lpstr>Source Sans Pro Semibold</vt:lpstr>
      <vt:lpstr>Wingdings</vt:lpstr>
      <vt:lpstr>SU_Preso_16x9_v6</vt:lpstr>
      <vt:lpstr>8.HAFTA</vt:lpstr>
      <vt:lpstr>Erken Çocukluk Eğitiminin ve Erken Müdahalenin Önemi </vt:lpstr>
      <vt:lpstr>PowerPoint Sunusu</vt:lpstr>
      <vt:lpstr>PowerPoint Sunusu</vt:lpstr>
      <vt:lpstr>PowerPoint Sunusu</vt:lpstr>
      <vt:lpstr>PowerPoint Sunusu</vt:lpstr>
      <vt:lpstr>Erken Eğitim ve Müdahale Programlarının Standartları </vt:lpstr>
      <vt:lpstr>PowerPoint Sunusu</vt:lpstr>
      <vt:lpstr>PowerPoint Sunusu</vt:lpstr>
      <vt:lpstr>PowerPoint Sunusu</vt:lpstr>
      <vt:lpstr>Erken Eğitim Ve Müdahale Uygulama Modelleri </vt:lpstr>
      <vt:lpstr>PowerPoint Sunusu</vt:lpstr>
      <vt:lpstr>PowerPoint Sunusu</vt:lpstr>
      <vt:lpstr>PowerPoint Sunusu</vt:lpstr>
      <vt:lpstr>Kurum Temelli Uygulamalar </vt:lpstr>
      <vt:lpstr>PowerPoint Sunusu</vt:lpstr>
      <vt:lpstr>Hastane Merkezli Uygulamalar </vt:lpstr>
      <vt:lpstr>PowerPoint Sunusu</vt:lpstr>
      <vt:lpstr>PowerPoint Sunusu</vt:lpstr>
      <vt:lpstr>Erken Eğitim ve Müdahale Yaklaşımları </vt:lpstr>
      <vt:lpstr>Önleyici Erken Eğitim ve Müdahale Yaklaşımları </vt:lpstr>
      <vt:lpstr>PowerPoint Sunusu</vt:lpstr>
      <vt:lpstr>PowerPoint Sunusu</vt:lpstr>
      <vt:lpstr>İyileştirici Erken Eğitim ve Müdahale Programları </vt:lpstr>
      <vt:lpstr>PowerPoint Sunusu</vt:lpstr>
      <vt:lpstr>PowerPoint Sunusu</vt:lpstr>
      <vt:lpstr>PowerPoint Sunusu</vt:lpstr>
      <vt:lpstr>PowerPoint Sunusu</vt:lpstr>
      <vt:lpstr>PowerPoint Sunusu</vt:lpstr>
      <vt:lpstr>Erken Eğitim ve Müdahale Programları </vt:lpstr>
      <vt:lpstr>Ulusal Programlar</vt:lpstr>
      <vt:lpstr>PowerPoint Sunusu</vt:lpstr>
      <vt:lpstr>PowerPoint Sunusu</vt:lpstr>
      <vt:lpstr>PowerPoint Sunusu</vt:lpstr>
      <vt:lpstr>PowerPoint Sunusu</vt:lpstr>
      <vt:lpstr>PowerPoint Sunusu</vt:lpstr>
      <vt:lpstr>PowerPoint Sunusu</vt:lpstr>
      <vt:lpstr>PowerPoint Sunusu</vt:lpstr>
      <vt:lpstr>Uluslararası Programlar </vt:lpstr>
      <vt:lpstr>PowerPoint Sunusu</vt:lpstr>
      <vt:lpstr>PowerPoint Sunusu</vt:lpstr>
      <vt:lpstr>Referanslar</vt:lpstr>
    </vt:vector>
  </TitlesOfParts>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Guidelines</dc:title>
  <dc:creator>Microsoft Office User</dc:creator>
  <cp:lastModifiedBy>user</cp:lastModifiedBy>
  <cp:revision>27</cp:revision>
  <dcterms:created xsi:type="dcterms:W3CDTF">2017-05-23T22:51:30Z</dcterms:created>
  <dcterms:modified xsi:type="dcterms:W3CDTF">2020-04-09T15:08:42Z</dcterms:modified>
</cp:coreProperties>
</file>