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04" r:id="rId2"/>
    <p:sldId id="310" r:id="rId3"/>
    <p:sldId id="313" r:id="rId4"/>
    <p:sldId id="315" r:id="rId5"/>
    <p:sldId id="314"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12" r:id="rId2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Source Sans Pro" charset="0"/>
        <a:ea typeface="ＭＳ Ｐゴシック" charset="-128"/>
        <a:cs typeface="+mn-cs"/>
      </a:defRPr>
    </a:lvl1pPr>
    <a:lvl2pPr marL="457200" algn="l" defTabSz="457200" rtl="0" fontAlgn="base">
      <a:spcBef>
        <a:spcPct val="0"/>
      </a:spcBef>
      <a:spcAft>
        <a:spcPct val="0"/>
      </a:spcAft>
      <a:defRPr kern="1200">
        <a:solidFill>
          <a:schemeClr val="tx1"/>
        </a:solidFill>
        <a:latin typeface="Source Sans Pro" charset="0"/>
        <a:ea typeface="ＭＳ Ｐゴシック" charset="-128"/>
        <a:cs typeface="+mn-cs"/>
      </a:defRPr>
    </a:lvl2pPr>
    <a:lvl3pPr marL="914400" algn="l" defTabSz="457200" rtl="0" fontAlgn="base">
      <a:spcBef>
        <a:spcPct val="0"/>
      </a:spcBef>
      <a:spcAft>
        <a:spcPct val="0"/>
      </a:spcAft>
      <a:defRPr kern="1200">
        <a:solidFill>
          <a:schemeClr val="tx1"/>
        </a:solidFill>
        <a:latin typeface="Source Sans Pro"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Source Sans Pro"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Source Sans Pro" charset="0"/>
        <a:ea typeface="ＭＳ Ｐゴシック" charset="-128"/>
        <a:cs typeface="+mn-cs"/>
      </a:defRPr>
    </a:lvl5pPr>
    <a:lvl6pPr marL="2286000" algn="l" defTabSz="914400" rtl="0" eaLnBrk="1" latinLnBrk="0" hangingPunct="1">
      <a:defRPr kern="1200">
        <a:solidFill>
          <a:schemeClr val="tx1"/>
        </a:solidFill>
        <a:latin typeface="Source Sans Pro" charset="0"/>
        <a:ea typeface="ＭＳ Ｐゴシック" charset="-128"/>
        <a:cs typeface="+mn-cs"/>
      </a:defRPr>
    </a:lvl6pPr>
    <a:lvl7pPr marL="2743200" algn="l" defTabSz="914400" rtl="0" eaLnBrk="1" latinLnBrk="0" hangingPunct="1">
      <a:defRPr kern="1200">
        <a:solidFill>
          <a:schemeClr val="tx1"/>
        </a:solidFill>
        <a:latin typeface="Source Sans Pro" charset="0"/>
        <a:ea typeface="ＭＳ Ｐゴシック" charset="-128"/>
        <a:cs typeface="+mn-cs"/>
      </a:defRPr>
    </a:lvl7pPr>
    <a:lvl8pPr marL="3200400" algn="l" defTabSz="914400" rtl="0" eaLnBrk="1" latinLnBrk="0" hangingPunct="1">
      <a:defRPr kern="1200">
        <a:solidFill>
          <a:schemeClr val="tx1"/>
        </a:solidFill>
        <a:latin typeface="Source Sans Pro" charset="0"/>
        <a:ea typeface="ＭＳ Ｐゴシック" charset="-128"/>
        <a:cs typeface="+mn-cs"/>
      </a:defRPr>
    </a:lvl8pPr>
    <a:lvl9pPr marL="3657600" algn="l" defTabSz="914400" rtl="0" eaLnBrk="1" latinLnBrk="0" hangingPunct="1">
      <a:defRPr kern="1200">
        <a:solidFill>
          <a:schemeClr val="tx1"/>
        </a:solidFill>
        <a:latin typeface="Source Sans Pro"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F2A46"/>
    <a:srgbClr val="7A0000"/>
    <a:srgbClr val="8C1515"/>
    <a:srgbClr val="D6DDD3"/>
    <a:srgbClr val="EDE8DD"/>
    <a:srgbClr val="C2B7A1"/>
    <a:srgbClr val="918873"/>
    <a:srgbClr val="3C3623"/>
    <a:srgbClr val="D0A760"/>
    <a:srgbClr val="43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9" autoAdjust="0"/>
    <p:restoredTop sz="94291" autoAdjust="0"/>
  </p:normalViewPr>
  <p:slideViewPr>
    <p:cSldViewPr snapToGrid="0" snapToObjects="1">
      <p:cViewPr varScale="1">
        <p:scale>
          <a:sx n="142" d="100"/>
          <a:sy n="142" d="100"/>
        </p:scale>
        <p:origin x="864"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FC954EB-C3B3-9B4D-BC09-1649471D2A12}" type="datetimeFigureOut">
              <a:rPr lang="en-US" altLang="x-none"/>
              <a:pPr/>
              <a:t>2/20/2020</a:t>
            </a:fld>
            <a:endParaRPr lang="en-US" altLang="x-non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966C1E9-C4E2-BB4F-8732-1F0A2DB7CC00}" type="slidenum">
              <a:rPr lang="en-US" altLang="x-none"/>
              <a:pPr/>
              <a:t>‹#›</a:t>
            </a:fld>
            <a:endParaRPr lang="en-US" altLang="x-none"/>
          </a:p>
        </p:txBody>
      </p:sp>
    </p:spTree>
    <p:extLst>
      <p:ext uri="{BB962C8B-B14F-4D97-AF65-F5344CB8AC3E}">
        <p14:creationId xmlns:p14="http://schemas.microsoft.com/office/powerpoint/2010/main" val="42645151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513A3EB-E21B-2B4A-96AF-0CD37090352B}" type="datetimeFigureOut">
              <a:rPr lang="en-US" altLang="x-none"/>
              <a:pPr/>
              <a:t>2/20/2020</a:t>
            </a:fld>
            <a:endParaRPr lang="en-US" altLang="x-non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2328D7F-DAAF-5A42-B0FB-64620ACAC992}" type="slidenum">
              <a:rPr lang="en-US" altLang="x-none"/>
              <a:pPr/>
              <a:t>‹#›</a:t>
            </a:fld>
            <a:endParaRPr lang="en-US" altLang="x-none"/>
          </a:p>
        </p:txBody>
      </p:sp>
    </p:spTree>
    <p:extLst>
      <p:ext uri="{BB962C8B-B14F-4D97-AF65-F5344CB8AC3E}">
        <p14:creationId xmlns:p14="http://schemas.microsoft.com/office/powerpoint/2010/main" val="26320910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2328D7F-DAAF-5A42-B0FB-64620ACAC992}" type="slidenum">
              <a:rPr lang="en-US" altLang="x-none" smtClean="0"/>
              <a:pPr/>
              <a:t>17</a:t>
            </a:fld>
            <a:endParaRPr lang="en-US" altLang="x-none"/>
          </a:p>
        </p:txBody>
      </p:sp>
    </p:spTree>
    <p:extLst>
      <p:ext uri="{BB962C8B-B14F-4D97-AF65-F5344CB8AC3E}">
        <p14:creationId xmlns:p14="http://schemas.microsoft.com/office/powerpoint/2010/main" val="2631854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1797"/>
            <a:ext cx="8229600" cy="618473"/>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1603375" y="339830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3" name="Subtitle 2"/>
          <p:cNvSpPr>
            <a:spLocks noGrp="1"/>
          </p:cNvSpPr>
          <p:nvPr>
            <p:ph type="subTitle" idx="1"/>
          </p:nvPr>
        </p:nvSpPr>
        <p:spPr>
          <a:xfrm>
            <a:off x="457200" y="2210270"/>
            <a:ext cx="8229600" cy="461897"/>
          </a:xfrm>
          <a:prstGeom prst="rect">
            <a:avLst/>
          </a:prstGeom>
        </p:spPr>
        <p:txBody>
          <a:bodyPr>
            <a:noAutofit/>
          </a:bodyPr>
          <a:lstStyle>
            <a:lvl1pPr marL="0" indent="0" algn="ctr">
              <a:buNone/>
              <a:defRPr sz="2100" cap="small" spc="300">
                <a:solidFill>
                  <a:srgbClr val="8F2A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3">
            <a:extLst>
              <a:ext uri="{FF2B5EF4-FFF2-40B4-BE49-F238E27FC236}">
                <a16:creationId xmlns:a16="http://schemas.microsoft.com/office/drawing/2014/main" id="{FAB08F98-F61E-40AF-8314-06F44BDF63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261" y="4772026"/>
            <a:ext cx="841072" cy="299873"/>
          </a:xfrm>
          <a:prstGeom prst="rect">
            <a:avLst/>
          </a:prstGeom>
        </p:spPr>
      </p:pic>
      <p:sp>
        <p:nvSpPr>
          <p:cNvPr id="20" name="Rectangle 9">
            <a:extLst>
              <a:ext uri="{FF2B5EF4-FFF2-40B4-BE49-F238E27FC236}">
                <a16:creationId xmlns:a16="http://schemas.microsoft.com/office/drawing/2014/main" id="{6200EDCF-FC5F-4B19-ADA1-CABE8278545D}"/>
              </a:ext>
            </a:extLst>
          </p:cNvPr>
          <p:cNvSpPr/>
          <p:nvPr userDrawn="1"/>
        </p:nvSpPr>
        <p:spPr>
          <a:xfrm>
            <a:off x="0" y="0"/>
            <a:ext cx="457200" cy="5149850"/>
          </a:xfrm>
          <a:prstGeom prst="rect">
            <a:avLst/>
          </a:prstGeom>
          <a:solidFill>
            <a:srgbClr val="8F2A46"/>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grpSp>
        <p:nvGrpSpPr>
          <p:cNvPr id="19" name="Grup 18">
            <a:extLst>
              <a:ext uri="{FF2B5EF4-FFF2-40B4-BE49-F238E27FC236}">
                <a16:creationId xmlns:a16="http://schemas.microsoft.com/office/drawing/2014/main" id="{9A46D32B-A235-45EC-9AE8-5FCFD3D34BFB}"/>
              </a:ext>
            </a:extLst>
          </p:cNvPr>
          <p:cNvGrpSpPr/>
          <p:nvPr userDrawn="1"/>
        </p:nvGrpSpPr>
        <p:grpSpPr>
          <a:xfrm>
            <a:off x="7159042" y="4721106"/>
            <a:ext cx="1856787" cy="364390"/>
            <a:chOff x="6939878" y="4721106"/>
            <a:chExt cx="2003494" cy="364390"/>
          </a:xfrm>
        </p:grpSpPr>
        <p:pic>
          <p:nvPicPr>
            <p:cNvPr id="21" name="Resim 20">
              <a:extLst>
                <a:ext uri="{FF2B5EF4-FFF2-40B4-BE49-F238E27FC236}">
                  <a16:creationId xmlns:a16="http://schemas.microsoft.com/office/drawing/2014/main" id="{F7AD87F5-2B69-4684-89E7-501874DBBCA4}"/>
                </a:ext>
              </a:extLst>
            </p:cNvPr>
            <p:cNvPicPr>
              <a:picLocks noChangeAspect="1"/>
            </p:cNvPicPr>
            <p:nvPr userDrawn="1"/>
          </p:nvPicPr>
          <p:blipFill>
            <a:blip r:embed="rId3"/>
            <a:stretch>
              <a:fillRect/>
            </a:stretch>
          </p:blipFill>
          <p:spPr>
            <a:xfrm>
              <a:off x="6939878" y="4772026"/>
              <a:ext cx="312127" cy="299873"/>
            </a:xfrm>
            <a:prstGeom prst="rect">
              <a:avLst/>
            </a:prstGeom>
          </p:spPr>
        </p:pic>
        <p:sp>
          <p:nvSpPr>
            <p:cNvPr id="22" name="Subtitle 2">
              <a:extLst>
                <a:ext uri="{FF2B5EF4-FFF2-40B4-BE49-F238E27FC236}">
                  <a16:creationId xmlns:a16="http://schemas.microsoft.com/office/drawing/2014/main" id="{707B1B62-DABF-4FC2-9097-4336394C6182}"/>
                </a:ext>
              </a:extLst>
            </p:cNvPr>
            <p:cNvSpPr txBox="1">
              <a:spLocks/>
            </p:cNvSpPr>
            <p:nvPr userDrawn="1"/>
          </p:nvSpPr>
          <p:spPr>
            <a:xfrm>
              <a:off x="7279540" y="4721106"/>
              <a:ext cx="1663832" cy="364390"/>
            </a:xfrm>
            <a:prstGeom prst="rect">
              <a:avLst/>
            </a:prstGeom>
          </p:spPr>
          <p:txBody>
            <a:bodyPr vert="horz" lIns="0" tIns="45720" rIns="0" bIns="45720" rtlCol="0">
              <a:noAutofit/>
            </a:bodyPr>
            <a:lstStyle>
              <a:lvl1pPr marL="0" indent="0" algn="ctr" defTabSz="457200" rtl="0" eaLnBrk="1" fontAlgn="base" hangingPunct="1">
                <a:spcBef>
                  <a:spcPct val="20000"/>
                </a:spcBef>
                <a:spcAft>
                  <a:spcPct val="0"/>
                </a:spcAft>
                <a:buClr>
                  <a:schemeClr val="bg2"/>
                </a:buClr>
                <a:buFont typeface="Wingdings" charset="2"/>
                <a:buNone/>
                <a:defRPr sz="2100" kern="1200" cap="small" spc="300">
                  <a:solidFill>
                    <a:srgbClr val="8F2A46"/>
                  </a:solidFill>
                  <a:latin typeface="Arial"/>
                  <a:ea typeface="ＭＳ Ｐゴシック" charset="0"/>
                  <a:cs typeface="ＭＳ Ｐゴシック" charset="0"/>
                </a:defRPr>
              </a:lvl1pPr>
              <a:lvl2pPr marL="457200" indent="0" algn="ctr" defTabSz="457200" rtl="0" eaLnBrk="1" fontAlgn="base" hangingPunct="1">
                <a:spcBef>
                  <a:spcPct val="20000"/>
                </a:spcBef>
                <a:spcAft>
                  <a:spcPct val="0"/>
                </a:spcAft>
                <a:buClr>
                  <a:schemeClr val="bg2"/>
                </a:buClr>
                <a:buFont typeface="Wingdings" charset="2"/>
                <a:buNone/>
                <a:defRPr kern="1200">
                  <a:solidFill>
                    <a:schemeClr val="tx1">
                      <a:tint val="75000"/>
                    </a:schemeClr>
                  </a:solidFill>
                  <a:latin typeface="Arial"/>
                  <a:ea typeface="ＭＳ Ｐゴシック" charset="0"/>
                  <a:cs typeface="+mn-cs"/>
                </a:defRPr>
              </a:lvl2pPr>
              <a:lvl3pPr marL="914400" indent="0" algn="ctr" defTabSz="457200" rtl="0" eaLnBrk="1" fontAlgn="base" hangingPunct="1">
                <a:spcBef>
                  <a:spcPct val="20000"/>
                </a:spcBef>
                <a:spcAft>
                  <a:spcPct val="0"/>
                </a:spcAft>
                <a:buClr>
                  <a:schemeClr val="bg2"/>
                </a:buClr>
                <a:buSzPct val="102000"/>
                <a:buFont typeface="Source Sans Pro" charset="0"/>
                <a:buNone/>
                <a:defRPr kern="1200">
                  <a:solidFill>
                    <a:schemeClr val="tx1">
                      <a:tint val="75000"/>
                    </a:schemeClr>
                  </a:solidFill>
                  <a:latin typeface="Arial"/>
                  <a:ea typeface="ＭＳ Ｐゴシック" charset="0"/>
                  <a:cs typeface="+mn-cs"/>
                </a:defRPr>
              </a:lvl3pPr>
              <a:lvl4pPr marL="1371600" indent="0" algn="ctr" defTabSz="457200" rtl="0" eaLnBrk="1" fontAlgn="base" hangingPunct="1">
                <a:spcBef>
                  <a:spcPct val="20000"/>
                </a:spcBef>
                <a:spcAft>
                  <a:spcPct val="0"/>
                </a:spcAft>
                <a:buClr>
                  <a:schemeClr val="bg2"/>
                </a:buClr>
                <a:buFont typeface="Arial" charset="0"/>
                <a:buNone/>
                <a:defRPr kern="1200">
                  <a:solidFill>
                    <a:schemeClr val="tx1">
                      <a:tint val="75000"/>
                    </a:schemeClr>
                  </a:solidFill>
                  <a:latin typeface="Arial"/>
                  <a:ea typeface="ＭＳ Ｐゴシック" charset="0"/>
                  <a:cs typeface="+mn-cs"/>
                </a:defRPr>
              </a:lvl4pPr>
              <a:lvl5pPr marL="1828800" indent="0" algn="ctr" defTabSz="457200" rtl="0" eaLnBrk="1" fontAlgn="base" hangingPunct="1">
                <a:spcBef>
                  <a:spcPct val="20000"/>
                </a:spcBef>
                <a:spcAft>
                  <a:spcPct val="0"/>
                </a:spcAft>
                <a:buClr>
                  <a:schemeClr val="bg2"/>
                </a:buClr>
                <a:buFont typeface="Source Sans Pro" charset="0"/>
                <a:buNone/>
                <a:defRPr kern="1200">
                  <a:solidFill>
                    <a:schemeClr val="tx1">
                      <a:tint val="75000"/>
                    </a:schemeClr>
                  </a:solidFill>
                  <a:latin typeface="Arial"/>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0"/>
                </a:spcAft>
              </a:pPr>
              <a:r>
                <a:rPr lang="en-US" sz="1000" b="0" kern="400" spc="0" baseline="0" dirty="0">
                  <a:solidFill>
                    <a:srgbClr val="8F2A46"/>
                  </a:solidFill>
                  <a:effectLst>
                    <a:outerShdw blurRad="38100" dist="38100" dir="2700000" algn="tl">
                      <a:srgbClr val="000000">
                        <a:alpha val="43137"/>
                      </a:srgbClr>
                    </a:outerShdw>
                  </a:effectLst>
                </a:rPr>
                <a:t>NEAR EAST UNIVERSITY</a:t>
              </a:r>
            </a:p>
            <a:p>
              <a:pPr algn="l">
                <a:spcBef>
                  <a:spcPts val="0"/>
                </a:spcBef>
                <a:spcAft>
                  <a:spcPts val="0"/>
                </a:spcAft>
              </a:pPr>
              <a:r>
                <a:rPr lang="en-US" sz="990" b="0" kern="400" spc="0" baseline="0" dirty="0">
                  <a:solidFill>
                    <a:srgbClr val="8F2A46"/>
                  </a:solidFill>
                  <a:effectLst>
                    <a:outerShdw blurRad="38100" dist="38100" dir="2700000" algn="tl">
                      <a:srgbClr val="000000">
                        <a:alpha val="43137"/>
                      </a:srgbClr>
                    </a:outerShdw>
                  </a:effectLst>
                </a:rPr>
                <a:t>Open-Courses.neu.edu.tr</a:t>
              </a:r>
            </a:p>
          </p:txBody>
        </p:sp>
      </p:grpSp>
    </p:spTree>
    <p:extLst>
      <p:ext uri="{BB962C8B-B14F-4D97-AF65-F5344CB8AC3E}">
        <p14:creationId xmlns:p14="http://schemas.microsoft.com/office/powerpoint/2010/main" val="9841931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hasCustomPrompt="1"/>
          </p:nvPr>
        </p:nvSpPr>
        <p:spPr>
          <a:xfrm>
            <a:off x="955677" y="908685"/>
            <a:ext cx="7700963" cy="37590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2987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lvl2pPr marL="0" indent="0">
              <a:buFont typeface="Arial"/>
              <a:buNone/>
              <a:defRPr baseline="0"/>
            </a:lvl2pPr>
            <a:lvl3pPr marL="344488" indent="0">
              <a:buNone/>
              <a:defRPr/>
            </a:lvl3pPr>
            <a:lvl4pPr marL="687387" indent="0">
              <a:buNone/>
              <a:defRPr/>
            </a:lvl4pPr>
            <a:lvl5pPr marL="1031875" indent="0">
              <a:buNone/>
              <a:defRPr/>
            </a:lvl5pPr>
          </a:lstStyle>
          <a:p>
            <a:pPr lvl="0"/>
            <a:r>
              <a:rPr lang="en-US"/>
              <a:t>Click to edit Master text styles</a:t>
            </a:r>
          </a:p>
        </p:txBody>
      </p:sp>
    </p:spTree>
    <p:extLst>
      <p:ext uri="{BB962C8B-B14F-4D97-AF65-F5344CB8AC3E}">
        <p14:creationId xmlns:p14="http://schemas.microsoft.com/office/powerpoint/2010/main" val="14479681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0" y="908685"/>
            <a:ext cx="3779838"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73194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908685"/>
            <a:ext cx="7707862"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7" y="2841313"/>
            <a:ext cx="7707313"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05720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876800" y="2837497"/>
            <a:ext cx="3779838" cy="1830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3227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7" y="908686"/>
            <a:ext cx="3787775"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955677" y="2840613"/>
            <a:ext cx="3781425"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4876800" y="2840613"/>
            <a:ext cx="3779838"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0151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
          <p:cNvSpPr>
            <a:spLocks noGrp="1"/>
          </p:cNvSpPr>
          <p:nvPr>
            <p:ph type="title"/>
          </p:nvPr>
        </p:nvSpPr>
        <p:spPr bwMode="auto">
          <a:xfrm>
            <a:off x="949325" y="358775"/>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bodyPr>
          <a:lstStyle/>
          <a:p>
            <a:pPr lvl="0"/>
            <a:r>
              <a:rPr lang="en-US" altLang="x-none" dirty="0"/>
              <a:t>Click to edit Master title style</a:t>
            </a:r>
          </a:p>
        </p:txBody>
      </p:sp>
      <p:sp>
        <p:nvSpPr>
          <p:cNvPr id="4" name="Text Placeholder 3"/>
          <p:cNvSpPr>
            <a:spLocks noGrp="1"/>
          </p:cNvSpPr>
          <p:nvPr>
            <p:ph type="body" idx="1"/>
          </p:nvPr>
        </p:nvSpPr>
        <p:spPr>
          <a:xfrm>
            <a:off x="949325" y="903288"/>
            <a:ext cx="7707313" cy="376396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109538" y="4811713"/>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defRPr>
            </a:lvl1pPr>
          </a:lstStyle>
          <a:p>
            <a:fld id="{55F788F5-986A-0649-AD29-17C9730CDBEC}" type="slidenum">
              <a:rPr lang="en-US" altLang="x-none"/>
              <a:pPr/>
              <a:t>‹#›</a:t>
            </a:fld>
            <a:endParaRPr lang="en-US" altLang="x-none"/>
          </a:p>
        </p:txBody>
      </p:sp>
      <p:sp>
        <p:nvSpPr>
          <p:cNvPr id="10" name="Rectangle 9"/>
          <p:cNvSpPr/>
          <p:nvPr/>
        </p:nvSpPr>
        <p:spPr>
          <a:xfrm>
            <a:off x="0" y="0"/>
            <a:ext cx="457200" cy="5149850"/>
          </a:xfrm>
          <a:prstGeom prst="rect">
            <a:avLst/>
          </a:prstGeom>
          <a:solidFill>
            <a:srgbClr val="8F2A46"/>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grpSp>
        <p:nvGrpSpPr>
          <p:cNvPr id="16" name="Grup 15">
            <a:extLst>
              <a:ext uri="{FF2B5EF4-FFF2-40B4-BE49-F238E27FC236}">
                <a16:creationId xmlns:a16="http://schemas.microsoft.com/office/drawing/2014/main" id="{5CDC8E6F-C32D-45BB-B6AC-CEF9453EA9ED}"/>
              </a:ext>
            </a:extLst>
          </p:cNvPr>
          <p:cNvGrpSpPr/>
          <p:nvPr userDrawn="1"/>
        </p:nvGrpSpPr>
        <p:grpSpPr>
          <a:xfrm>
            <a:off x="7159042" y="4721106"/>
            <a:ext cx="1856787" cy="364390"/>
            <a:chOff x="6939878" y="4721106"/>
            <a:chExt cx="2003494" cy="364390"/>
          </a:xfrm>
        </p:grpSpPr>
        <p:pic>
          <p:nvPicPr>
            <p:cNvPr id="17" name="Resim 16">
              <a:extLst>
                <a:ext uri="{FF2B5EF4-FFF2-40B4-BE49-F238E27FC236}">
                  <a16:creationId xmlns:a16="http://schemas.microsoft.com/office/drawing/2014/main" id="{B8A1C9FE-0BA3-4BDD-AB41-1E039FF3997A}"/>
                </a:ext>
              </a:extLst>
            </p:cNvPr>
            <p:cNvPicPr>
              <a:picLocks noChangeAspect="1"/>
            </p:cNvPicPr>
            <p:nvPr userDrawn="1"/>
          </p:nvPicPr>
          <p:blipFill>
            <a:blip r:embed="rId9"/>
            <a:stretch>
              <a:fillRect/>
            </a:stretch>
          </p:blipFill>
          <p:spPr>
            <a:xfrm>
              <a:off x="6939878" y="4772026"/>
              <a:ext cx="312127" cy="299873"/>
            </a:xfrm>
            <a:prstGeom prst="rect">
              <a:avLst/>
            </a:prstGeom>
          </p:spPr>
        </p:pic>
        <p:sp>
          <p:nvSpPr>
            <p:cNvPr id="21" name="Subtitle 2">
              <a:extLst>
                <a:ext uri="{FF2B5EF4-FFF2-40B4-BE49-F238E27FC236}">
                  <a16:creationId xmlns:a16="http://schemas.microsoft.com/office/drawing/2014/main" id="{13C53163-E91D-4984-9463-997D864E622C}"/>
                </a:ext>
              </a:extLst>
            </p:cNvPr>
            <p:cNvSpPr txBox="1">
              <a:spLocks/>
            </p:cNvSpPr>
            <p:nvPr userDrawn="1"/>
          </p:nvSpPr>
          <p:spPr>
            <a:xfrm>
              <a:off x="7279540" y="4721106"/>
              <a:ext cx="1663832" cy="364390"/>
            </a:xfrm>
            <a:prstGeom prst="rect">
              <a:avLst/>
            </a:prstGeom>
          </p:spPr>
          <p:txBody>
            <a:bodyPr vert="horz" lIns="0" tIns="45720" rIns="0" bIns="45720" rtlCol="0">
              <a:noAutofit/>
            </a:bodyPr>
            <a:lstStyle>
              <a:lvl1pPr marL="0" indent="0" algn="ctr" defTabSz="457200" rtl="0" eaLnBrk="1" fontAlgn="base" hangingPunct="1">
                <a:spcBef>
                  <a:spcPct val="20000"/>
                </a:spcBef>
                <a:spcAft>
                  <a:spcPct val="0"/>
                </a:spcAft>
                <a:buClr>
                  <a:schemeClr val="bg2"/>
                </a:buClr>
                <a:buFont typeface="Wingdings" charset="2"/>
                <a:buNone/>
                <a:defRPr sz="2100" kern="1200" cap="small" spc="300">
                  <a:solidFill>
                    <a:srgbClr val="8F2A46"/>
                  </a:solidFill>
                  <a:latin typeface="Arial"/>
                  <a:ea typeface="ＭＳ Ｐゴシック" charset="0"/>
                  <a:cs typeface="ＭＳ Ｐゴシック" charset="0"/>
                </a:defRPr>
              </a:lvl1pPr>
              <a:lvl2pPr marL="457200" indent="0" algn="ctr" defTabSz="457200" rtl="0" eaLnBrk="1" fontAlgn="base" hangingPunct="1">
                <a:spcBef>
                  <a:spcPct val="20000"/>
                </a:spcBef>
                <a:spcAft>
                  <a:spcPct val="0"/>
                </a:spcAft>
                <a:buClr>
                  <a:schemeClr val="bg2"/>
                </a:buClr>
                <a:buFont typeface="Wingdings" charset="2"/>
                <a:buNone/>
                <a:defRPr kern="1200">
                  <a:solidFill>
                    <a:schemeClr val="tx1">
                      <a:tint val="75000"/>
                    </a:schemeClr>
                  </a:solidFill>
                  <a:latin typeface="Arial"/>
                  <a:ea typeface="ＭＳ Ｐゴシック" charset="0"/>
                  <a:cs typeface="+mn-cs"/>
                </a:defRPr>
              </a:lvl2pPr>
              <a:lvl3pPr marL="914400" indent="0" algn="ctr" defTabSz="457200" rtl="0" eaLnBrk="1" fontAlgn="base" hangingPunct="1">
                <a:spcBef>
                  <a:spcPct val="20000"/>
                </a:spcBef>
                <a:spcAft>
                  <a:spcPct val="0"/>
                </a:spcAft>
                <a:buClr>
                  <a:schemeClr val="bg2"/>
                </a:buClr>
                <a:buSzPct val="102000"/>
                <a:buFont typeface="Source Sans Pro" charset="0"/>
                <a:buNone/>
                <a:defRPr kern="1200">
                  <a:solidFill>
                    <a:schemeClr val="tx1">
                      <a:tint val="75000"/>
                    </a:schemeClr>
                  </a:solidFill>
                  <a:latin typeface="Arial"/>
                  <a:ea typeface="ＭＳ Ｐゴシック" charset="0"/>
                  <a:cs typeface="+mn-cs"/>
                </a:defRPr>
              </a:lvl3pPr>
              <a:lvl4pPr marL="1371600" indent="0" algn="ctr" defTabSz="457200" rtl="0" eaLnBrk="1" fontAlgn="base" hangingPunct="1">
                <a:spcBef>
                  <a:spcPct val="20000"/>
                </a:spcBef>
                <a:spcAft>
                  <a:spcPct val="0"/>
                </a:spcAft>
                <a:buClr>
                  <a:schemeClr val="bg2"/>
                </a:buClr>
                <a:buFont typeface="Arial" charset="0"/>
                <a:buNone/>
                <a:defRPr kern="1200">
                  <a:solidFill>
                    <a:schemeClr val="tx1">
                      <a:tint val="75000"/>
                    </a:schemeClr>
                  </a:solidFill>
                  <a:latin typeface="Arial"/>
                  <a:ea typeface="ＭＳ Ｐゴシック" charset="0"/>
                  <a:cs typeface="+mn-cs"/>
                </a:defRPr>
              </a:lvl4pPr>
              <a:lvl5pPr marL="1828800" indent="0" algn="ctr" defTabSz="457200" rtl="0" eaLnBrk="1" fontAlgn="base" hangingPunct="1">
                <a:spcBef>
                  <a:spcPct val="20000"/>
                </a:spcBef>
                <a:spcAft>
                  <a:spcPct val="0"/>
                </a:spcAft>
                <a:buClr>
                  <a:schemeClr val="bg2"/>
                </a:buClr>
                <a:buFont typeface="Source Sans Pro" charset="0"/>
                <a:buNone/>
                <a:defRPr kern="1200">
                  <a:solidFill>
                    <a:schemeClr val="tx1">
                      <a:tint val="75000"/>
                    </a:schemeClr>
                  </a:solidFill>
                  <a:latin typeface="Arial"/>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0"/>
                </a:spcAft>
              </a:pPr>
              <a:r>
                <a:rPr lang="en-US" sz="1000" b="0" kern="400" spc="0" baseline="0" dirty="0">
                  <a:solidFill>
                    <a:srgbClr val="8F2A46"/>
                  </a:solidFill>
                  <a:effectLst>
                    <a:outerShdw blurRad="38100" dist="38100" dir="2700000" algn="tl">
                      <a:srgbClr val="000000">
                        <a:alpha val="43137"/>
                      </a:srgbClr>
                    </a:outerShdw>
                  </a:effectLst>
                </a:rPr>
                <a:t>NEAR EAST UNIVERSITY</a:t>
              </a:r>
            </a:p>
            <a:p>
              <a:pPr algn="l">
                <a:spcBef>
                  <a:spcPts val="0"/>
                </a:spcBef>
                <a:spcAft>
                  <a:spcPts val="0"/>
                </a:spcAft>
              </a:pPr>
              <a:r>
                <a:rPr lang="en-US" sz="990" b="0" kern="400" spc="0" baseline="0" dirty="0">
                  <a:solidFill>
                    <a:srgbClr val="8F2A46"/>
                  </a:solidFill>
                  <a:effectLst>
                    <a:outerShdw blurRad="38100" dist="38100" dir="2700000" algn="tl">
                      <a:srgbClr val="000000">
                        <a:alpha val="43137"/>
                      </a:srgbClr>
                    </a:outerShdw>
                  </a:effectLst>
                </a:rPr>
                <a:t>Open-Courses.neu.edu.tr</a:t>
              </a:r>
            </a:p>
          </p:txBody>
        </p:sp>
      </p:grpSp>
    </p:spTree>
  </p:cSld>
  <p:clrMap bg1="lt1" tx1="dk1" bg2="lt2" tx2="dk2" accent1="accent1" accent2="accent2" accent3="accent3" accent4="accent4" accent5="accent5" accent6="accent6" hlink="hlink" folHlink="folHlink"/>
  <p:sldLayoutIdLst>
    <p:sldLayoutId id="2147484084" r:id="rId1"/>
    <p:sldLayoutId id="2147484086" r:id="rId2"/>
    <p:sldLayoutId id="2147484087" r:id="rId3"/>
    <p:sldLayoutId id="2147484088" r:id="rId4"/>
    <p:sldLayoutId id="2147484089" r:id="rId5"/>
    <p:sldLayoutId id="2147484090" r:id="rId6"/>
    <p:sldLayoutId id="2147484091" r:id="rId7"/>
  </p:sldLayoutIdLst>
  <p:transition spd="slow">
    <p:fade/>
  </p:transition>
  <p:hf hdr="0" ftr="0" dt="0"/>
  <p:txStyles>
    <p:title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bg2"/>
        </a:buClr>
        <a:buFont typeface="Wingdings"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irra.com/construct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457200" y="1540031"/>
            <a:ext cx="8229600" cy="619125"/>
          </a:xfrm>
        </p:spPr>
        <p:txBody>
          <a:bodyPr/>
          <a:lstStyle/>
          <a:p>
            <a:pPr eaLnBrk="1" hangingPunct="1"/>
            <a:r>
              <a:rPr lang="tr-TR" altLang="x-none" b="1" dirty="0">
                <a:latin typeface="Arial" charset="0"/>
                <a:ea typeface="Arial" charset="0"/>
                <a:cs typeface="Arial" charset="0"/>
              </a:rPr>
              <a:t>OYUN TASARIMINDA TEMEL KAVRAMLAR</a:t>
            </a:r>
            <a:endParaRPr lang="en-US" altLang="x-none" b="1" dirty="0">
              <a:latin typeface="Arial" charset="0"/>
              <a:ea typeface="Arial" charset="0"/>
              <a:cs typeface="Arial" charset="0"/>
            </a:endParaRPr>
          </a:p>
        </p:txBody>
      </p:sp>
      <p:sp>
        <p:nvSpPr>
          <p:cNvPr id="11266" name="Text Placeholder 2"/>
          <p:cNvSpPr>
            <a:spLocks noGrp="1"/>
          </p:cNvSpPr>
          <p:nvPr>
            <p:ph type="body" sz="quarter" idx="18"/>
          </p:nvPr>
        </p:nvSpPr>
        <p:spPr bwMode="auto">
          <a:xfrm>
            <a:off x="1603375" y="3166190"/>
            <a:ext cx="6059488" cy="587375"/>
          </a:xfrm>
        </p:spPr>
        <p:txBody>
          <a:bodyPr numCol="1" compatLnSpc="1">
            <a:prstTxWarp prst="textNoShape">
              <a:avLst/>
            </a:prstTxWarp>
          </a:bodyPr>
          <a:lstStyle/>
          <a:p>
            <a:pPr marL="0" indent="0" eaLnBrk="1" hangingPunct="1"/>
            <a:r>
              <a:rPr lang="tr-TR" altLang="x-none" dirty="0">
                <a:solidFill>
                  <a:srgbClr val="595959"/>
                </a:solidFill>
                <a:latin typeface="Source Sans Pro" charset="0"/>
                <a:ea typeface="Source Sans Pro" charset="0"/>
                <a:cs typeface="Source Sans Pro" charset="0"/>
              </a:rPr>
              <a:t>GİT407 </a:t>
            </a:r>
            <a:r>
              <a:rPr lang="en-US" altLang="x-none" dirty="0">
                <a:solidFill>
                  <a:srgbClr val="595959"/>
                </a:solidFill>
                <a:latin typeface="Source Sans Pro" charset="0"/>
                <a:ea typeface="Source Sans Pro" charset="0"/>
                <a:cs typeface="Source Sans Pro" charset="0"/>
              </a:rPr>
              <a:t>- </a:t>
            </a:r>
            <a:r>
              <a:rPr lang="tr-TR" altLang="x-none" dirty="0">
                <a:solidFill>
                  <a:srgbClr val="595959"/>
                </a:solidFill>
                <a:latin typeface="Source Sans Pro" charset="0"/>
                <a:ea typeface="Source Sans Pro" charset="0"/>
                <a:cs typeface="Source Sans Pro" charset="0"/>
              </a:rPr>
              <a:t>Dijital Oyun Tasarımı</a:t>
            </a:r>
            <a:endParaRPr lang="en-US" altLang="x-none" dirty="0">
              <a:solidFill>
                <a:srgbClr val="595959"/>
              </a:solidFill>
              <a:latin typeface="Source Sans Pro" charset="0"/>
              <a:ea typeface="Source Sans Pro" charset="0"/>
              <a:cs typeface="Source Sans Pro" charset="0"/>
            </a:endParaRPr>
          </a:p>
        </p:txBody>
      </p:sp>
      <p:sp>
        <p:nvSpPr>
          <p:cNvPr id="4" name="Subtitle 3"/>
          <p:cNvSpPr>
            <a:spLocks noGrp="1"/>
          </p:cNvSpPr>
          <p:nvPr>
            <p:ph type="subTitle" idx="1"/>
          </p:nvPr>
        </p:nvSpPr>
        <p:spPr>
          <a:xfrm>
            <a:off x="457200" y="2159156"/>
            <a:ext cx="8229600" cy="461963"/>
          </a:xfrm>
        </p:spPr>
        <p:txBody>
          <a:bodyPr/>
          <a:lstStyle/>
          <a:p>
            <a:pPr eaLnBrk="1" fontAlgn="auto" hangingPunct="1">
              <a:spcAft>
                <a:spcPts val="0"/>
              </a:spcAft>
              <a:buFont typeface="Wingdings" charset="0"/>
              <a:buNone/>
              <a:defRPr/>
            </a:pPr>
            <a:r>
              <a:rPr lang="tr-TR" dirty="0">
                <a:latin typeface="Source Sans Pro" charset="0"/>
                <a:ea typeface="Source Sans Pro" charset="0"/>
                <a:cs typeface="Source Sans Pro" charset="0"/>
              </a:rPr>
              <a:t>FUAT BOĞAÇ EVREN</a:t>
            </a:r>
            <a:endParaRPr lang="en-US" dirty="0">
              <a:latin typeface="Source Sans Pro" charset="0"/>
              <a:ea typeface="Source Sans Pro" charset="0"/>
              <a:cs typeface="Source Sans Pro" charset="0"/>
            </a:endParaRPr>
          </a:p>
        </p:txBody>
      </p:sp>
      <p:sp>
        <p:nvSpPr>
          <p:cNvPr id="5" name="Text Placeholder 2">
            <a:extLst>
              <a:ext uri="{FF2B5EF4-FFF2-40B4-BE49-F238E27FC236}">
                <a16:creationId xmlns:a16="http://schemas.microsoft.com/office/drawing/2014/main" id="{0143C1C4-2B94-4799-A616-1C82CB756499}"/>
              </a:ext>
            </a:extLst>
          </p:cNvPr>
          <p:cNvSpPr txBox="1">
            <a:spLocks/>
          </p:cNvSpPr>
          <p:nvPr/>
        </p:nvSpPr>
        <p:spPr bwMode="auto">
          <a:xfrm>
            <a:off x="1534302" y="2516492"/>
            <a:ext cx="6059488" cy="587375"/>
          </a:xfrm>
          <a:prstGeom prst="rect">
            <a:avLst/>
          </a:prstGeom>
        </p:spPr>
        <p:txBody>
          <a:bodyPr vert="horz" wrap="none" lIns="0" tIns="45720" rIns="0" bIns="45720" numCol="1" rtlCol="0" anchor="ctr" anchorCtr="1" compatLnSpc="1">
            <a:prstTxWarp prst="textNoShape">
              <a:avLst/>
            </a:prstTxWarp>
            <a:noAutofit/>
          </a:bodyPr>
          <a:lstStyle>
            <a:lvl1pPr marL="342900" indent="-342900" algn="ctr" defTabSz="457200" rtl="0" eaLnBrk="1" fontAlgn="base" hangingPunct="1">
              <a:spcBef>
                <a:spcPct val="20000"/>
              </a:spcBef>
              <a:spcAft>
                <a:spcPct val="0"/>
              </a:spcAft>
              <a:buClr>
                <a:schemeClr val="bg2"/>
              </a:buClr>
              <a:buFont typeface="Wingdings" charset="2"/>
              <a:buNone/>
              <a:defRPr sz="1800" kern="1200" cap="none" spc="0" baseline="0">
                <a:solidFill>
                  <a:schemeClr val="tx1">
                    <a:lumMod val="65000"/>
                    <a:lumOff val="35000"/>
                  </a:schemeClr>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2"/>
              <a:buNone/>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None/>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None/>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None/>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tr-TR" altLang="x-none" dirty="0" err="1">
                <a:solidFill>
                  <a:srgbClr val="595959"/>
                </a:solidFill>
                <a:latin typeface="Source Sans Pro" charset="0"/>
                <a:ea typeface="Source Sans Pro" charset="0"/>
                <a:cs typeface="Source Sans Pro" charset="0"/>
              </a:rPr>
              <a:t>fuat.evren</a:t>
            </a:r>
            <a:r>
              <a:rPr lang="en-US" altLang="x-none" dirty="0">
                <a:solidFill>
                  <a:srgbClr val="595959"/>
                </a:solidFill>
                <a:latin typeface="Source Sans Pro" charset="0"/>
                <a:ea typeface="Source Sans Pro" charset="0"/>
                <a:cs typeface="Source Sans Pro" charset="0"/>
              </a:rPr>
              <a:t>@neu.edu.tr</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dirty="0"/>
              <a:t>GTA </a:t>
            </a:r>
            <a:r>
              <a:rPr lang="tr-TR" dirty="0" err="1"/>
              <a:t>IV’in</a:t>
            </a:r>
            <a:r>
              <a:rPr lang="tr-TR" dirty="0"/>
              <a:t> 2013’te piyasa çıktığını ve hala daha yüksek satış grafiğini sürdürmeye devam ettiğini de göz önünde bulundurursak, dijital oyunlar maliyeti yüksek olmasına karşın yüksek kazanç olanağına sahip olmasıyla dijital oyun şirketlerinin marka ve sermaye değerini yükseltmeye devam etmektedir. </a:t>
            </a:r>
            <a:endParaRPr lang="en-US" dirty="0">
              <a:solidFill>
                <a:schemeClr val="tx1">
                  <a:lumMod val="65000"/>
                  <a:lumOff val="35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101" y="2409938"/>
            <a:ext cx="3774230" cy="2443049"/>
          </a:xfrm>
          <a:prstGeom prst="rect">
            <a:avLst/>
          </a:prstGeom>
        </p:spPr>
      </p:pic>
      <p:sp>
        <p:nvSpPr>
          <p:cNvPr id="5" name="Content Placeholder 2"/>
          <p:cNvSpPr>
            <a:spLocks noGrp="1"/>
          </p:cNvSpPr>
          <p:nvPr>
            <p:ph sz="quarter" idx="4294967295"/>
          </p:nvPr>
        </p:nvSpPr>
        <p:spPr>
          <a:xfrm>
            <a:off x="5808741" y="3507590"/>
            <a:ext cx="1868271" cy="247743"/>
          </a:xfrm>
        </p:spPr>
        <p:txBody>
          <a:bodyPr>
            <a:noAutofit/>
          </a:bodyPr>
          <a:lstStyle/>
          <a:p>
            <a:pPr marL="0" indent="0" fontAlgn="auto">
              <a:spcAft>
                <a:spcPts val="0"/>
              </a:spcAft>
              <a:defRPr/>
            </a:pPr>
            <a:r>
              <a:rPr lang="tr-TR" sz="1000" i="1" dirty="0"/>
              <a:t>GTA IV oyunundan bir görüntü</a:t>
            </a:r>
            <a:endParaRPr lang="en-GB" sz="1000" i="1" dirty="0"/>
          </a:p>
        </p:txBody>
      </p:sp>
    </p:spTree>
    <p:extLst>
      <p:ext uri="{BB962C8B-B14F-4D97-AF65-F5344CB8AC3E}">
        <p14:creationId xmlns:p14="http://schemas.microsoft.com/office/powerpoint/2010/main" val="319235979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1690425"/>
          </a:xfrm>
        </p:spPr>
        <p:txBody>
          <a:bodyPr>
            <a:normAutofit/>
          </a:bodyPr>
          <a:lstStyle/>
          <a:p>
            <a:pPr lvl="1" fontAlgn="auto">
              <a:spcAft>
                <a:spcPts val="0"/>
              </a:spcAft>
              <a:buFont typeface="Wingdings" pitchFamily="2" charset="2"/>
              <a:buChar char="§"/>
              <a:defRPr/>
            </a:pPr>
            <a:r>
              <a:rPr lang="tr-TR" dirty="0"/>
              <a:t>İster bağımsız, isterse profesyonel ekipler tarafından geliştirilen bir şirket oyunu olsun, söz konusu oyunu başarılı kılabilmek için yapım sürecinde birbirinden oldukça farklı ancak bir o kadar da dinamik bir ilişki içinde olan alanlar yer almak zorundadır. Dijital oyun sürecini oluşturan alanlardan şu şekilde bahsedebiliriz:</a:t>
            </a:r>
            <a:endParaRPr lang="en-US" dirty="0">
              <a:solidFill>
                <a:schemeClr val="tx1">
                  <a:lumMod val="65000"/>
                  <a:lumOff val="35000"/>
                </a:schemeClr>
              </a:solidFill>
              <a:ea typeface="+mn-ea"/>
            </a:endParaRPr>
          </a:p>
        </p:txBody>
      </p:sp>
      <p:sp>
        <p:nvSpPr>
          <p:cNvPr id="4" name="Content Placeholder 2"/>
          <p:cNvSpPr>
            <a:spLocks noGrp="1"/>
          </p:cNvSpPr>
          <p:nvPr>
            <p:ph sz="quarter" idx="4294967295"/>
          </p:nvPr>
        </p:nvSpPr>
        <p:spPr>
          <a:xfrm>
            <a:off x="955674" y="2368459"/>
            <a:ext cx="8023865" cy="2569626"/>
          </a:xfrm>
        </p:spPr>
        <p:txBody>
          <a:bodyPr>
            <a:normAutofit/>
          </a:bodyPr>
          <a:lstStyle/>
          <a:p>
            <a:pPr lvl="1" eaLnBrk="1" fontAlgn="auto" hangingPunct="1">
              <a:spcAft>
                <a:spcPts val="0"/>
              </a:spcAft>
              <a:buFont typeface="Wingdings" pitchFamily="2" charset="2"/>
              <a:buChar char="§"/>
              <a:defRPr/>
            </a:pPr>
            <a:r>
              <a:rPr lang="tr-TR" sz="1600" i="1" dirty="0">
                <a:solidFill>
                  <a:schemeClr val="accent1"/>
                </a:solidFill>
                <a:ea typeface="+mn-ea"/>
              </a:rPr>
              <a:t>Senaryo – hikaye</a:t>
            </a:r>
          </a:p>
          <a:p>
            <a:pPr lvl="1" eaLnBrk="1" fontAlgn="auto" hangingPunct="1">
              <a:spcAft>
                <a:spcPts val="0"/>
              </a:spcAft>
              <a:buFont typeface="Wingdings" pitchFamily="2" charset="2"/>
              <a:buChar char="§"/>
              <a:defRPr/>
            </a:pPr>
            <a:r>
              <a:rPr lang="tr-TR" sz="1600" i="1" dirty="0" err="1">
                <a:solidFill>
                  <a:schemeClr val="accent1"/>
                </a:solidFill>
                <a:ea typeface="+mn-ea"/>
              </a:rPr>
              <a:t>Arayüz</a:t>
            </a:r>
            <a:r>
              <a:rPr lang="tr-TR" sz="1600" i="1" dirty="0">
                <a:solidFill>
                  <a:schemeClr val="accent1"/>
                </a:solidFill>
                <a:ea typeface="+mn-ea"/>
              </a:rPr>
              <a:t> tasarımı</a:t>
            </a:r>
          </a:p>
          <a:p>
            <a:pPr lvl="1" eaLnBrk="1" fontAlgn="auto" hangingPunct="1">
              <a:spcAft>
                <a:spcPts val="0"/>
              </a:spcAft>
              <a:buFont typeface="Wingdings" pitchFamily="2" charset="2"/>
              <a:buChar char="§"/>
              <a:defRPr/>
            </a:pPr>
            <a:r>
              <a:rPr lang="tr-TR" sz="1600" i="1" dirty="0">
                <a:solidFill>
                  <a:schemeClr val="accent1"/>
                </a:solidFill>
                <a:ea typeface="+mn-ea"/>
              </a:rPr>
              <a:t>Programlama (yazılım)</a:t>
            </a:r>
          </a:p>
          <a:p>
            <a:pPr lvl="1" eaLnBrk="1" fontAlgn="auto" hangingPunct="1">
              <a:spcAft>
                <a:spcPts val="0"/>
              </a:spcAft>
              <a:buFont typeface="Wingdings" pitchFamily="2" charset="2"/>
              <a:buChar char="§"/>
              <a:defRPr/>
            </a:pPr>
            <a:r>
              <a:rPr lang="tr-TR" sz="1600" i="1" dirty="0">
                <a:solidFill>
                  <a:schemeClr val="accent1"/>
                </a:solidFill>
                <a:ea typeface="+mn-ea"/>
              </a:rPr>
              <a:t>Animasyon</a:t>
            </a:r>
          </a:p>
          <a:p>
            <a:pPr lvl="1" eaLnBrk="1" fontAlgn="auto" hangingPunct="1">
              <a:spcAft>
                <a:spcPts val="0"/>
              </a:spcAft>
              <a:buFont typeface="Wingdings" pitchFamily="2" charset="2"/>
              <a:buChar char="§"/>
              <a:defRPr/>
            </a:pPr>
            <a:r>
              <a:rPr lang="tr-TR" sz="1600" i="1" dirty="0">
                <a:solidFill>
                  <a:schemeClr val="accent1"/>
                </a:solidFill>
                <a:ea typeface="+mn-ea"/>
              </a:rPr>
              <a:t>Ses</a:t>
            </a:r>
          </a:p>
          <a:p>
            <a:pPr lvl="1" eaLnBrk="1" fontAlgn="auto" hangingPunct="1">
              <a:spcAft>
                <a:spcPts val="0"/>
              </a:spcAft>
              <a:buFont typeface="Wingdings" pitchFamily="2" charset="2"/>
              <a:buChar char="§"/>
              <a:defRPr/>
            </a:pPr>
            <a:r>
              <a:rPr lang="tr-TR" sz="1600" i="1" dirty="0">
                <a:solidFill>
                  <a:schemeClr val="accent1"/>
                </a:solidFill>
                <a:ea typeface="+mn-ea"/>
              </a:rPr>
              <a:t>Test</a:t>
            </a:r>
          </a:p>
        </p:txBody>
      </p:sp>
    </p:spTree>
    <p:extLst>
      <p:ext uri="{BB962C8B-B14F-4D97-AF65-F5344CB8AC3E}">
        <p14:creationId xmlns:p14="http://schemas.microsoft.com/office/powerpoint/2010/main" val="25920568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i="1" dirty="0">
                <a:solidFill>
                  <a:schemeClr val="accent1"/>
                </a:solidFill>
              </a:rPr>
              <a:t>Senaryo – hikaye:</a:t>
            </a:r>
          </a:p>
          <a:p>
            <a:pPr marL="0" lvl="1" indent="0" fontAlgn="auto">
              <a:spcAft>
                <a:spcPts val="0"/>
              </a:spcAft>
              <a:buNone/>
              <a:defRPr/>
            </a:pPr>
            <a:r>
              <a:rPr lang="tr-TR" dirty="0"/>
              <a:t>Bir oyunu oluşturan en temel unsurdur. Her oyunun basit de olsa bir oynanabilirlik mantığı vardır ve bu mantık dediğimiz şey aslında oyunun senaryosudur. Bakıldığında basit bir mantığa sahip olduğu görülse de </a:t>
            </a:r>
            <a:r>
              <a:rPr lang="tr-TR" dirty="0" err="1"/>
              <a:t>Tetris’in</a:t>
            </a:r>
            <a:r>
              <a:rPr lang="tr-TR" dirty="0"/>
              <a:t> senaryosu, ekranın üst kısmından aşağıya doğru inen karelerden oluşan çeşitli biçimlerdeki kutuları aşağıdaki boş alanlara doğru bir şekilde yerleştirmekten oluşmaktadır.</a:t>
            </a:r>
            <a:endParaRPr lang="tr-TR" dirty="0">
              <a:solidFill>
                <a:schemeClr val="tx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675" y="2996484"/>
            <a:ext cx="4129213" cy="2064607"/>
          </a:xfrm>
          <a:prstGeom prst="rect">
            <a:avLst/>
          </a:prstGeom>
        </p:spPr>
      </p:pic>
      <p:sp>
        <p:nvSpPr>
          <p:cNvPr id="5" name="Content Placeholder 2"/>
          <p:cNvSpPr>
            <a:spLocks noGrp="1"/>
          </p:cNvSpPr>
          <p:nvPr>
            <p:ph sz="quarter" idx="4294967295"/>
          </p:nvPr>
        </p:nvSpPr>
        <p:spPr>
          <a:xfrm>
            <a:off x="6703127" y="3904915"/>
            <a:ext cx="1868271" cy="247743"/>
          </a:xfrm>
        </p:spPr>
        <p:txBody>
          <a:bodyPr>
            <a:noAutofit/>
          </a:bodyPr>
          <a:lstStyle/>
          <a:p>
            <a:pPr marL="0" indent="0" fontAlgn="auto">
              <a:spcAft>
                <a:spcPts val="0"/>
              </a:spcAft>
              <a:defRPr/>
            </a:pPr>
            <a:r>
              <a:rPr lang="tr-TR" sz="1000" i="1" dirty="0" err="1"/>
              <a:t>Tetris’in</a:t>
            </a:r>
            <a:r>
              <a:rPr lang="tr-TR" sz="1000" i="1" dirty="0"/>
              <a:t> </a:t>
            </a:r>
            <a:r>
              <a:rPr lang="tr-TR" sz="1000" i="1" dirty="0" err="1"/>
              <a:t>arayüzü</a:t>
            </a:r>
            <a:endParaRPr lang="en-GB" sz="1000" i="1" dirty="0"/>
          </a:p>
        </p:txBody>
      </p:sp>
    </p:spTree>
    <p:extLst>
      <p:ext uri="{BB962C8B-B14F-4D97-AF65-F5344CB8AC3E}">
        <p14:creationId xmlns:p14="http://schemas.microsoft.com/office/powerpoint/2010/main" val="372953114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5" name="Content Placeholder 2"/>
          <p:cNvSpPr>
            <a:spLocks noGrp="1"/>
          </p:cNvSpPr>
          <p:nvPr>
            <p:ph sz="quarter" idx="4294967295"/>
          </p:nvPr>
        </p:nvSpPr>
        <p:spPr>
          <a:xfrm>
            <a:off x="955676" y="908050"/>
            <a:ext cx="4399156" cy="4235450"/>
          </a:xfrm>
        </p:spPr>
        <p:txBody>
          <a:bodyPr>
            <a:normAutofit/>
          </a:bodyPr>
          <a:lstStyle/>
          <a:p>
            <a:pPr lvl="1" fontAlgn="auto">
              <a:spcAft>
                <a:spcPts val="0"/>
              </a:spcAft>
              <a:buFont typeface="Wingdings" pitchFamily="2" charset="2"/>
              <a:buChar char="§"/>
              <a:defRPr/>
            </a:pPr>
            <a:r>
              <a:rPr lang="tr-TR" dirty="0" err="1"/>
              <a:t>Tetris’in</a:t>
            </a:r>
            <a:r>
              <a:rPr lang="tr-TR" dirty="0"/>
              <a:t> yanı sıra edebi metinleri aratmayacak düzeyde oldukça kapsamlı ve zengin içeriğe sahip senaryosu olan oyunlar da vardır ki, bunların arasında önemli satış sayısına ulaşan </a:t>
            </a:r>
            <a:r>
              <a:rPr lang="tr-TR" dirty="0" err="1"/>
              <a:t>Resident</a:t>
            </a:r>
            <a:r>
              <a:rPr lang="tr-TR" dirty="0"/>
              <a:t> </a:t>
            </a:r>
            <a:r>
              <a:rPr lang="tr-TR" dirty="0" err="1"/>
              <a:t>Evil</a:t>
            </a:r>
            <a:r>
              <a:rPr lang="tr-TR" dirty="0"/>
              <a:t> oyun serisi sinema filmine de uyarlanmıştır. Önceleri sinema filmleri dijital oyunlara uyarlanırken günümüzde tam tersi bir durum olağan karşılanmaktadır. Artık yapımcı şirketler, oyunlarının senaryoları için roman yazarlarının, senaristlerin hatta tarih biliminin uzmanlarının bir araya geldiği senaryo ekipleri kurmaktadır. </a:t>
            </a:r>
            <a:endParaRPr lang="en-US" dirty="0">
              <a:solidFill>
                <a:schemeClr val="tx1">
                  <a:lumMod val="65000"/>
                  <a:lumOff val="35000"/>
                </a:schemeClr>
              </a:solidFill>
              <a:ea typeface="+mn-ea"/>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557" y="473876"/>
            <a:ext cx="3157081" cy="177638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556" y="2310586"/>
            <a:ext cx="3157081" cy="2104721"/>
          </a:xfrm>
          <a:prstGeom prst="rect">
            <a:avLst/>
          </a:prstGeom>
        </p:spPr>
      </p:pic>
      <p:sp>
        <p:nvSpPr>
          <p:cNvPr id="8" name="Content Placeholder 2"/>
          <p:cNvSpPr>
            <a:spLocks noGrp="1"/>
          </p:cNvSpPr>
          <p:nvPr>
            <p:ph sz="quarter" idx="4294967295"/>
          </p:nvPr>
        </p:nvSpPr>
        <p:spPr>
          <a:xfrm>
            <a:off x="5499557" y="4415307"/>
            <a:ext cx="3157080" cy="247743"/>
          </a:xfrm>
        </p:spPr>
        <p:txBody>
          <a:bodyPr>
            <a:noAutofit/>
          </a:bodyPr>
          <a:lstStyle/>
          <a:p>
            <a:pPr marL="0" indent="0" algn="ctr" fontAlgn="auto">
              <a:spcAft>
                <a:spcPts val="0"/>
              </a:spcAft>
              <a:defRPr/>
            </a:pPr>
            <a:r>
              <a:rPr lang="tr-TR" sz="1000" i="1" dirty="0" err="1"/>
              <a:t>Resident</a:t>
            </a:r>
            <a:r>
              <a:rPr lang="tr-TR" sz="1000" i="1" dirty="0"/>
              <a:t> </a:t>
            </a:r>
            <a:r>
              <a:rPr lang="tr-TR" sz="1000" i="1" dirty="0" err="1"/>
              <a:t>Evil</a:t>
            </a:r>
            <a:r>
              <a:rPr lang="tr-TR" sz="1000" i="1" dirty="0"/>
              <a:t> 3 (üst) oyunundan ve </a:t>
            </a:r>
            <a:r>
              <a:rPr lang="tr-TR" sz="1000" i="1" dirty="0" err="1"/>
              <a:t>Resident</a:t>
            </a:r>
            <a:r>
              <a:rPr lang="tr-TR" sz="1000" i="1" dirty="0"/>
              <a:t> </a:t>
            </a:r>
            <a:r>
              <a:rPr lang="tr-TR" sz="1000" i="1" dirty="0" err="1"/>
              <a:t>Evil</a:t>
            </a:r>
            <a:r>
              <a:rPr lang="tr-TR" sz="1000" i="1" dirty="0"/>
              <a:t>: </a:t>
            </a:r>
            <a:r>
              <a:rPr lang="tr-TR" sz="1000" i="1" dirty="0" err="1"/>
              <a:t>Extinction</a:t>
            </a:r>
            <a:r>
              <a:rPr lang="tr-TR" sz="1000" i="1" dirty="0"/>
              <a:t> (alt) filminden görüntüler</a:t>
            </a:r>
            <a:endParaRPr lang="en-GB" sz="1000" i="1" dirty="0"/>
          </a:p>
        </p:txBody>
      </p:sp>
    </p:spTree>
    <p:extLst>
      <p:ext uri="{BB962C8B-B14F-4D97-AF65-F5344CB8AC3E}">
        <p14:creationId xmlns:p14="http://schemas.microsoft.com/office/powerpoint/2010/main" val="448421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5" name="Content Placeholder 2"/>
          <p:cNvSpPr>
            <a:spLocks noGrp="1"/>
          </p:cNvSpPr>
          <p:nvPr>
            <p:ph sz="quarter" idx="4294967295"/>
          </p:nvPr>
        </p:nvSpPr>
        <p:spPr>
          <a:xfrm>
            <a:off x="4553282" y="3232582"/>
            <a:ext cx="4129212" cy="247743"/>
          </a:xfrm>
        </p:spPr>
        <p:txBody>
          <a:bodyPr>
            <a:noAutofit/>
          </a:bodyPr>
          <a:lstStyle/>
          <a:p>
            <a:pPr marL="0" indent="0" algn="ctr" fontAlgn="auto">
              <a:spcAft>
                <a:spcPts val="0"/>
              </a:spcAft>
              <a:defRPr/>
            </a:pPr>
            <a:r>
              <a:rPr lang="tr-TR" sz="1000" i="1" dirty="0"/>
              <a:t>Hikayesi Ortaçağ’da geçen </a:t>
            </a:r>
            <a:r>
              <a:rPr lang="tr-TR" sz="1000" i="1" dirty="0" err="1"/>
              <a:t>March</a:t>
            </a:r>
            <a:r>
              <a:rPr lang="tr-TR" sz="1000" i="1" dirty="0"/>
              <a:t> of Empires oyunundan bir görüntü</a:t>
            </a:r>
            <a:endParaRPr lang="en-GB" sz="1000" i="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282" y="908050"/>
            <a:ext cx="4129212" cy="2320618"/>
          </a:xfrm>
          <a:prstGeom prst="rect">
            <a:avLst/>
          </a:prstGeom>
        </p:spPr>
      </p:pic>
      <p:sp>
        <p:nvSpPr>
          <p:cNvPr id="7" name="Content Placeholder 2"/>
          <p:cNvSpPr>
            <a:spLocks noGrp="1"/>
          </p:cNvSpPr>
          <p:nvPr>
            <p:ph sz="quarter" idx="4294967295"/>
          </p:nvPr>
        </p:nvSpPr>
        <p:spPr>
          <a:xfrm>
            <a:off x="955676" y="907228"/>
            <a:ext cx="3597606" cy="2533284"/>
          </a:xfrm>
        </p:spPr>
        <p:txBody>
          <a:bodyPr>
            <a:noAutofit/>
          </a:bodyPr>
          <a:lstStyle/>
          <a:p>
            <a:pPr lvl="1" fontAlgn="auto">
              <a:spcAft>
                <a:spcPts val="0"/>
              </a:spcAft>
              <a:buFont typeface="Wingdings" pitchFamily="2" charset="2"/>
              <a:buChar char="§"/>
              <a:defRPr/>
            </a:pPr>
            <a:r>
              <a:rPr lang="tr-TR" dirty="0"/>
              <a:t>Özellikle tarihi bir dönemi konu alan oyunlarda, o dönemi çok iyi bilen tarih biliminin insanlarıyla senaryoyu oluşturmak oldukça elzemdir. Nitekim oyuncu kitlesi dönemlere ait hataları hemen fark edebildiği gibi oyunun bu nedenle başarısızlığa uğraması kaçınılmazdır.</a:t>
            </a:r>
            <a:endParaRPr lang="en-US" dirty="0">
              <a:solidFill>
                <a:schemeClr val="tx1">
                  <a:lumMod val="65000"/>
                  <a:lumOff val="35000"/>
                </a:schemeClr>
              </a:solidFill>
              <a:ea typeface="+mn-ea"/>
            </a:endParaRPr>
          </a:p>
        </p:txBody>
      </p:sp>
      <p:sp>
        <p:nvSpPr>
          <p:cNvPr id="8" name="Content Placeholder 2"/>
          <p:cNvSpPr>
            <a:spLocks noGrp="1"/>
          </p:cNvSpPr>
          <p:nvPr>
            <p:ph sz="quarter" idx="4294967295"/>
          </p:nvPr>
        </p:nvSpPr>
        <p:spPr>
          <a:xfrm>
            <a:off x="949324" y="3440512"/>
            <a:ext cx="7733169" cy="1702988"/>
          </a:xfrm>
        </p:spPr>
        <p:txBody>
          <a:bodyPr>
            <a:normAutofit lnSpcReduction="10000"/>
          </a:bodyPr>
          <a:lstStyle/>
          <a:p>
            <a:pPr lvl="1" fontAlgn="auto">
              <a:spcAft>
                <a:spcPts val="0"/>
              </a:spcAft>
              <a:buFont typeface="Wingdings" pitchFamily="2" charset="2"/>
              <a:buChar char="§"/>
              <a:defRPr/>
            </a:pPr>
            <a:r>
              <a:rPr lang="tr-TR" dirty="0"/>
              <a:t>Dönem oyunlarında sadece senaryonun oluşturulmasında değil aynı zamanda </a:t>
            </a:r>
            <a:r>
              <a:rPr lang="tr-TR" dirty="0" err="1"/>
              <a:t>arayüz</a:t>
            </a:r>
            <a:r>
              <a:rPr lang="tr-TR" dirty="0"/>
              <a:t> tasarımının oluşturulmasında da tarih biliminin önemi ortaya çıkmaktadır. Ortaçağ Avrupa mimarisini çok iyi bilen mimarlar, kostümlerini çok iyi bilen moda tasarımcılarıyla birlikte çalışarak oyunun görsel tasarımının oluşturulması dönem oyunları için bir zorunluluk halini almıştır.</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34814217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5" name="Content Placeholder 2"/>
          <p:cNvSpPr>
            <a:spLocks noGrp="1"/>
          </p:cNvSpPr>
          <p:nvPr>
            <p:ph sz="quarter" idx="4294967295"/>
          </p:nvPr>
        </p:nvSpPr>
        <p:spPr>
          <a:xfrm>
            <a:off x="4553282" y="3232582"/>
            <a:ext cx="4129212" cy="247743"/>
          </a:xfrm>
        </p:spPr>
        <p:txBody>
          <a:bodyPr>
            <a:noAutofit/>
          </a:bodyPr>
          <a:lstStyle/>
          <a:p>
            <a:pPr marL="0" indent="0" algn="ctr" fontAlgn="auto">
              <a:spcAft>
                <a:spcPts val="0"/>
              </a:spcAft>
              <a:defRPr/>
            </a:pPr>
            <a:r>
              <a:rPr lang="tr-TR" sz="1000" i="1" dirty="0"/>
              <a:t>GTA </a:t>
            </a:r>
            <a:r>
              <a:rPr lang="tr-TR" sz="1000" i="1" dirty="0" err="1"/>
              <a:t>IV’ün</a:t>
            </a:r>
            <a:r>
              <a:rPr lang="tr-TR" sz="1000" i="1" dirty="0"/>
              <a:t> oyun dünyası olan </a:t>
            </a:r>
            <a:r>
              <a:rPr lang="tr-TR" sz="1000" i="1" dirty="0" err="1"/>
              <a:t>Liberty</a:t>
            </a:r>
            <a:r>
              <a:rPr lang="tr-TR" sz="1000" i="1" dirty="0"/>
              <a:t> City ve ana karakter N.C.</a:t>
            </a:r>
            <a:endParaRPr lang="en-GB" sz="1000" i="1" dirty="0"/>
          </a:p>
        </p:txBody>
      </p:sp>
      <p:sp>
        <p:nvSpPr>
          <p:cNvPr id="7" name="Content Placeholder 2"/>
          <p:cNvSpPr>
            <a:spLocks noGrp="1"/>
          </p:cNvSpPr>
          <p:nvPr>
            <p:ph sz="quarter" idx="4294967295"/>
          </p:nvPr>
        </p:nvSpPr>
        <p:spPr>
          <a:xfrm>
            <a:off x="955676" y="907228"/>
            <a:ext cx="3597606" cy="2533284"/>
          </a:xfrm>
        </p:spPr>
        <p:txBody>
          <a:bodyPr>
            <a:noAutofit/>
          </a:bodyPr>
          <a:lstStyle/>
          <a:p>
            <a:pPr lvl="1" fontAlgn="auto">
              <a:spcAft>
                <a:spcPts val="0"/>
              </a:spcAft>
              <a:buFont typeface="Wingdings" pitchFamily="2" charset="2"/>
              <a:buChar char="§"/>
              <a:defRPr/>
            </a:pPr>
            <a:r>
              <a:rPr lang="tr-TR" sz="1750" dirty="0"/>
              <a:t>Tarihi dönemlerin yanı sıra günümüz politik ve toplumsal sorunlarını iyi bir </a:t>
            </a:r>
            <a:r>
              <a:rPr lang="tr-TR" sz="1750" dirty="0" err="1"/>
              <a:t>dramayla</a:t>
            </a:r>
            <a:r>
              <a:rPr lang="tr-TR" sz="1750" dirty="0"/>
              <a:t> birleştirebilen yapımların başında kanımca GTA IV gelmektedir. 2008’de oyun severlerle buluşan GTA </a:t>
            </a:r>
            <a:r>
              <a:rPr lang="tr-TR" sz="1750" dirty="0" err="1"/>
              <a:t>IV’ün</a:t>
            </a:r>
            <a:r>
              <a:rPr lang="tr-TR" sz="1750" dirty="0"/>
              <a:t> dünyası New York’un gerçekçi bir kurgusu olan </a:t>
            </a:r>
            <a:r>
              <a:rPr lang="tr-TR" sz="1750" dirty="0" err="1"/>
              <a:t>Liberty</a:t>
            </a:r>
            <a:r>
              <a:rPr lang="tr-TR" sz="1750" dirty="0"/>
              <a:t> City’dir. </a:t>
            </a:r>
            <a:endParaRPr lang="en-US" sz="1750" dirty="0">
              <a:solidFill>
                <a:schemeClr val="tx1">
                  <a:lumMod val="65000"/>
                  <a:lumOff val="35000"/>
                </a:schemeClr>
              </a:solidFill>
              <a:ea typeface="+mn-ea"/>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634" y="792687"/>
            <a:ext cx="4122859" cy="2439895"/>
          </a:xfrm>
          <a:prstGeom prst="rect">
            <a:avLst/>
          </a:prstGeom>
        </p:spPr>
      </p:pic>
      <p:sp>
        <p:nvSpPr>
          <p:cNvPr id="9" name="Content Placeholder 2"/>
          <p:cNvSpPr>
            <a:spLocks noGrp="1"/>
          </p:cNvSpPr>
          <p:nvPr>
            <p:ph sz="quarter" idx="4294967295"/>
          </p:nvPr>
        </p:nvSpPr>
        <p:spPr>
          <a:xfrm>
            <a:off x="949324" y="3440512"/>
            <a:ext cx="7733169" cy="1702988"/>
          </a:xfrm>
        </p:spPr>
        <p:txBody>
          <a:bodyPr>
            <a:noAutofit/>
          </a:bodyPr>
          <a:lstStyle/>
          <a:p>
            <a:pPr lvl="1" fontAlgn="auto">
              <a:spcAft>
                <a:spcPts val="0"/>
              </a:spcAft>
              <a:buFont typeface="Wingdings" pitchFamily="2" charset="2"/>
              <a:buChar char="§"/>
              <a:defRPr/>
            </a:pPr>
            <a:r>
              <a:rPr lang="tr-TR" sz="1700" dirty="0" err="1"/>
              <a:t>Liberty</a:t>
            </a:r>
            <a:r>
              <a:rPr lang="tr-TR" sz="1700" dirty="0"/>
              <a:t> City yoksul insanların yaşadığı semtlerinden zenginlerin yaşadığı semtlere kadar birbirine oldukça zıt yaşam biçimlerini yansıtarak içeriğinde birçok politik göstergeyi barındırmaktadır. Öyle ki, yoksul insanların yaşadığı semtin her yanında üniformalı işçileri ve sokakta yaşayan insanları görebilirken, zengin semtte ise takım elbiseli ve şık giyimli insanların şaşalı yaşamı göze çarpmaktadır.</a:t>
            </a:r>
            <a:endParaRPr lang="en-US" sz="1700" dirty="0">
              <a:solidFill>
                <a:schemeClr val="tx1">
                  <a:lumMod val="65000"/>
                  <a:lumOff val="35000"/>
                </a:schemeClr>
              </a:solidFill>
              <a:ea typeface="+mn-ea"/>
            </a:endParaRPr>
          </a:p>
        </p:txBody>
      </p:sp>
    </p:spTree>
    <p:extLst>
      <p:ext uri="{BB962C8B-B14F-4D97-AF65-F5344CB8AC3E}">
        <p14:creationId xmlns:p14="http://schemas.microsoft.com/office/powerpoint/2010/main" val="231715399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8"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dirty="0">
                <a:solidFill>
                  <a:schemeClr val="tx1">
                    <a:lumMod val="65000"/>
                    <a:lumOff val="35000"/>
                  </a:schemeClr>
                </a:solidFill>
                <a:ea typeface="+mn-ea"/>
              </a:rPr>
              <a:t>GTA IV özelinde devam edecek olursak, ana karakter Sırp asıllı </a:t>
            </a:r>
            <a:r>
              <a:rPr lang="tr-TR" dirty="0" err="1">
                <a:solidFill>
                  <a:schemeClr val="tx1">
                    <a:lumMod val="65000"/>
                    <a:lumOff val="35000"/>
                  </a:schemeClr>
                </a:solidFill>
                <a:ea typeface="+mn-ea"/>
              </a:rPr>
              <a:t>Nico</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Bellic</a:t>
            </a:r>
            <a:r>
              <a:rPr lang="tr-TR" dirty="0">
                <a:solidFill>
                  <a:schemeClr val="tx1">
                    <a:lumMod val="65000"/>
                    <a:lumOff val="35000"/>
                  </a:schemeClr>
                </a:solidFill>
                <a:ea typeface="+mn-ea"/>
              </a:rPr>
              <a:t>, Rusya’dan </a:t>
            </a:r>
            <a:r>
              <a:rPr lang="tr-TR" dirty="0" err="1">
                <a:solidFill>
                  <a:schemeClr val="tx1">
                    <a:lumMod val="65000"/>
                    <a:lumOff val="35000"/>
                  </a:schemeClr>
                </a:solidFill>
                <a:ea typeface="+mn-ea"/>
              </a:rPr>
              <a:t>Liberty</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City’e</a:t>
            </a:r>
            <a:r>
              <a:rPr lang="tr-TR" dirty="0">
                <a:solidFill>
                  <a:schemeClr val="tx1">
                    <a:lumMod val="65000"/>
                    <a:lumOff val="35000"/>
                  </a:schemeClr>
                </a:solidFill>
                <a:ea typeface="+mn-ea"/>
              </a:rPr>
              <a:t> (Amerika’ya) bir yük gemisiyle gelir ve yanındaki arkadaşı </a:t>
            </a:r>
            <a:r>
              <a:rPr lang="tr-TR" dirty="0" err="1">
                <a:solidFill>
                  <a:schemeClr val="tx1">
                    <a:lumMod val="65000"/>
                    <a:lumOff val="35000"/>
                  </a:schemeClr>
                </a:solidFill>
                <a:ea typeface="+mn-ea"/>
              </a:rPr>
              <a:t>Nico’ya</a:t>
            </a:r>
            <a:r>
              <a:rPr lang="tr-TR" dirty="0">
                <a:solidFill>
                  <a:schemeClr val="tx1">
                    <a:lumMod val="65000"/>
                    <a:lumOff val="35000"/>
                  </a:schemeClr>
                </a:solidFill>
                <a:ea typeface="+mn-ea"/>
              </a:rPr>
              <a:t> “...dedikleri gibi, burası fırsatlar diyarı... Her zaman hayalini kurarım... Güzel bir ev ve köpek sahibi olmak... Rüyayı yaşa!...” diyerek </a:t>
            </a:r>
            <a:r>
              <a:rPr lang="tr-TR" dirty="0" err="1">
                <a:solidFill>
                  <a:schemeClr val="tx1">
                    <a:lumMod val="65000"/>
                    <a:lumOff val="35000"/>
                  </a:schemeClr>
                </a:solidFill>
                <a:ea typeface="+mn-ea"/>
              </a:rPr>
              <a:t>Liberty</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City’e</a:t>
            </a:r>
            <a:r>
              <a:rPr lang="tr-TR" dirty="0">
                <a:solidFill>
                  <a:schemeClr val="tx1">
                    <a:lumMod val="65000"/>
                    <a:lumOff val="35000"/>
                  </a:schemeClr>
                </a:solidFill>
                <a:ea typeface="+mn-ea"/>
              </a:rPr>
              <a:t> geldiği için onun şanslı olduğunu ifade eder.</a:t>
            </a:r>
          </a:p>
          <a:p>
            <a:pPr lvl="1" fontAlgn="auto">
              <a:spcAft>
                <a:spcPts val="0"/>
              </a:spcAft>
              <a:buFont typeface="Wingdings" pitchFamily="2" charset="2"/>
              <a:buChar char="§"/>
              <a:defRPr/>
            </a:pPr>
            <a:r>
              <a:rPr lang="en-US" dirty="0">
                <a:solidFill>
                  <a:schemeClr val="tx1">
                    <a:lumMod val="65000"/>
                    <a:lumOff val="35000"/>
                  </a:schemeClr>
                </a:solidFill>
                <a:ea typeface="+mn-ea"/>
              </a:rPr>
              <a:t>Nico, </a:t>
            </a:r>
            <a:r>
              <a:rPr lang="en-US" dirty="0" err="1">
                <a:solidFill>
                  <a:schemeClr val="tx1">
                    <a:lumMod val="65000"/>
                    <a:lumOff val="35000"/>
                  </a:schemeClr>
                </a:solidFill>
                <a:ea typeface="+mn-ea"/>
              </a:rPr>
              <a:t>gemiden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indikten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sonra</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bir</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süre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bekler</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ve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kuzeni</a:t>
            </a:r>
            <a:r>
              <a:rPr lang="en-US" dirty="0">
                <a:solidFill>
                  <a:schemeClr val="tx1">
                    <a:lumMod val="65000"/>
                    <a:lumOff val="35000"/>
                  </a:schemeClr>
                </a:solidFill>
                <a:ea typeface="+mn-ea"/>
              </a:rPr>
              <a:t> Roman </a:t>
            </a:r>
            <a:r>
              <a:rPr lang="en-US" dirty="0" err="1">
                <a:solidFill>
                  <a:schemeClr val="tx1">
                    <a:lumMod val="65000"/>
                    <a:lumOff val="35000"/>
                  </a:schemeClr>
                </a:solidFill>
                <a:ea typeface="+mn-ea"/>
              </a:rPr>
              <a:t>Bellic</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taksisiyle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onu</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almaya</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gelir</a:t>
            </a:r>
            <a:r>
              <a:rPr lang="en-US" dirty="0">
                <a:solidFill>
                  <a:schemeClr val="tx1">
                    <a:lumMod val="65000"/>
                    <a:lumOff val="35000"/>
                  </a:schemeClr>
                </a:solidFill>
                <a:ea typeface="+mn-ea"/>
              </a:rPr>
              <a:t>. Roman, </a:t>
            </a:r>
            <a:r>
              <a:rPr lang="en-US" dirty="0" err="1">
                <a:solidFill>
                  <a:schemeClr val="tx1">
                    <a:lumMod val="65000"/>
                    <a:lumOff val="35000"/>
                  </a:schemeClr>
                </a:solidFill>
                <a:ea typeface="+mn-ea"/>
              </a:rPr>
              <a:t>körkütük</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sarhoştur</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ve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bağırarak</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kuzeninin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Amerika’ya</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geldiğini</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ilan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eder</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Bunun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üzerine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limanda</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çalışan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işçiler</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şehrimizi</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sömürmekten</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başka</a:t>
            </a:r>
            <a:r>
              <a:rPr lang="en-US" dirty="0">
                <a:solidFill>
                  <a:schemeClr val="tx1">
                    <a:lumMod val="65000"/>
                    <a:lumOff val="35000"/>
                  </a:schemeClr>
                </a:solidFill>
                <a:ea typeface="+mn-ea"/>
              </a:rPr>
              <a:t> ne </a:t>
            </a:r>
            <a:r>
              <a:rPr lang="en-US" dirty="0" err="1">
                <a:solidFill>
                  <a:schemeClr val="tx1">
                    <a:lumMod val="65000"/>
                    <a:lumOff val="35000"/>
                  </a:schemeClr>
                </a:solidFill>
                <a:ea typeface="+mn-ea"/>
              </a:rPr>
              <a:t>işe</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yararsınız</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diyerek</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tepkilerini</a:t>
            </a:r>
            <a:r>
              <a:rPr lang="en-US" dirty="0">
                <a:solidFill>
                  <a:schemeClr val="tx1">
                    <a:lumMod val="65000"/>
                    <a:lumOff val="35000"/>
                  </a:schemeClr>
                </a:solidFill>
                <a:ea typeface="+mn-ea"/>
              </a:rPr>
              <a:t> </a:t>
            </a:r>
            <a:r>
              <a:rPr lang="en-US" dirty="0" err="1">
                <a:solidFill>
                  <a:schemeClr val="tx1">
                    <a:lumMod val="65000"/>
                    <a:lumOff val="35000"/>
                  </a:schemeClr>
                </a:solidFill>
                <a:ea typeface="+mn-ea"/>
              </a:rPr>
              <a:t>gösterir</a:t>
            </a:r>
            <a:r>
              <a:rPr lang="en-US" dirty="0">
                <a:solidFill>
                  <a:schemeClr val="tx1">
                    <a:lumMod val="65000"/>
                    <a:lumOff val="35000"/>
                  </a:schemeClr>
                </a:solidFill>
                <a:ea typeface="+mn-ea"/>
              </a:rPr>
              <a:t>.</a:t>
            </a:r>
            <a:r>
              <a:rPr lang="tr-TR" dirty="0">
                <a:solidFill>
                  <a:schemeClr val="tx1">
                    <a:lumMod val="65000"/>
                    <a:lumOff val="35000"/>
                  </a:schemeClr>
                </a:solidFill>
                <a:ea typeface="+mn-ea"/>
              </a:rPr>
              <a:t> </a:t>
            </a:r>
          </a:p>
          <a:p>
            <a:pPr lvl="1" fontAlgn="auto">
              <a:spcAft>
                <a:spcPts val="0"/>
              </a:spcAft>
              <a:buFont typeface="Wingdings" pitchFamily="2" charset="2"/>
              <a:buChar char="§"/>
              <a:defRPr/>
            </a:pPr>
            <a:r>
              <a:rPr lang="tr-TR" dirty="0">
                <a:solidFill>
                  <a:schemeClr val="tx1">
                    <a:lumMod val="65000"/>
                    <a:lumOff val="35000"/>
                  </a:schemeClr>
                </a:solidFill>
                <a:ea typeface="+mn-ea"/>
              </a:rPr>
              <a:t>Kısacası GTA IV, günümüzdeki göçmen sorunu özelinde, politik ve ekonomik eşitsizliklere ve bilhassa ABD’nin rüyalar ülkesi olmadığına dikkat çeken, kısmen eleştirel yönü de olan önemli bir senaryoya sahiptir.</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112662219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8" name="Content Placeholder 2"/>
          <p:cNvSpPr>
            <a:spLocks noGrp="1"/>
          </p:cNvSpPr>
          <p:nvPr>
            <p:ph sz="quarter" idx="4294967295"/>
          </p:nvPr>
        </p:nvSpPr>
        <p:spPr>
          <a:xfrm>
            <a:off x="955675" y="908051"/>
            <a:ext cx="7700963" cy="4235450"/>
          </a:xfrm>
        </p:spPr>
        <p:txBody>
          <a:bodyPr>
            <a:normAutofit/>
          </a:bodyPr>
          <a:lstStyle/>
          <a:p>
            <a:pPr lvl="1" fontAlgn="auto">
              <a:spcAft>
                <a:spcPts val="0"/>
              </a:spcAft>
              <a:buFont typeface="Wingdings" pitchFamily="2" charset="2"/>
              <a:buChar char="§"/>
              <a:defRPr/>
            </a:pPr>
            <a:r>
              <a:rPr lang="tr-TR" dirty="0">
                <a:solidFill>
                  <a:schemeClr val="tx1">
                    <a:lumMod val="65000"/>
                    <a:lumOff val="35000"/>
                  </a:schemeClr>
                </a:solidFill>
                <a:ea typeface="+mn-ea"/>
              </a:rPr>
              <a:t>Dikkatinizi çektiyse, senaryo-hikaye sürecinin üzerinde uzun bir şekilde durmaya çalıştım. Oyun yapım süreçleri arasında özellikle bu sürece bu denli dikkat çekmemin nedeni, yaratılan bir oyunun grafik </a:t>
            </a:r>
            <a:r>
              <a:rPr lang="tr-TR" dirty="0" err="1">
                <a:solidFill>
                  <a:schemeClr val="tx1">
                    <a:lumMod val="65000"/>
                    <a:lumOff val="35000"/>
                  </a:schemeClr>
                </a:solidFill>
                <a:ea typeface="+mn-ea"/>
              </a:rPr>
              <a:t>arayüzü</a:t>
            </a:r>
            <a:r>
              <a:rPr lang="tr-TR" dirty="0">
                <a:solidFill>
                  <a:schemeClr val="tx1">
                    <a:lumMod val="65000"/>
                    <a:lumOff val="35000"/>
                  </a:schemeClr>
                </a:solidFill>
                <a:ea typeface="+mn-ea"/>
              </a:rPr>
              <a:t> ne kadar gerçekçi ya da çok iyi tasarlanmış olursa olsun, oyunun oynanabilirlik mantığı ve temelleri olan bir senaryosu yoksa o oyun salt bir estetik görüntüden öteye gidemez. Nitekim oyun severlerin ilgisi cezbeden şey de zaten oyunların hikayeleri ve oynanabilirlikleridir.</a:t>
            </a:r>
          </a:p>
          <a:p>
            <a:pPr lvl="1" fontAlgn="auto">
              <a:spcAft>
                <a:spcPts val="0"/>
              </a:spcAft>
              <a:buFont typeface="Wingdings" pitchFamily="2" charset="2"/>
              <a:buChar char="§"/>
              <a:defRPr/>
            </a:pPr>
            <a:r>
              <a:rPr lang="tr-TR" dirty="0">
                <a:solidFill>
                  <a:schemeClr val="tx1">
                    <a:lumMod val="65000"/>
                    <a:lumOff val="35000"/>
                  </a:schemeClr>
                </a:solidFill>
                <a:ea typeface="+mn-ea"/>
              </a:rPr>
              <a:t>Bu önemin yanı sıra her detaylı, uzun ve zengin içeriğe sahip her senaryonun başarılı olması da söz konusu değildir. Çok basit mantığı ve senaryosu olan oyunlar da başarılı olabilir ki, </a:t>
            </a:r>
            <a:r>
              <a:rPr lang="tr-TR" dirty="0" err="1">
                <a:solidFill>
                  <a:schemeClr val="tx1">
                    <a:lumMod val="65000"/>
                    <a:lumOff val="35000"/>
                  </a:schemeClr>
                </a:solidFill>
                <a:ea typeface="+mn-ea"/>
              </a:rPr>
              <a:t>Tetris</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Super</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Mario</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Angry</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Birds</a:t>
            </a:r>
            <a:r>
              <a:rPr lang="tr-TR" dirty="0">
                <a:solidFill>
                  <a:schemeClr val="tx1">
                    <a:lumMod val="65000"/>
                    <a:lumOff val="35000"/>
                  </a:schemeClr>
                </a:solidFill>
                <a:ea typeface="+mn-ea"/>
              </a:rPr>
              <a:t> gibi bunun birçok örneğini sıralamak mümkündür. Bu nedenle oyunların mantığını kavrayabilmek ve özgün senaryolar yaratabilmeniz için bol bol oyun oynamanızı şiddetle tavsiye ederim.</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265726754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i="1" dirty="0" err="1">
                <a:solidFill>
                  <a:schemeClr val="accent1"/>
                </a:solidFill>
              </a:rPr>
              <a:t>Arayüz</a:t>
            </a:r>
            <a:r>
              <a:rPr lang="tr-TR" i="1" dirty="0">
                <a:solidFill>
                  <a:schemeClr val="accent1"/>
                </a:solidFill>
              </a:rPr>
              <a:t> tasarımı:</a:t>
            </a:r>
          </a:p>
          <a:p>
            <a:pPr marL="0" lvl="1" indent="0" fontAlgn="auto">
              <a:spcAft>
                <a:spcPts val="0"/>
              </a:spcAft>
              <a:buNone/>
              <a:defRPr/>
            </a:pPr>
            <a:r>
              <a:rPr lang="tr-TR" dirty="0"/>
              <a:t>Oyuncunun ekran üzerinde gördüğü görsel her öğe oyunun </a:t>
            </a:r>
            <a:r>
              <a:rPr lang="tr-TR" dirty="0" err="1"/>
              <a:t>arayüzüdür</a:t>
            </a:r>
            <a:r>
              <a:rPr lang="tr-TR" dirty="0"/>
              <a:t>. Özellikle oyun severlerde gerçekçi oyun arayışının ve isteğinin arttığı göz önünde bulunursa bir oyunun </a:t>
            </a:r>
            <a:r>
              <a:rPr lang="tr-TR" dirty="0" err="1"/>
              <a:t>arayüzünün</a:t>
            </a:r>
            <a:r>
              <a:rPr lang="tr-TR" dirty="0"/>
              <a:t> ne denli önemli bir unsur olduğu anlaşılmaktadır. Ancak şu unutulmamalıdır ki estetik açıdan oldukça iyi görünen bir </a:t>
            </a:r>
            <a:r>
              <a:rPr lang="tr-TR" dirty="0" err="1"/>
              <a:t>arayüz</a:t>
            </a:r>
            <a:r>
              <a:rPr lang="tr-TR" dirty="0"/>
              <a:t> ya da oyunun grafikleri tek başına o oyunu başarılı ya da oynanabilir kılan bir unsur olamaz. Bu nedenle </a:t>
            </a:r>
            <a:r>
              <a:rPr lang="tr-TR" dirty="0" err="1"/>
              <a:t>arayüz</a:t>
            </a:r>
            <a:r>
              <a:rPr lang="tr-TR" dirty="0"/>
              <a:t> tasarımıyla birlikte diğer tüm unsurların birbiriyle uyumlu olması elzem taşır.</a:t>
            </a:r>
          </a:p>
          <a:p>
            <a:pPr lvl="1" fontAlgn="auto">
              <a:spcAft>
                <a:spcPts val="0"/>
              </a:spcAft>
              <a:buFont typeface="Wingdings" pitchFamily="2" charset="2"/>
              <a:buChar char="§"/>
              <a:defRPr/>
            </a:pPr>
            <a:r>
              <a:rPr lang="tr-TR" dirty="0"/>
              <a:t>Genel olarak oyun </a:t>
            </a:r>
            <a:r>
              <a:rPr lang="tr-TR" dirty="0" err="1"/>
              <a:t>arayüzlerini</a:t>
            </a:r>
            <a:r>
              <a:rPr lang="tr-TR" dirty="0"/>
              <a:t> iki boyutlu (2B) ve üç boyutlu (3B) olarak ikiye ayırabiliriz. Oyun </a:t>
            </a:r>
            <a:r>
              <a:rPr lang="tr-TR" dirty="0" err="1"/>
              <a:t>arayüzleri</a:t>
            </a:r>
            <a:r>
              <a:rPr lang="tr-TR" dirty="0"/>
              <a:t> doğrudan gerçekçi çizgilerden oluşan bir tasarım olabileceği, illüstratif bir tasarımdan da oluşabilir. İllüstratif bir </a:t>
            </a:r>
            <a:r>
              <a:rPr lang="tr-TR" dirty="0" err="1"/>
              <a:t>arayüzde</a:t>
            </a:r>
            <a:r>
              <a:rPr lang="tr-TR" dirty="0"/>
              <a:t> amaç sanal dünyayı resmetmeye dayalı olduğu için yaratılan her bir tasarım öğesinin gerçek nesneleri rahatlıkla andırabilmesi çok önemlidir.</a:t>
            </a:r>
            <a:endParaRPr lang="tr-TR" dirty="0">
              <a:solidFill>
                <a:schemeClr val="tx1"/>
              </a:solidFill>
            </a:endParaRPr>
          </a:p>
        </p:txBody>
      </p:sp>
    </p:spTree>
    <p:extLst>
      <p:ext uri="{BB962C8B-B14F-4D97-AF65-F5344CB8AC3E}">
        <p14:creationId xmlns:p14="http://schemas.microsoft.com/office/powerpoint/2010/main" val="303185607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2A1189-6108-48A0-B3FB-4D6847C7CE1D}"/>
              </a:ext>
            </a:extLst>
          </p:cNvPr>
          <p:cNvPicPr>
            <a:picLocks noChangeAspect="1"/>
          </p:cNvPicPr>
          <p:nvPr/>
        </p:nvPicPr>
        <p:blipFill>
          <a:blip r:embed="rId2"/>
          <a:stretch>
            <a:fillRect/>
          </a:stretch>
        </p:blipFill>
        <p:spPr>
          <a:xfrm>
            <a:off x="949325" y="847725"/>
            <a:ext cx="7707312" cy="3269069"/>
          </a:xfrm>
          <a:prstGeom prst="rect">
            <a:avLst/>
          </a:prstGeom>
        </p:spPr>
      </p:pic>
      <p:sp>
        <p:nvSpPr>
          <p:cNvPr id="17409" name="Title 3"/>
          <p:cNvSpPr>
            <a:spLocks noGrp="1"/>
          </p:cNvSpPr>
          <p:nvPr>
            <p:ph type="title"/>
          </p:nvPr>
        </p:nvSpPr>
        <p:spPr>
          <a:xfrm>
            <a:off x="949325" y="358775"/>
            <a:ext cx="7707313" cy="488950"/>
          </a:xfrm>
        </p:spPr>
        <p:txBody>
          <a:bodyPr/>
          <a:lstStyle/>
          <a:p>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9" name="Content Placeholder 2"/>
          <p:cNvSpPr>
            <a:spLocks noGrp="1"/>
          </p:cNvSpPr>
          <p:nvPr>
            <p:ph sz="quarter" idx="4294967295"/>
          </p:nvPr>
        </p:nvSpPr>
        <p:spPr>
          <a:xfrm>
            <a:off x="949325" y="4116794"/>
            <a:ext cx="7707314" cy="757765"/>
          </a:xfrm>
        </p:spPr>
        <p:txBody>
          <a:bodyPr>
            <a:noAutofit/>
          </a:bodyPr>
          <a:lstStyle/>
          <a:p>
            <a:pPr marL="0" indent="0" algn="ctr" fontAlgn="auto">
              <a:spcAft>
                <a:spcPts val="0"/>
              </a:spcAft>
              <a:defRPr/>
            </a:pPr>
            <a:r>
              <a:rPr lang="tr-TR" sz="1000" i="1" dirty="0"/>
              <a:t>Çok bilindik bir oyun olan </a:t>
            </a:r>
            <a:r>
              <a:rPr lang="tr-TR" sz="1000" i="1" dirty="0" err="1"/>
              <a:t>Super</a:t>
            </a:r>
            <a:r>
              <a:rPr lang="tr-TR" sz="1000" i="1" dirty="0"/>
              <a:t> </a:t>
            </a:r>
            <a:r>
              <a:rPr lang="tr-TR" sz="1000" i="1" dirty="0" err="1"/>
              <a:t>Mario’nun</a:t>
            </a:r>
            <a:r>
              <a:rPr lang="tr-TR" sz="1000" i="1" dirty="0"/>
              <a:t> 2B </a:t>
            </a:r>
            <a:r>
              <a:rPr lang="tr-TR" sz="1000" i="1" dirty="0" err="1"/>
              <a:t>arayüzü</a:t>
            </a:r>
            <a:r>
              <a:rPr lang="tr-TR" sz="1000" i="1" dirty="0"/>
              <a:t> gerçekçi bir grafik yerine piksellerin bir araya gelmesiyle oluşturulmuş illüstratif bir tasarıma sahiptir. </a:t>
            </a:r>
            <a:r>
              <a:rPr lang="tr-TR" sz="1000" i="1" dirty="0" err="1"/>
              <a:t>Arayüzdeki</a:t>
            </a:r>
            <a:r>
              <a:rPr lang="tr-TR" sz="1000" i="1" dirty="0"/>
              <a:t> tüm görsel unsurlar başarılı bir şekilde resmedildiği için </a:t>
            </a:r>
            <a:r>
              <a:rPr lang="tr-TR" sz="1000" i="1" dirty="0" err="1"/>
              <a:t>arayüzdeki</a:t>
            </a:r>
            <a:r>
              <a:rPr lang="tr-TR" sz="1000" i="1" dirty="0"/>
              <a:t> bu nesneleri rahatlıkla gerçek nesnelerine benzetebiliriz.</a:t>
            </a:r>
          </a:p>
        </p:txBody>
      </p:sp>
    </p:spTree>
    <p:extLst>
      <p:ext uri="{BB962C8B-B14F-4D97-AF65-F5344CB8AC3E}">
        <p14:creationId xmlns:p14="http://schemas.microsoft.com/office/powerpoint/2010/main" val="218797648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a:xfrm>
            <a:off x="949325" y="358775"/>
            <a:ext cx="7707313" cy="488950"/>
          </a:xfrm>
        </p:spPr>
        <p:txBody>
          <a:bodyPr/>
          <a:lstStyle/>
          <a:p>
            <a:pPr eaLnBrk="1" hangingPunct="1"/>
            <a:r>
              <a:rPr lang="en-US" altLang="x-none" dirty="0" err="1">
                <a:latin typeface="Arial" charset="0"/>
                <a:ea typeface="ＭＳ Ｐゴシック" charset="-128"/>
              </a:rPr>
              <a:t>Konu</a:t>
            </a:r>
            <a:r>
              <a:rPr lang="en-US" altLang="x-none" dirty="0">
                <a:latin typeface="Arial" charset="0"/>
                <a:ea typeface="ＭＳ Ｐゴシック" charset="-128"/>
              </a:rPr>
              <a:t> </a:t>
            </a:r>
            <a:r>
              <a:rPr lang="en-US" altLang="x-none" dirty="0" err="1">
                <a:latin typeface="Arial" charset="0"/>
                <a:ea typeface="ＭＳ Ｐゴシック" charset="-128"/>
              </a:rPr>
              <a:t>Başlıkları</a:t>
            </a:r>
            <a:r>
              <a:rPr lang="en-US" altLang="x-none" dirty="0">
                <a:latin typeface="Arial" charset="0"/>
                <a:ea typeface="ＭＳ Ｐゴシック" charset="-128"/>
              </a:rPr>
              <a:t>	</a:t>
            </a:r>
          </a:p>
        </p:txBody>
      </p:sp>
      <p:sp>
        <p:nvSpPr>
          <p:cNvPr id="5" name="Content Placeholder 4"/>
          <p:cNvSpPr>
            <a:spLocks noGrp="1"/>
          </p:cNvSpPr>
          <p:nvPr>
            <p:ph sz="quarter" idx="4294967295"/>
          </p:nvPr>
        </p:nvSpPr>
        <p:spPr>
          <a:xfrm>
            <a:off x="955675" y="908050"/>
            <a:ext cx="7700963" cy="3759200"/>
          </a:xfrm>
        </p:spPr>
        <p:txBody>
          <a:bodyPr wrap="square" numCol="1" anchor="t" anchorCtr="0" compatLnSpc="1">
            <a:prstTxWarp prst="textNoShape">
              <a:avLst/>
            </a:prstTxWarp>
          </a:bodyPr>
          <a:lstStyle/>
          <a:p>
            <a:pPr lvl="1"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a:p>
            <a:pPr lvl="1" eaLnBrk="1" hangingPunct="1"/>
            <a:r>
              <a:rPr lang="tr-TR" altLang="x-none" dirty="0">
                <a:latin typeface="Arial" charset="0"/>
                <a:ea typeface="ＭＳ Ｐゴシック" charset="-128"/>
              </a:rPr>
              <a:t>Dijital oyun türleri</a:t>
            </a:r>
          </a:p>
          <a:p>
            <a:pPr lvl="1" eaLnBrk="1" hangingPunct="1"/>
            <a:r>
              <a:rPr lang="tr-TR" altLang="x-none" dirty="0">
                <a:latin typeface="Arial" charset="0"/>
                <a:ea typeface="ＭＳ Ｐゴシック" charset="-128"/>
              </a:rPr>
              <a:t>Oyun yapımı aşamaları</a:t>
            </a:r>
            <a:endParaRPr lang="en-US" altLang="x-none" dirty="0">
              <a:latin typeface="Arial" charset="0"/>
              <a:ea typeface="ＭＳ Ｐゴシック" charset="-128"/>
            </a:endParaRPr>
          </a:p>
          <a:p>
            <a:pPr lvl="1" eaLnBrk="1" hangingPunct="1"/>
            <a:endParaRPr lang="en-US" altLang="x-none" dirty="0">
              <a:latin typeface="Arial" charset="0"/>
              <a:ea typeface="ＭＳ Ｐゴシック" charset="-128"/>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i="1" dirty="0">
                <a:solidFill>
                  <a:schemeClr val="accent1"/>
                </a:solidFill>
              </a:rPr>
              <a:t>Programlama (yazılım):</a:t>
            </a:r>
          </a:p>
          <a:p>
            <a:pPr marL="0" lvl="1" indent="0" fontAlgn="auto">
              <a:spcAft>
                <a:spcPts val="0"/>
              </a:spcAft>
              <a:buNone/>
              <a:defRPr/>
            </a:pPr>
            <a:r>
              <a:rPr lang="tr-TR" dirty="0" err="1"/>
              <a:t>Arayüzdeki</a:t>
            </a:r>
            <a:r>
              <a:rPr lang="tr-TR" dirty="0"/>
              <a:t> grafik nesnelere hareket ve davranış kabiliyeti kazandırabilmek, oyuncuyu yönlendirebilmek için bu nesneler ve oyundaki karakterler kod yazılarak bu beceriler tanımlanır. Bunun için iyi bir şekilde kodlama dili bilmek ya da bilen bir ekiple çalışmak önemlidir. Oyuncuların </a:t>
            </a:r>
            <a:r>
              <a:rPr lang="tr-TR" dirty="0" err="1"/>
              <a:t>bug</a:t>
            </a:r>
            <a:r>
              <a:rPr lang="tr-TR" dirty="0"/>
              <a:t> olarak tanımladığı oyun içindeki birçok hata ise kodlamada yaşanan sorunlardan dolayı meydana gelir. Oyunun, oynanabilirlik kalitesini artıran bir unsur olması nedeniyle kodlamak, oyun yaratım sürecinin önemli bir ayağıdır.</a:t>
            </a:r>
            <a:endParaRPr lang="tr-TR" i="1" dirty="0">
              <a:solidFill>
                <a:schemeClr val="accent1"/>
              </a:solidFill>
            </a:endParaRPr>
          </a:p>
          <a:p>
            <a:pPr lvl="1" fontAlgn="auto">
              <a:spcAft>
                <a:spcPts val="0"/>
              </a:spcAft>
              <a:buFont typeface="Wingdings" pitchFamily="2" charset="2"/>
              <a:buChar char="§"/>
              <a:defRPr/>
            </a:pPr>
            <a:r>
              <a:rPr lang="tr-TR" i="1" dirty="0">
                <a:solidFill>
                  <a:schemeClr val="accent1"/>
                </a:solidFill>
              </a:rPr>
              <a:t>Animasyon:</a:t>
            </a:r>
          </a:p>
          <a:p>
            <a:pPr marL="0" lvl="1" indent="0" fontAlgn="auto">
              <a:spcAft>
                <a:spcPts val="0"/>
              </a:spcAft>
              <a:buNone/>
              <a:defRPr/>
            </a:pPr>
            <a:r>
              <a:rPr lang="tr-TR" dirty="0"/>
              <a:t>Özellikle senaryolar ya da görevler arasındaki geçişlerde oyun içi görüntü olarak kullanılmaktadır. Senaryoyu tamamlayıcı bir unsur olarak kullanılmasıyla birlikte her oyunda kullanılması gerekmeyebilir. Kısacası animasyon kullanımı daha çok senaryoya bağlı bir gerekliliktir.</a:t>
            </a:r>
            <a:endParaRPr lang="tr-TR" i="1" dirty="0">
              <a:solidFill>
                <a:schemeClr val="accent1"/>
              </a:solidFill>
            </a:endParaRPr>
          </a:p>
        </p:txBody>
      </p:sp>
    </p:spTree>
    <p:extLst>
      <p:ext uri="{BB962C8B-B14F-4D97-AF65-F5344CB8AC3E}">
        <p14:creationId xmlns:p14="http://schemas.microsoft.com/office/powerpoint/2010/main" val="189821025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fontScale="92500" lnSpcReduction="10000"/>
          </a:bodyPr>
          <a:lstStyle/>
          <a:p>
            <a:pPr lvl="1" fontAlgn="auto">
              <a:spcAft>
                <a:spcPts val="0"/>
              </a:spcAft>
              <a:buFont typeface="Wingdings" pitchFamily="2" charset="2"/>
              <a:buChar char="§"/>
              <a:defRPr/>
            </a:pPr>
            <a:r>
              <a:rPr lang="tr-TR" i="1" dirty="0">
                <a:solidFill>
                  <a:schemeClr val="accent1"/>
                </a:solidFill>
              </a:rPr>
              <a:t>Ses:</a:t>
            </a:r>
          </a:p>
          <a:p>
            <a:pPr marL="0" lvl="1" indent="0" fontAlgn="auto">
              <a:spcAft>
                <a:spcPts val="0"/>
              </a:spcAft>
              <a:buNone/>
              <a:defRPr/>
            </a:pPr>
            <a:r>
              <a:rPr lang="tr-TR" dirty="0"/>
              <a:t>Bir dijital oyunun görsel bir unsur olduğu ve görselliğiyle ön plana çıktığı gerçeğinin yanı sıra bu gerçekliği artıran ve hatta çoğumuzun oynadığımız sırada dikkatinden kaçtığı ses unsuru, söz konusu gerçeği arttırır ve kendimizi oyunun sanal dünyasında hissettirmemizi sağlar. Bu nedenle oyunun senaryosuna uygun şekilde ortam sesleri, diyalog dublajları ve duygu etkisi veren müziklerin kullanımı oyundaki görsel zenginliği tamamlayan önemli bir unsurdur.</a:t>
            </a:r>
            <a:endParaRPr lang="tr-TR" i="1" dirty="0">
              <a:solidFill>
                <a:schemeClr val="accent1"/>
              </a:solidFill>
            </a:endParaRPr>
          </a:p>
          <a:p>
            <a:pPr lvl="1" fontAlgn="auto">
              <a:spcAft>
                <a:spcPts val="0"/>
              </a:spcAft>
              <a:buFont typeface="Wingdings" pitchFamily="2" charset="2"/>
              <a:buChar char="§"/>
              <a:defRPr/>
            </a:pPr>
            <a:r>
              <a:rPr lang="tr-TR" i="1" dirty="0">
                <a:solidFill>
                  <a:schemeClr val="accent1"/>
                </a:solidFill>
              </a:rPr>
              <a:t>Test:</a:t>
            </a:r>
          </a:p>
          <a:p>
            <a:pPr marL="0" lvl="1" indent="0" fontAlgn="auto">
              <a:spcAft>
                <a:spcPts val="0"/>
              </a:spcAft>
              <a:buNone/>
              <a:defRPr/>
            </a:pPr>
            <a:r>
              <a:rPr lang="tr-TR" dirty="0"/>
              <a:t>Test süreci oyunun yapımı bittiğinde ya da devam ettiği aşamada bir grup </a:t>
            </a:r>
            <a:r>
              <a:rPr lang="tr-TR" dirty="0" err="1"/>
              <a:t>tester</a:t>
            </a:r>
            <a:r>
              <a:rPr lang="tr-TR" dirty="0"/>
              <a:t> tarafından oyunun </a:t>
            </a:r>
            <a:r>
              <a:rPr lang="tr-TR" dirty="0" err="1"/>
              <a:t>oynananarak</a:t>
            </a:r>
            <a:r>
              <a:rPr lang="tr-TR" dirty="0"/>
              <a:t> </a:t>
            </a:r>
            <a:r>
              <a:rPr lang="tr-TR" dirty="0" err="1"/>
              <a:t>arayüze</a:t>
            </a:r>
            <a:r>
              <a:rPr lang="tr-TR" dirty="0"/>
              <a:t>, kodlamaya, sese ve senaryoya dair tespit edilen hataların raporlanıp gerekli birimlere raporlanmasını ifade eder. Böylelikle oyun yayınlanmadan önce hataları tespit edilip giderilir. Ancak bu sürece rağmen birçok oyunda oyuncular birçok hata tespit edebilmektedir. Bu aşamada ise oyunculardan gelen geri bildirimler değerlendirilip hatalar giderilerek, </a:t>
            </a:r>
            <a:r>
              <a:rPr lang="tr-TR" dirty="0" err="1"/>
              <a:t>patch</a:t>
            </a:r>
            <a:r>
              <a:rPr lang="tr-TR" dirty="0"/>
              <a:t> adı verilen iyileştirme paketleriyle (güncelleme) oyundaki hatalar giderilebilmektedir.</a:t>
            </a:r>
            <a:endParaRPr lang="tr-TR" i="1" dirty="0">
              <a:solidFill>
                <a:schemeClr val="accent1"/>
              </a:solidFill>
            </a:endParaRPr>
          </a:p>
        </p:txBody>
      </p:sp>
    </p:spTree>
    <p:extLst>
      <p:ext uri="{BB962C8B-B14F-4D97-AF65-F5344CB8AC3E}">
        <p14:creationId xmlns:p14="http://schemas.microsoft.com/office/powerpoint/2010/main" val="249569282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4" name="Content Placeholder 2">
            <a:extLst>
              <a:ext uri="{FF2B5EF4-FFF2-40B4-BE49-F238E27FC236}">
                <a16:creationId xmlns:a16="http://schemas.microsoft.com/office/drawing/2014/main" id="{8E3E5CAE-D63D-47F4-84BC-BC0957767C6E}"/>
              </a:ext>
            </a:extLst>
          </p:cNvPr>
          <p:cNvSpPr txBox="1">
            <a:spLocks/>
          </p:cNvSpPr>
          <p:nvPr/>
        </p:nvSpPr>
        <p:spPr>
          <a:xfrm>
            <a:off x="955675" y="908050"/>
            <a:ext cx="7700963" cy="4235450"/>
          </a:xfrm>
          <a:prstGeom prst="rect">
            <a:avLst/>
          </a:prstGeom>
        </p:spPr>
        <p:txBody>
          <a:bodyPr vert="horz" lIns="0" tIns="45720" rIns="0" bIns="45720" rtlCol="0">
            <a:normAutofit/>
          </a:bodyPr>
          <a:lstStyle>
            <a:lvl1pPr marL="342900" indent="-342900" algn="l" defTabSz="457200" rtl="0" eaLnBrk="1" fontAlgn="base" hangingPunct="1">
              <a:spcBef>
                <a:spcPct val="20000"/>
              </a:spcBef>
              <a:spcAft>
                <a:spcPct val="0"/>
              </a:spcAft>
              <a:buClr>
                <a:schemeClr val="bg2"/>
              </a:buClr>
              <a:buFont typeface="Wingdings"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buFont typeface="Wingdings" pitchFamily="2" charset="2"/>
              <a:buChar char="§"/>
              <a:defRPr/>
            </a:pPr>
            <a:r>
              <a:rPr lang="tr-TR" dirty="0">
                <a:solidFill>
                  <a:schemeClr val="tx1">
                    <a:lumMod val="65000"/>
                    <a:lumOff val="35000"/>
                  </a:schemeClr>
                </a:solidFill>
                <a:ea typeface="+mn-ea"/>
              </a:rPr>
              <a:t>Bahsi geçen tüm bu süreçleri, bu ders kapsamında birebir gerçekleştirebilmemiz mümkün olmasa da mümkün olduğunca kodlamaya gerek kalmadan PNG formatındaki görsellerle </a:t>
            </a:r>
            <a:r>
              <a:rPr lang="tr-TR" dirty="0" err="1">
                <a:solidFill>
                  <a:schemeClr val="tx1">
                    <a:lumMod val="65000"/>
                    <a:lumOff val="35000"/>
                  </a:schemeClr>
                </a:solidFill>
                <a:ea typeface="+mn-ea"/>
              </a:rPr>
              <a:t>arayüzünü</a:t>
            </a:r>
            <a:r>
              <a:rPr lang="tr-TR" dirty="0">
                <a:solidFill>
                  <a:schemeClr val="tx1">
                    <a:lumMod val="65000"/>
                    <a:lumOff val="35000"/>
                  </a:schemeClr>
                </a:solidFill>
                <a:ea typeface="+mn-ea"/>
              </a:rPr>
              <a:t> oluşturabileceğimiz 2B oyunlar yaratmamıza imkan sağlayan CONSTRUCT 2 oyun motoruyla kendi oyunumuzu yapmaya çalışacağız. CONSTRUCT 2 oyun motorunu bu link üzerinden indirebilirsiniz: </a:t>
            </a:r>
            <a:r>
              <a:rPr lang="tr-TR" dirty="0">
                <a:solidFill>
                  <a:schemeClr val="tx1">
                    <a:lumMod val="65000"/>
                    <a:lumOff val="35000"/>
                  </a:schemeClr>
                </a:solidFill>
                <a:ea typeface="+mn-ea"/>
                <a:hlinkClick r:id="rId2"/>
              </a:rPr>
              <a:t>https://www.scirra.com/construct2</a:t>
            </a:r>
            <a:endParaRPr lang="tr-TR" dirty="0">
              <a:solidFill>
                <a:schemeClr val="tx1">
                  <a:lumMod val="65000"/>
                  <a:lumOff val="35000"/>
                </a:schemeClr>
              </a:solidFill>
              <a:ea typeface="+mn-ea"/>
            </a:endParaRPr>
          </a:p>
          <a:p>
            <a:pPr lvl="1" fontAlgn="auto">
              <a:spcAft>
                <a:spcPts val="0"/>
              </a:spcAft>
              <a:buFont typeface="Wingdings" pitchFamily="2" charset="2"/>
              <a:buChar char="§"/>
              <a:defRPr/>
            </a:pPr>
            <a:r>
              <a:rPr lang="tr-TR" dirty="0">
                <a:solidFill>
                  <a:schemeClr val="tx1">
                    <a:lumMod val="65000"/>
                    <a:lumOff val="35000"/>
                  </a:schemeClr>
                </a:solidFill>
                <a:ea typeface="+mn-ea"/>
              </a:rPr>
              <a:t>Dersimizin bundan sonraki haftalarını videolar üzerinden takip edebilirsiniz.</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35309386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en-US" altLang="x-none" dirty="0" err="1">
                <a:latin typeface="Arial" charset="0"/>
                <a:ea typeface="ＭＳ Ｐゴシック" charset="-128"/>
              </a:rPr>
              <a:t>Referanslar</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3759200"/>
          </a:xfrm>
        </p:spPr>
        <p:txBody>
          <a:bodyPr>
            <a:normAutofit/>
          </a:bodyPr>
          <a:lstStyle/>
          <a:p>
            <a:pPr marL="0" indent="0" fontAlgn="auto">
              <a:spcAft>
                <a:spcPts val="0"/>
              </a:spcAft>
              <a:defRPr/>
            </a:pPr>
            <a:r>
              <a:rPr lang="en-GB" sz="1100" dirty="0" err="1"/>
              <a:t>Artam</a:t>
            </a:r>
            <a:r>
              <a:rPr lang="en-GB" sz="1100" dirty="0"/>
              <a:t>, </a:t>
            </a:r>
            <a:r>
              <a:rPr lang="en-GB" sz="1100" dirty="0" err="1"/>
              <a:t>Erdem</a:t>
            </a:r>
            <a:r>
              <a:rPr lang="en-GB" sz="1100" dirty="0"/>
              <a:t> </a:t>
            </a:r>
            <a:r>
              <a:rPr lang="en-GB" sz="1100" dirty="0" err="1"/>
              <a:t>Güneş</a:t>
            </a:r>
            <a:r>
              <a:rPr lang="en-GB" sz="1100" dirty="0"/>
              <a:t>, (2011). “The Role of The Body in The Perception and </a:t>
            </a:r>
            <a:r>
              <a:rPr lang="en-GB" sz="1100" dirty="0" err="1"/>
              <a:t>Behavior</a:t>
            </a:r>
            <a:r>
              <a:rPr lang="en-GB" sz="1100" dirty="0"/>
              <a:t> of </a:t>
            </a:r>
            <a:r>
              <a:rPr lang="en-GB" sz="1100" dirty="0" err="1"/>
              <a:t>Mmorg</a:t>
            </a:r>
            <a:r>
              <a:rPr lang="en-GB" sz="1100" dirty="0"/>
              <a:t> Video Games Players”, </a:t>
            </a:r>
            <a:r>
              <a:rPr lang="en-GB" sz="1100" dirty="0" err="1"/>
              <a:t>Yüksek</a:t>
            </a:r>
            <a:r>
              <a:rPr lang="en-GB" sz="1100" dirty="0"/>
              <a:t> </a:t>
            </a:r>
            <a:r>
              <a:rPr lang="en-GB" sz="1100" dirty="0" err="1"/>
              <a:t>Lisans</a:t>
            </a:r>
            <a:r>
              <a:rPr lang="en-GB" sz="1100" dirty="0"/>
              <a:t> </a:t>
            </a:r>
            <a:r>
              <a:rPr lang="en-GB" sz="1100" dirty="0" err="1"/>
              <a:t>Tezi</a:t>
            </a:r>
            <a:r>
              <a:rPr lang="en-GB" sz="1100" dirty="0"/>
              <a:t>, İstanbul: </a:t>
            </a:r>
            <a:r>
              <a:rPr lang="en-GB" sz="1100" dirty="0" err="1"/>
              <a:t>Yeditepe</a:t>
            </a:r>
            <a:r>
              <a:rPr lang="en-GB" sz="1100" dirty="0"/>
              <a:t> </a:t>
            </a:r>
            <a:r>
              <a:rPr lang="en-GB" sz="1100" dirty="0" err="1"/>
              <a:t>Üniversitesi</a:t>
            </a:r>
            <a:r>
              <a:rPr lang="en-GB" sz="1100" dirty="0"/>
              <a:t>.</a:t>
            </a:r>
            <a:endParaRPr lang="tr-TR" sz="1100" dirty="0"/>
          </a:p>
          <a:p>
            <a:pPr marL="0" indent="0" fontAlgn="auto">
              <a:spcAft>
                <a:spcPts val="0"/>
              </a:spcAft>
              <a:defRPr/>
            </a:pPr>
            <a:r>
              <a:rPr lang="en-GB" sz="1100" dirty="0" err="1"/>
              <a:t>Binark</a:t>
            </a:r>
            <a:r>
              <a:rPr lang="en-GB" sz="1100" dirty="0"/>
              <a:t>, M. </a:t>
            </a:r>
            <a:r>
              <a:rPr lang="en-GB" sz="1100" dirty="0" err="1"/>
              <a:t>ve</a:t>
            </a:r>
            <a:r>
              <a:rPr lang="en-GB" sz="1100" dirty="0"/>
              <a:t> </a:t>
            </a:r>
            <a:r>
              <a:rPr lang="en-GB" sz="1100" dirty="0" err="1"/>
              <a:t>Bayraktutan</a:t>
            </a:r>
            <a:r>
              <a:rPr lang="en-GB" sz="1100" dirty="0"/>
              <a:t> </a:t>
            </a:r>
            <a:r>
              <a:rPr lang="en-GB" sz="1100" dirty="0" err="1"/>
              <a:t>Sütçü</a:t>
            </a:r>
            <a:r>
              <a:rPr lang="en-GB" sz="1100" dirty="0"/>
              <a:t>, G., (2008). </a:t>
            </a:r>
            <a:r>
              <a:rPr lang="en-GB" sz="1100" dirty="0" err="1"/>
              <a:t>Kültür</a:t>
            </a:r>
            <a:r>
              <a:rPr lang="en-GB" sz="1100" dirty="0"/>
              <a:t> </a:t>
            </a:r>
            <a:r>
              <a:rPr lang="en-GB" sz="1100" dirty="0" err="1"/>
              <a:t>Endüstrisi</a:t>
            </a:r>
            <a:r>
              <a:rPr lang="en-GB" sz="1100" dirty="0"/>
              <a:t> </a:t>
            </a:r>
            <a:r>
              <a:rPr lang="en-GB" sz="1100" dirty="0" err="1"/>
              <a:t>Ürünü</a:t>
            </a:r>
            <a:r>
              <a:rPr lang="en-GB" sz="1100" dirty="0"/>
              <a:t> </a:t>
            </a:r>
            <a:r>
              <a:rPr lang="en-GB" sz="1100" dirty="0" err="1"/>
              <a:t>Olarak</a:t>
            </a:r>
            <a:r>
              <a:rPr lang="en-GB" sz="1100" dirty="0"/>
              <a:t> </a:t>
            </a:r>
            <a:r>
              <a:rPr lang="en-GB" sz="1100" dirty="0" err="1"/>
              <a:t>Dijital</a:t>
            </a:r>
            <a:r>
              <a:rPr lang="en-GB" sz="1100" dirty="0"/>
              <a:t> </a:t>
            </a:r>
            <a:r>
              <a:rPr lang="en-GB" sz="1100" dirty="0" err="1"/>
              <a:t>Oyun</a:t>
            </a:r>
            <a:r>
              <a:rPr lang="en-GB" sz="1100" dirty="0"/>
              <a:t>, İstanbul: </a:t>
            </a:r>
            <a:r>
              <a:rPr lang="en-GB" sz="1100" dirty="0" err="1"/>
              <a:t>Kalkedon</a:t>
            </a:r>
            <a:r>
              <a:rPr lang="en-GB" sz="1100" dirty="0"/>
              <a:t> </a:t>
            </a:r>
            <a:r>
              <a:rPr lang="en-GB" sz="1100" dirty="0" err="1"/>
              <a:t>Yayınları</a:t>
            </a:r>
            <a:r>
              <a:rPr lang="en-GB" sz="1100" dirty="0"/>
              <a:t>.</a:t>
            </a:r>
          </a:p>
          <a:p>
            <a:pPr marL="0" indent="0" fontAlgn="auto">
              <a:spcAft>
                <a:spcPts val="0"/>
              </a:spcAft>
              <a:defRPr/>
            </a:pPr>
            <a:r>
              <a:rPr lang="en-GB" sz="1100" dirty="0"/>
              <a:t>Castells, Manuel, (2008). </a:t>
            </a:r>
            <a:r>
              <a:rPr lang="en-GB" sz="1100" dirty="0" err="1"/>
              <a:t>Enformasyon</a:t>
            </a:r>
            <a:r>
              <a:rPr lang="en-GB" sz="1100" dirty="0"/>
              <a:t> </a:t>
            </a:r>
            <a:r>
              <a:rPr lang="en-GB" sz="1100" dirty="0" err="1"/>
              <a:t>Çağı</a:t>
            </a:r>
            <a:r>
              <a:rPr lang="en-GB" sz="1100" dirty="0"/>
              <a:t>: </a:t>
            </a:r>
            <a:r>
              <a:rPr lang="en-GB" sz="1100" dirty="0" err="1"/>
              <a:t>Ekonomi</a:t>
            </a:r>
            <a:r>
              <a:rPr lang="en-GB" sz="1100" dirty="0"/>
              <a:t>, </a:t>
            </a:r>
            <a:r>
              <a:rPr lang="en-GB" sz="1100" dirty="0" err="1"/>
              <a:t>Toplum</a:t>
            </a:r>
            <a:r>
              <a:rPr lang="en-GB" sz="1100" dirty="0"/>
              <a:t> </a:t>
            </a:r>
            <a:r>
              <a:rPr lang="en-GB" sz="1100" dirty="0" err="1"/>
              <a:t>ve</a:t>
            </a:r>
            <a:r>
              <a:rPr lang="en-GB" sz="1100" dirty="0"/>
              <a:t> </a:t>
            </a:r>
            <a:r>
              <a:rPr lang="en-GB" sz="1100" dirty="0" err="1"/>
              <a:t>Kültür</a:t>
            </a:r>
            <a:r>
              <a:rPr lang="en-GB" sz="1100" dirty="0"/>
              <a:t>, I. </a:t>
            </a:r>
            <a:r>
              <a:rPr lang="en-GB" sz="1100" dirty="0" err="1"/>
              <a:t>Cilt</a:t>
            </a:r>
            <a:r>
              <a:rPr lang="en-GB" sz="1100" dirty="0"/>
              <a:t> </a:t>
            </a:r>
            <a:r>
              <a:rPr lang="en-GB" sz="1100" dirty="0" err="1"/>
              <a:t>Ağ</a:t>
            </a:r>
            <a:r>
              <a:rPr lang="en-GB" sz="1100" dirty="0"/>
              <a:t> </a:t>
            </a:r>
            <a:r>
              <a:rPr lang="en-GB" sz="1100" dirty="0" err="1"/>
              <a:t>Toplumlarının</a:t>
            </a:r>
            <a:r>
              <a:rPr lang="en-GB" sz="1100" dirty="0"/>
              <a:t> </a:t>
            </a:r>
            <a:r>
              <a:rPr lang="en-GB" sz="1100" dirty="0" err="1"/>
              <a:t>Yükselişi</a:t>
            </a:r>
            <a:r>
              <a:rPr lang="en-GB" sz="1100" dirty="0"/>
              <a:t>, 2. bs. </a:t>
            </a:r>
            <a:r>
              <a:rPr lang="en-GB" sz="1100" dirty="0" err="1"/>
              <a:t>çev</a:t>
            </a:r>
            <a:r>
              <a:rPr lang="en-GB" sz="1100" dirty="0"/>
              <a:t>. Ebru </a:t>
            </a:r>
            <a:r>
              <a:rPr lang="en-GB" sz="1100" dirty="0" err="1"/>
              <a:t>Kılıç</a:t>
            </a:r>
            <a:r>
              <a:rPr lang="en-GB" sz="1100" dirty="0"/>
              <a:t>, İstanbul: İstanbul Bilgi </a:t>
            </a:r>
            <a:r>
              <a:rPr lang="en-GB" sz="1100" dirty="0" err="1"/>
              <a:t>Üniversitesi</a:t>
            </a:r>
            <a:r>
              <a:rPr lang="en-GB" sz="1100" dirty="0"/>
              <a:t> </a:t>
            </a:r>
            <a:r>
              <a:rPr lang="en-GB" sz="1100" dirty="0" err="1"/>
              <a:t>Yayınları</a:t>
            </a:r>
            <a:r>
              <a:rPr lang="en-GB" sz="1100" dirty="0"/>
              <a:t>.</a:t>
            </a:r>
          </a:p>
          <a:p>
            <a:pPr marL="0" indent="0" fontAlgn="auto">
              <a:spcAft>
                <a:spcPts val="0"/>
              </a:spcAft>
              <a:defRPr/>
            </a:pPr>
            <a:r>
              <a:rPr lang="en-GB" sz="1100" dirty="0" err="1"/>
              <a:t>Doğu</a:t>
            </a:r>
            <a:r>
              <a:rPr lang="en-GB" sz="1100" dirty="0"/>
              <a:t>, </a:t>
            </a:r>
            <a:r>
              <a:rPr lang="en-GB" sz="1100" dirty="0" err="1"/>
              <a:t>Burak</a:t>
            </a:r>
            <a:r>
              <a:rPr lang="en-GB" sz="1100" dirty="0"/>
              <a:t>, (2006). “</a:t>
            </a:r>
            <a:r>
              <a:rPr lang="en-GB" sz="1100" dirty="0" err="1"/>
              <a:t>Popüler</a:t>
            </a:r>
            <a:r>
              <a:rPr lang="en-GB" sz="1100" dirty="0"/>
              <a:t> </a:t>
            </a:r>
            <a:r>
              <a:rPr lang="en-GB" sz="1100" dirty="0" err="1"/>
              <a:t>Kültürün</a:t>
            </a:r>
            <a:r>
              <a:rPr lang="en-GB" sz="1100" dirty="0"/>
              <a:t> </a:t>
            </a:r>
            <a:r>
              <a:rPr lang="en-GB" sz="1100" dirty="0" err="1"/>
              <a:t>Tüketim</a:t>
            </a:r>
            <a:r>
              <a:rPr lang="en-GB" sz="1100" dirty="0"/>
              <a:t> </a:t>
            </a:r>
            <a:r>
              <a:rPr lang="en-GB" sz="1100" dirty="0" err="1"/>
              <a:t>Aracı</a:t>
            </a:r>
            <a:r>
              <a:rPr lang="en-GB" sz="1100" dirty="0"/>
              <a:t> </a:t>
            </a:r>
            <a:r>
              <a:rPr lang="en-GB" sz="1100" dirty="0" err="1"/>
              <a:t>Olarak</a:t>
            </a:r>
            <a:r>
              <a:rPr lang="en-GB" sz="1100" dirty="0"/>
              <a:t> </a:t>
            </a:r>
            <a:r>
              <a:rPr lang="en-GB" sz="1100" dirty="0" err="1"/>
              <a:t>Bilgisayar</a:t>
            </a:r>
            <a:r>
              <a:rPr lang="en-GB" sz="1100" dirty="0"/>
              <a:t> </a:t>
            </a:r>
            <a:r>
              <a:rPr lang="en-GB" sz="1100" dirty="0" err="1"/>
              <a:t>Oyunlarında</a:t>
            </a:r>
            <a:r>
              <a:rPr lang="en-GB" sz="1100" dirty="0"/>
              <a:t> </a:t>
            </a:r>
            <a:r>
              <a:rPr lang="en-GB" sz="1100" dirty="0" err="1"/>
              <a:t>Sunulan</a:t>
            </a:r>
            <a:r>
              <a:rPr lang="en-GB" sz="1100" dirty="0"/>
              <a:t> </a:t>
            </a:r>
            <a:r>
              <a:rPr lang="en-GB" sz="1100" dirty="0" err="1"/>
              <a:t>Yaşam</a:t>
            </a:r>
            <a:r>
              <a:rPr lang="en-GB" sz="1100" dirty="0"/>
              <a:t> </a:t>
            </a:r>
            <a:r>
              <a:rPr lang="en-GB" sz="1100" dirty="0" err="1"/>
              <a:t>Tarzı</a:t>
            </a:r>
            <a:r>
              <a:rPr lang="en-GB" sz="1100" dirty="0"/>
              <a:t>”, </a:t>
            </a:r>
            <a:r>
              <a:rPr lang="en-GB" sz="1100" dirty="0" err="1"/>
              <a:t>Yüksek</a:t>
            </a:r>
            <a:r>
              <a:rPr lang="en-GB" sz="1100" dirty="0"/>
              <a:t> </a:t>
            </a:r>
            <a:r>
              <a:rPr lang="en-GB" sz="1100" dirty="0" err="1"/>
              <a:t>Lisans</a:t>
            </a:r>
            <a:r>
              <a:rPr lang="en-GB" sz="1100" dirty="0"/>
              <a:t> </a:t>
            </a:r>
            <a:r>
              <a:rPr lang="en-GB" sz="1100" dirty="0" err="1"/>
              <a:t>Tezi</a:t>
            </a:r>
            <a:r>
              <a:rPr lang="en-GB" sz="1100" dirty="0"/>
              <a:t>, İzmir: </a:t>
            </a:r>
            <a:r>
              <a:rPr lang="en-GB" sz="1100" dirty="0" err="1"/>
              <a:t>Ege</a:t>
            </a:r>
            <a:r>
              <a:rPr lang="en-GB" sz="1100" dirty="0"/>
              <a:t> </a:t>
            </a:r>
            <a:r>
              <a:rPr lang="en-GB" sz="1100" dirty="0" err="1"/>
              <a:t>Üniversitesi</a:t>
            </a:r>
            <a:r>
              <a:rPr lang="en-GB" sz="1100" dirty="0"/>
              <a:t>.</a:t>
            </a:r>
          </a:p>
          <a:p>
            <a:pPr marL="0" indent="0" fontAlgn="auto">
              <a:spcAft>
                <a:spcPts val="0"/>
              </a:spcAft>
              <a:defRPr/>
            </a:pPr>
            <a:r>
              <a:rPr lang="en-GB" sz="1100" dirty="0" err="1"/>
              <a:t>Eren</a:t>
            </a:r>
            <a:r>
              <a:rPr lang="en-GB" sz="1100" dirty="0"/>
              <a:t>, </a:t>
            </a:r>
            <a:r>
              <a:rPr lang="en-GB" sz="1100" dirty="0" err="1"/>
              <a:t>Özgür</a:t>
            </a:r>
            <a:r>
              <a:rPr lang="en-GB" sz="1100" dirty="0"/>
              <a:t>, (2009). “</a:t>
            </a:r>
            <a:r>
              <a:rPr lang="en-GB" sz="1100" dirty="0" err="1"/>
              <a:t>Bilgisayar</a:t>
            </a:r>
            <a:r>
              <a:rPr lang="en-GB" sz="1100" dirty="0"/>
              <a:t> </a:t>
            </a:r>
            <a:r>
              <a:rPr lang="en-GB" sz="1100" dirty="0" err="1"/>
              <a:t>Oyunlarında</a:t>
            </a:r>
            <a:r>
              <a:rPr lang="en-GB" sz="1100" dirty="0"/>
              <a:t> </a:t>
            </a:r>
            <a:r>
              <a:rPr lang="en-GB" sz="1100" dirty="0" err="1"/>
              <a:t>Dramatik</a:t>
            </a:r>
            <a:r>
              <a:rPr lang="en-GB" sz="1100" dirty="0"/>
              <a:t> </a:t>
            </a:r>
            <a:r>
              <a:rPr lang="en-GB" sz="1100" dirty="0" err="1"/>
              <a:t>Yapı</a:t>
            </a:r>
            <a:r>
              <a:rPr lang="en-GB" sz="1100" dirty="0"/>
              <a:t>: </a:t>
            </a:r>
            <a:r>
              <a:rPr lang="en-GB" sz="1100" dirty="0" err="1"/>
              <a:t>Alternatif</a:t>
            </a:r>
            <a:r>
              <a:rPr lang="en-GB" sz="1100" dirty="0"/>
              <a:t> </a:t>
            </a:r>
            <a:r>
              <a:rPr lang="en-GB" sz="1100" dirty="0" err="1"/>
              <a:t>Yaklaşımlar</a:t>
            </a:r>
            <a:r>
              <a:rPr lang="en-GB" sz="1100" dirty="0"/>
              <a:t>”, </a:t>
            </a:r>
            <a:r>
              <a:rPr lang="en-GB" sz="1100" dirty="0" err="1"/>
              <a:t>Yüksek</a:t>
            </a:r>
            <a:r>
              <a:rPr lang="en-GB" sz="1100" dirty="0"/>
              <a:t> </a:t>
            </a:r>
            <a:r>
              <a:rPr lang="en-GB" sz="1100" dirty="0" err="1"/>
              <a:t>Lisans</a:t>
            </a:r>
            <a:r>
              <a:rPr lang="en-GB" sz="1100" dirty="0"/>
              <a:t> </a:t>
            </a:r>
            <a:r>
              <a:rPr lang="en-GB" sz="1100" dirty="0" err="1"/>
              <a:t>Tezi</a:t>
            </a:r>
            <a:r>
              <a:rPr lang="en-GB" sz="1100" dirty="0"/>
              <a:t>, İstanbul: </a:t>
            </a:r>
            <a:r>
              <a:rPr lang="en-GB" sz="1100" dirty="0" err="1"/>
              <a:t>Mimar</a:t>
            </a:r>
            <a:r>
              <a:rPr lang="en-GB" sz="1100" dirty="0"/>
              <a:t> Sinan </a:t>
            </a:r>
            <a:r>
              <a:rPr lang="en-GB" sz="1100" dirty="0" err="1"/>
              <a:t>Güzel</a:t>
            </a:r>
            <a:r>
              <a:rPr lang="en-GB" sz="1100" dirty="0"/>
              <a:t> </a:t>
            </a:r>
            <a:r>
              <a:rPr lang="en-GB" sz="1100" dirty="0" err="1"/>
              <a:t>Sanatlar</a:t>
            </a:r>
            <a:r>
              <a:rPr lang="en-GB" sz="1100" dirty="0"/>
              <a:t> </a:t>
            </a:r>
            <a:r>
              <a:rPr lang="en-GB" sz="1100" dirty="0" err="1"/>
              <a:t>Üniversitesi</a:t>
            </a:r>
            <a:r>
              <a:rPr lang="en-GB" sz="1100" dirty="0"/>
              <a:t>.</a:t>
            </a:r>
            <a:endParaRPr lang="tr-TR" sz="1100" dirty="0"/>
          </a:p>
          <a:p>
            <a:pPr marL="0" indent="0" fontAlgn="auto">
              <a:spcAft>
                <a:spcPts val="0"/>
              </a:spcAft>
              <a:defRPr/>
            </a:pPr>
            <a:r>
              <a:rPr lang="tr-TR" sz="1100" dirty="0"/>
              <a:t>Evren, F.B., (2017). </a:t>
            </a:r>
            <a:r>
              <a:rPr lang="en-US" sz="1100" dirty="0"/>
              <a:t>“</a:t>
            </a:r>
            <a:r>
              <a:rPr lang="tr-TR" sz="1100" dirty="0"/>
              <a:t>Dijital Oyunlarda İdeolojinin Sunumu: GTA IV Örneği</a:t>
            </a:r>
            <a:r>
              <a:rPr lang="en-GB" sz="1100" dirty="0"/>
              <a:t>”</a:t>
            </a:r>
            <a:r>
              <a:rPr lang="tr-TR" sz="1100" dirty="0"/>
              <a:t>, </a:t>
            </a:r>
            <a:r>
              <a:rPr lang="tr-TR" sz="1100" dirty="0" err="1"/>
              <a:t>The</a:t>
            </a:r>
            <a:r>
              <a:rPr lang="tr-TR" sz="1100" dirty="0"/>
              <a:t> </a:t>
            </a:r>
            <a:r>
              <a:rPr lang="tr-TR" sz="1100" dirty="0" err="1"/>
              <a:t>Turkish</a:t>
            </a:r>
            <a:r>
              <a:rPr lang="tr-TR" sz="1100" dirty="0"/>
              <a:t> Online </a:t>
            </a:r>
            <a:r>
              <a:rPr lang="tr-TR" sz="1100" dirty="0" err="1"/>
              <a:t>Journal</a:t>
            </a:r>
            <a:r>
              <a:rPr lang="tr-TR" sz="1100" dirty="0"/>
              <a:t> of Design, Art </a:t>
            </a:r>
            <a:r>
              <a:rPr lang="tr-TR" sz="1100" dirty="0" err="1"/>
              <a:t>and</a:t>
            </a:r>
            <a:r>
              <a:rPr lang="tr-TR" sz="1100" dirty="0"/>
              <a:t> </a:t>
            </a:r>
            <a:r>
              <a:rPr lang="tr-TR" sz="1100" dirty="0" err="1"/>
              <a:t>Communication</a:t>
            </a:r>
            <a:r>
              <a:rPr lang="tr-TR" sz="1100" dirty="0"/>
              <a:t>, 7(2), s. 264-284.</a:t>
            </a:r>
            <a:endParaRPr lang="en-GB" sz="1100" dirty="0"/>
          </a:p>
          <a:p>
            <a:pPr marL="0" indent="0" fontAlgn="auto">
              <a:spcAft>
                <a:spcPts val="0"/>
              </a:spcAft>
              <a:defRPr/>
            </a:pPr>
            <a:r>
              <a:rPr lang="en-GB" sz="1100" dirty="0" err="1"/>
              <a:t>Kızılkaya</a:t>
            </a:r>
            <a:r>
              <a:rPr lang="en-GB" sz="1100" dirty="0"/>
              <a:t>, Emre, (2010). “</a:t>
            </a:r>
            <a:r>
              <a:rPr lang="en-GB" sz="1100" dirty="0" err="1"/>
              <a:t>Bilgisayar</a:t>
            </a:r>
            <a:r>
              <a:rPr lang="en-GB" sz="1100" dirty="0"/>
              <a:t> </a:t>
            </a:r>
            <a:r>
              <a:rPr lang="en-GB" sz="1100" dirty="0" err="1"/>
              <a:t>Oyunlarında</a:t>
            </a:r>
            <a:r>
              <a:rPr lang="en-GB" sz="1100" dirty="0"/>
              <a:t> </a:t>
            </a:r>
            <a:r>
              <a:rPr lang="en-GB" sz="1100" dirty="0" err="1"/>
              <a:t>İdeolojik</a:t>
            </a:r>
            <a:r>
              <a:rPr lang="en-GB" sz="1100" dirty="0"/>
              <a:t> </a:t>
            </a:r>
            <a:r>
              <a:rPr lang="en-GB" sz="1100" dirty="0" err="1"/>
              <a:t>Söylem</a:t>
            </a:r>
            <a:r>
              <a:rPr lang="en-GB" sz="1100" dirty="0"/>
              <a:t> </a:t>
            </a:r>
            <a:r>
              <a:rPr lang="en-GB" sz="1100" dirty="0" err="1"/>
              <a:t>ve</a:t>
            </a:r>
            <a:r>
              <a:rPr lang="en-GB" sz="1100" dirty="0"/>
              <a:t> </a:t>
            </a:r>
            <a:r>
              <a:rPr lang="en-GB" sz="1100" dirty="0" err="1"/>
              <a:t>Anlatı</a:t>
            </a:r>
            <a:r>
              <a:rPr lang="en-GB" sz="1100" dirty="0"/>
              <a:t>”, </a:t>
            </a:r>
            <a:r>
              <a:rPr lang="en-GB" sz="1100" dirty="0" err="1"/>
              <a:t>Yüksek</a:t>
            </a:r>
            <a:r>
              <a:rPr lang="en-GB" sz="1100" dirty="0"/>
              <a:t> </a:t>
            </a:r>
            <a:r>
              <a:rPr lang="en-GB" sz="1100" dirty="0" err="1"/>
              <a:t>Lisans</a:t>
            </a:r>
            <a:r>
              <a:rPr lang="en-GB" sz="1100" dirty="0"/>
              <a:t> </a:t>
            </a:r>
            <a:r>
              <a:rPr lang="en-GB" sz="1100" dirty="0" err="1"/>
              <a:t>Tezi</a:t>
            </a:r>
            <a:r>
              <a:rPr lang="en-GB" sz="1100" dirty="0"/>
              <a:t>, İstanbul: Marmara </a:t>
            </a:r>
            <a:r>
              <a:rPr lang="en-GB" sz="1100" dirty="0" err="1"/>
              <a:t>Üniversitesi</a:t>
            </a:r>
            <a:r>
              <a:rPr lang="en-GB" sz="1100" dirty="0"/>
              <a:t>.</a:t>
            </a:r>
          </a:p>
          <a:p>
            <a:pPr marL="0" indent="0" fontAlgn="auto">
              <a:spcAft>
                <a:spcPts val="0"/>
              </a:spcAft>
              <a:defRPr/>
            </a:pPr>
            <a:r>
              <a:rPr lang="en-GB" sz="1100" dirty="0" err="1"/>
              <a:t>Koçer</a:t>
            </a:r>
            <a:r>
              <a:rPr lang="en-GB" sz="1100" dirty="0"/>
              <a:t>, </a:t>
            </a:r>
            <a:r>
              <a:rPr lang="en-GB" sz="1100" dirty="0" err="1"/>
              <a:t>Birsen</a:t>
            </a:r>
            <a:r>
              <a:rPr lang="en-GB" sz="1100" dirty="0"/>
              <a:t>, (2015). “Aggression and Video Games: The Effect of Justification of Violence and Presence of a Stereotyped Target”, </a:t>
            </a:r>
            <a:r>
              <a:rPr lang="en-GB" sz="1100" dirty="0" err="1"/>
              <a:t>Yüksek</a:t>
            </a:r>
            <a:r>
              <a:rPr lang="en-GB" sz="1100" dirty="0"/>
              <a:t> </a:t>
            </a:r>
            <a:r>
              <a:rPr lang="en-GB" sz="1100" dirty="0" err="1"/>
              <a:t>Lisans</a:t>
            </a:r>
            <a:r>
              <a:rPr lang="en-GB" sz="1100" dirty="0"/>
              <a:t> </a:t>
            </a:r>
            <a:r>
              <a:rPr lang="en-GB" sz="1100" dirty="0" err="1"/>
              <a:t>Tezi</a:t>
            </a:r>
            <a:r>
              <a:rPr lang="en-GB" sz="1100" dirty="0"/>
              <a:t>, Ankara: ODTÜ.</a:t>
            </a:r>
          </a:p>
          <a:p>
            <a:pPr marL="0" indent="0" fontAlgn="auto">
              <a:spcAft>
                <a:spcPts val="0"/>
              </a:spcAft>
              <a:defRPr/>
            </a:pPr>
            <a:r>
              <a:rPr lang="en-US" sz="1100" dirty="0" err="1"/>
              <a:t>Yengin</a:t>
            </a:r>
            <a:r>
              <a:rPr lang="en-US" sz="1100" dirty="0"/>
              <a:t>, D. </a:t>
            </a:r>
            <a:r>
              <a:rPr lang="en-US" sz="1100" dirty="0" err="1"/>
              <a:t>ve</a:t>
            </a:r>
            <a:r>
              <a:rPr lang="en-US" sz="1100" dirty="0"/>
              <a:t> </a:t>
            </a:r>
            <a:r>
              <a:rPr lang="en-US" sz="1100" dirty="0" err="1"/>
              <a:t>Sütçü</a:t>
            </a:r>
            <a:r>
              <a:rPr lang="en-US" sz="1100" dirty="0"/>
              <a:t>, C. S., (2011). “Digital Game as a New Media and Digital Game Playing Habits of Youngsters in Turkey”, Journalism and Mass Communication, 1(2), s. 88-97.</a:t>
            </a:r>
            <a:endParaRPr lang="en-GB" sz="1100"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3759200"/>
          </a:xfrm>
        </p:spPr>
        <p:txBody>
          <a:bodyPr/>
          <a:lstStyle/>
          <a:p>
            <a:pPr lvl="1" eaLnBrk="1" fontAlgn="auto" hangingPunct="1">
              <a:spcAft>
                <a:spcPts val="0"/>
              </a:spcAft>
              <a:buFont typeface="Wingdings" pitchFamily="2" charset="2"/>
              <a:buChar char="§"/>
              <a:defRPr/>
            </a:pPr>
            <a:r>
              <a:rPr lang="tr-TR" dirty="0">
                <a:solidFill>
                  <a:schemeClr val="tx1">
                    <a:lumMod val="65000"/>
                    <a:lumOff val="35000"/>
                  </a:schemeClr>
                </a:solidFill>
                <a:ea typeface="+mn-ea"/>
              </a:rPr>
              <a:t>Dijital oyun; bilgisayar, oyun konsolları, cep telefonu, tablet gibi farklı platformlarda oynanabilen tüm oyunları kapsayıcı bir kavramdır. Kullanıcılar nezdinde bilgisayar oyunu, mobil oyun gibi tanımlamalar ve isimlendirmeler yapılsa da platform ayrımı gözetilmeksizin tüm oyunları bir arada ifade edebilmek amacıyla </a:t>
            </a:r>
            <a:r>
              <a:rPr lang="tr-TR" b="1" dirty="0">
                <a:solidFill>
                  <a:schemeClr val="tx1">
                    <a:lumMod val="65000"/>
                    <a:lumOff val="35000"/>
                  </a:schemeClr>
                </a:solidFill>
                <a:ea typeface="+mn-ea"/>
              </a:rPr>
              <a:t>dijital oyun </a:t>
            </a:r>
            <a:r>
              <a:rPr lang="tr-TR" dirty="0">
                <a:solidFill>
                  <a:schemeClr val="tx1">
                    <a:lumMod val="65000"/>
                    <a:lumOff val="35000"/>
                  </a:schemeClr>
                </a:solidFill>
                <a:ea typeface="+mn-ea"/>
              </a:rPr>
              <a:t>kavramı</a:t>
            </a:r>
            <a:r>
              <a:rPr lang="tr-TR" b="1" dirty="0">
                <a:solidFill>
                  <a:schemeClr val="tx1">
                    <a:lumMod val="65000"/>
                    <a:lumOff val="35000"/>
                  </a:schemeClr>
                </a:solidFill>
                <a:ea typeface="+mn-ea"/>
              </a:rPr>
              <a:t> </a:t>
            </a:r>
            <a:r>
              <a:rPr lang="tr-TR" dirty="0">
                <a:solidFill>
                  <a:schemeClr val="tx1">
                    <a:lumMod val="65000"/>
                    <a:lumOff val="35000"/>
                  </a:schemeClr>
                </a:solidFill>
                <a:ea typeface="+mn-ea"/>
              </a:rPr>
              <a:t>kullanılabilir.</a:t>
            </a:r>
          </a:p>
          <a:p>
            <a:pPr lvl="1" eaLnBrk="1" fontAlgn="auto" hangingPunct="1">
              <a:spcAft>
                <a:spcPts val="0"/>
              </a:spcAft>
              <a:buFont typeface="Wingdings" pitchFamily="2" charset="2"/>
              <a:buChar char="§"/>
              <a:defRPr/>
            </a:pPr>
            <a:endParaRPr lang="tr-TR" dirty="0">
              <a:solidFill>
                <a:schemeClr val="tx1">
                  <a:lumMod val="65000"/>
                  <a:lumOff val="35000"/>
                </a:schemeClr>
              </a:solidFill>
              <a:ea typeface="+mn-ea"/>
            </a:endParaRPr>
          </a:p>
          <a:p>
            <a:pPr lvl="1" eaLnBrk="1" fontAlgn="auto" hangingPunct="1">
              <a:spcAft>
                <a:spcPts val="0"/>
              </a:spcAft>
              <a:buFont typeface="Wingdings" pitchFamily="2" charset="2"/>
              <a:buChar char="§"/>
              <a:defRPr/>
            </a:pPr>
            <a:r>
              <a:rPr lang="tr-TR" dirty="0">
                <a:solidFill>
                  <a:schemeClr val="tx1">
                    <a:lumMod val="65000"/>
                    <a:lumOff val="35000"/>
                  </a:schemeClr>
                </a:solidFill>
                <a:ea typeface="+mn-ea"/>
              </a:rPr>
              <a:t>Dijital oyunlar hem oynanabildiği platform, hem türleri, hem de görsel niteliği bakımında farklı biçimlerde sınıflandırılabilir. Platform türünde bir sınıflandırmayı şu şekilde yapabiliriz:</a:t>
            </a:r>
            <a:endParaRPr lang="en-US" dirty="0">
              <a:solidFill>
                <a:schemeClr val="tx1">
                  <a:lumMod val="65000"/>
                  <a:lumOff val="35000"/>
                </a:schemeClr>
              </a:solidFill>
              <a:ea typeface="+mn-ea"/>
            </a:endParaRPr>
          </a:p>
        </p:txBody>
      </p:sp>
      <p:sp>
        <p:nvSpPr>
          <p:cNvPr id="4" name="Content Placeholder 2"/>
          <p:cNvSpPr>
            <a:spLocks noGrp="1"/>
          </p:cNvSpPr>
          <p:nvPr>
            <p:ph sz="quarter" idx="4294967295"/>
          </p:nvPr>
        </p:nvSpPr>
        <p:spPr>
          <a:xfrm>
            <a:off x="955674" y="3677563"/>
            <a:ext cx="8023865" cy="1407554"/>
          </a:xfrm>
        </p:spPr>
        <p:txBody>
          <a:bodyPr>
            <a:normAutofit lnSpcReduction="10000"/>
          </a:bodyPr>
          <a:lstStyle/>
          <a:p>
            <a:pPr lvl="1" eaLnBrk="1" fontAlgn="auto" hangingPunct="1">
              <a:spcAft>
                <a:spcPts val="0"/>
              </a:spcAft>
              <a:buFont typeface="Wingdings" pitchFamily="2" charset="2"/>
              <a:buChar char="§"/>
              <a:defRPr/>
            </a:pPr>
            <a:r>
              <a:rPr lang="tr-TR" sz="1600" i="1" dirty="0">
                <a:solidFill>
                  <a:schemeClr val="accent1"/>
                </a:solidFill>
                <a:ea typeface="+mn-ea"/>
              </a:rPr>
              <a:t>Bilgisayar oyunları</a:t>
            </a:r>
            <a:r>
              <a:rPr lang="en-US" sz="1600" i="1" dirty="0">
                <a:solidFill>
                  <a:schemeClr val="accent1"/>
                </a:solidFill>
                <a:ea typeface="+mn-ea"/>
              </a:rPr>
              <a:t> </a:t>
            </a:r>
          </a:p>
          <a:p>
            <a:pPr lvl="1" eaLnBrk="1" fontAlgn="auto" hangingPunct="1">
              <a:spcAft>
                <a:spcPts val="0"/>
              </a:spcAft>
              <a:buFont typeface="Wingdings" pitchFamily="2" charset="2"/>
              <a:buChar char="§"/>
              <a:defRPr/>
            </a:pPr>
            <a:r>
              <a:rPr lang="tr-TR" sz="1600" i="1" dirty="0">
                <a:solidFill>
                  <a:schemeClr val="accent1"/>
                </a:solidFill>
                <a:ea typeface="+mn-ea"/>
              </a:rPr>
              <a:t>Konsol oyunları (Sony </a:t>
            </a:r>
            <a:r>
              <a:rPr lang="tr-TR" sz="1600" i="1" dirty="0" err="1">
                <a:solidFill>
                  <a:schemeClr val="accent1"/>
                </a:solidFill>
                <a:ea typeface="+mn-ea"/>
              </a:rPr>
              <a:t>Playstation</a:t>
            </a:r>
            <a:r>
              <a:rPr lang="tr-TR" sz="1600" i="1" dirty="0">
                <a:solidFill>
                  <a:schemeClr val="accent1"/>
                </a:solidFill>
                <a:ea typeface="+mn-ea"/>
              </a:rPr>
              <a:t>, </a:t>
            </a:r>
            <a:r>
              <a:rPr lang="tr-TR" sz="1600" i="1" dirty="0" err="1">
                <a:solidFill>
                  <a:schemeClr val="accent1"/>
                </a:solidFill>
                <a:ea typeface="+mn-ea"/>
              </a:rPr>
              <a:t>Nintendo</a:t>
            </a:r>
            <a:r>
              <a:rPr lang="tr-TR" sz="1600" i="1" dirty="0">
                <a:solidFill>
                  <a:schemeClr val="accent1"/>
                </a:solidFill>
                <a:ea typeface="+mn-ea"/>
              </a:rPr>
              <a:t> Wii gibi sadece oyun oynanabilen cihazlar)</a:t>
            </a:r>
            <a:endParaRPr lang="en-US" sz="1600" i="1" dirty="0">
              <a:solidFill>
                <a:schemeClr val="accent1"/>
              </a:solidFill>
              <a:ea typeface="+mn-ea"/>
            </a:endParaRPr>
          </a:p>
          <a:p>
            <a:pPr lvl="1" eaLnBrk="1" fontAlgn="auto" hangingPunct="1">
              <a:spcAft>
                <a:spcPts val="0"/>
              </a:spcAft>
              <a:buFont typeface="Wingdings" pitchFamily="2" charset="2"/>
              <a:buChar char="§"/>
              <a:defRPr/>
            </a:pPr>
            <a:r>
              <a:rPr lang="tr-TR" sz="1600" i="1" dirty="0">
                <a:solidFill>
                  <a:schemeClr val="accent1"/>
                </a:solidFill>
                <a:ea typeface="+mn-ea"/>
              </a:rPr>
              <a:t>Mobil platform oyunları (cep telefonu ve tablet gibi taşınabilir aygıtlar üzerinden oynanabilenler)</a:t>
            </a:r>
            <a:endParaRPr lang="en-US" sz="1600" i="1" dirty="0">
              <a:solidFill>
                <a:schemeClr val="accent1"/>
              </a:solidFill>
              <a:ea typeface="+mn-ea"/>
            </a:endParaRPr>
          </a:p>
          <a:p>
            <a:pPr lvl="1" eaLnBrk="1" fontAlgn="auto" hangingPunct="1">
              <a:spcAft>
                <a:spcPts val="0"/>
              </a:spcAft>
              <a:buFont typeface="Wingdings" pitchFamily="2" charset="2"/>
              <a:buChar char="§"/>
              <a:defRPr/>
            </a:pP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258988270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türleri</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3759200"/>
          </a:xfrm>
        </p:spPr>
        <p:txBody>
          <a:bodyPr/>
          <a:lstStyle/>
          <a:p>
            <a:pPr lvl="1" eaLnBrk="1" fontAlgn="auto" hangingPunct="1">
              <a:spcAft>
                <a:spcPts val="0"/>
              </a:spcAft>
              <a:buFont typeface="Wingdings" pitchFamily="2" charset="2"/>
              <a:buChar char="§"/>
              <a:defRPr/>
            </a:pPr>
            <a:r>
              <a:rPr lang="tr-TR" dirty="0">
                <a:solidFill>
                  <a:schemeClr val="tx1">
                    <a:lumMod val="65000"/>
                    <a:lumOff val="35000"/>
                  </a:schemeClr>
                </a:solidFill>
                <a:ea typeface="+mn-ea"/>
              </a:rPr>
              <a:t>Dijital oyunlara yönelik platform türünde bir sınıflandırma sıklıkla yapılmazken oynanışı ve senaryosu bakımından türlere ayrışan bir sınıflandırma, hem oyuncular, hem de oyun yapımcıları tarafından daha çok tercih edilmektedir. Bu sınıflandırmayı şu şekilde yapabiliriz:</a:t>
            </a:r>
            <a:endParaRPr lang="en-US" dirty="0">
              <a:solidFill>
                <a:schemeClr val="tx1">
                  <a:lumMod val="65000"/>
                  <a:lumOff val="35000"/>
                </a:schemeClr>
              </a:solidFill>
              <a:ea typeface="+mn-ea"/>
            </a:endParaRPr>
          </a:p>
        </p:txBody>
      </p:sp>
      <p:sp>
        <p:nvSpPr>
          <p:cNvPr id="4" name="Content Placeholder 2"/>
          <p:cNvSpPr>
            <a:spLocks noGrp="1"/>
          </p:cNvSpPr>
          <p:nvPr>
            <p:ph sz="quarter" idx="4294967295"/>
          </p:nvPr>
        </p:nvSpPr>
        <p:spPr>
          <a:xfrm>
            <a:off x="955674" y="2157949"/>
            <a:ext cx="8023865" cy="2569626"/>
          </a:xfrm>
        </p:spPr>
        <p:txBody>
          <a:bodyPr>
            <a:normAutofit/>
          </a:bodyPr>
          <a:lstStyle/>
          <a:p>
            <a:pPr lvl="1" eaLnBrk="1" fontAlgn="auto" hangingPunct="1">
              <a:spcAft>
                <a:spcPts val="0"/>
              </a:spcAft>
              <a:buFont typeface="Wingdings" pitchFamily="2" charset="2"/>
              <a:buChar char="§"/>
              <a:defRPr/>
            </a:pPr>
            <a:r>
              <a:rPr lang="tr-TR" sz="1600" i="1" dirty="0">
                <a:solidFill>
                  <a:schemeClr val="accent1"/>
                </a:solidFill>
                <a:ea typeface="+mn-ea"/>
              </a:rPr>
              <a:t>1. Aksiyon</a:t>
            </a:r>
          </a:p>
          <a:p>
            <a:pPr marL="344488" lvl="2" indent="0" fontAlgn="auto">
              <a:spcAft>
                <a:spcPts val="0"/>
              </a:spcAft>
              <a:buNone/>
              <a:defRPr/>
            </a:pPr>
            <a:r>
              <a:rPr lang="tr-TR" sz="1600" i="1" dirty="0">
                <a:solidFill>
                  <a:schemeClr val="accent1"/>
                </a:solidFill>
                <a:ea typeface="+mn-ea"/>
              </a:rPr>
              <a:t>	1.1. Savaş</a:t>
            </a:r>
          </a:p>
          <a:p>
            <a:pPr marL="344488" lvl="2" indent="0" fontAlgn="auto">
              <a:spcAft>
                <a:spcPts val="0"/>
              </a:spcAft>
              <a:buNone/>
              <a:defRPr/>
            </a:pPr>
            <a:r>
              <a:rPr lang="tr-TR" sz="1600" i="1" dirty="0">
                <a:solidFill>
                  <a:schemeClr val="accent1"/>
                </a:solidFill>
                <a:ea typeface="+mn-ea"/>
              </a:rPr>
              <a:t>		1.1.1. Birinci Gözden Savaş (First </a:t>
            </a:r>
            <a:r>
              <a:rPr lang="tr-TR" sz="1600" i="1" dirty="0" err="1">
                <a:solidFill>
                  <a:schemeClr val="accent1"/>
                </a:solidFill>
                <a:ea typeface="+mn-ea"/>
              </a:rPr>
              <a:t>Person</a:t>
            </a:r>
            <a:r>
              <a:rPr lang="tr-TR" sz="1600" i="1" dirty="0">
                <a:solidFill>
                  <a:schemeClr val="accent1"/>
                </a:solidFill>
                <a:ea typeface="+mn-ea"/>
              </a:rPr>
              <a:t> </a:t>
            </a:r>
            <a:r>
              <a:rPr lang="tr-TR" sz="1600" i="1" dirty="0" err="1">
                <a:solidFill>
                  <a:schemeClr val="accent1"/>
                </a:solidFill>
                <a:ea typeface="+mn-ea"/>
              </a:rPr>
              <a:t>Shooter</a:t>
            </a:r>
            <a:r>
              <a:rPr lang="tr-TR" sz="1600" i="1" dirty="0">
                <a:solidFill>
                  <a:schemeClr val="accent1"/>
                </a:solidFill>
                <a:ea typeface="+mn-ea"/>
              </a:rPr>
              <a:t>)</a:t>
            </a:r>
          </a:p>
          <a:p>
            <a:pPr marL="344488" lvl="2" indent="0" fontAlgn="auto">
              <a:spcAft>
                <a:spcPts val="0"/>
              </a:spcAft>
              <a:buNone/>
              <a:defRPr/>
            </a:pPr>
            <a:r>
              <a:rPr lang="tr-TR" sz="1600" i="1" dirty="0">
                <a:solidFill>
                  <a:schemeClr val="accent1"/>
                </a:solidFill>
                <a:ea typeface="+mn-ea"/>
              </a:rPr>
              <a:t>		1.1.2. Üçüncü Gözden Savaş (Third </a:t>
            </a:r>
            <a:r>
              <a:rPr lang="tr-TR" sz="1600" i="1" dirty="0" err="1">
                <a:solidFill>
                  <a:schemeClr val="accent1"/>
                </a:solidFill>
                <a:ea typeface="+mn-ea"/>
              </a:rPr>
              <a:t>Person</a:t>
            </a:r>
            <a:r>
              <a:rPr lang="tr-TR" sz="1600" i="1" dirty="0">
                <a:solidFill>
                  <a:schemeClr val="accent1"/>
                </a:solidFill>
                <a:ea typeface="+mn-ea"/>
              </a:rPr>
              <a:t> </a:t>
            </a:r>
            <a:r>
              <a:rPr lang="tr-TR" sz="1600" i="1" dirty="0" err="1">
                <a:solidFill>
                  <a:schemeClr val="accent1"/>
                </a:solidFill>
                <a:ea typeface="+mn-ea"/>
              </a:rPr>
              <a:t>Shooter</a:t>
            </a:r>
            <a:r>
              <a:rPr lang="tr-TR" sz="1600" i="1" dirty="0">
                <a:solidFill>
                  <a:schemeClr val="accent1"/>
                </a:solidFill>
                <a:ea typeface="+mn-ea"/>
              </a:rPr>
              <a:t>)</a:t>
            </a:r>
          </a:p>
          <a:p>
            <a:pPr marL="344488" lvl="2" indent="0" fontAlgn="auto">
              <a:spcAft>
                <a:spcPts val="0"/>
              </a:spcAft>
              <a:buNone/>
              <a:defRPr/>
            </a:pPr>
            <a:r>
              <a:rPr lang="tr-TR" sz="1600" i="1" dirty="0">
                <a:solidFill>
                  <a:schemeClr val="accent1"/>
                </a:solidFill>
              </a:rPr>
              <a:t>1.2. Rol Yapma (Role </a:t>
            </a:r>
            <a:r>
              <a:rPr lang="tr-TR" sz="1600" i="1" dirty="0" err="1">
                <a:solidFill>
                  <a:schemeClr val="accent1"/>
                </a:solidFill>
              </a:rPr>
              <a:t>Playing</a:t>
            </a:r>
            <a:r>
              <a:rPr lang="tr-TR" sz="1600" i="1" dirty="0">
                <a:solidFill>
                  <a:schemeClr val="accent1"/>
                </a:solidFill>
              </a:rPr>
              <a:t>)</a:t>
            </a:r>
          </a:p>
          <a:p>
            <a:pPr marL="344488" lvl="2" indent="0" fontAlgn="auto">
              <a:spcAft>
                <a:spcPts val="0"/>
              </a:spcAft>
              <a:buNone/>
              <a:defRPr/>
            </a:pPr>
            <a:r>
              <a:rPr lang="tr-TR" sz="1600" i="1" dirty="0">
                <a:solidFill>
                  <a:schemeClr val="accent1"/>
                </a:solidFill>
              </a:rPr>
              <a:t>1.3. Dövüş (</a:t>
            </a:r>
            <a:r>
              <a:rPr lang="tr-TR" sz="1600" i="1" dirty="0" err="1">
                <a:solidFill>
                  <a:schemeClr val="accent1"/>
                </a:solidFill>
              </a:rPr>
              <a:t>Fighting</a:t>
            </a:r>
            <a:r>
              <a:rPr lang="tr-TR" sz="1600" i="1" dirty="0">
                <a:solidFill>
                  <a:schemeClr val="accent1"/>
                </a:solidFill>
              </a:rPr>
              <a:t>)</a:t>
            </a:r>
          </a:p>
          <a:p>
            <a:pPr marL="344488" lvl="2" indent="0" fontAlgn="auto">
              <a:spcAft>
                <a:spcPts val="0"/>
              </a:spcAft>
              <a:buNone/>
              <a:defRPr/>
            </a:pPr>
            <a:r>
              <a:rPr lang="tr-TR" sz="1600" i="1" dirty="0">
                <a:solidFill>
                  <a:schemeClr val="accent1"/>
                </a:solidFill>
              </a:rPr>
              <a:t>1.4. Çok Oyunculu Savaş Arenaları (</a:t>
            </a:r>
            <a:r>
              <a:rPr lang="tr-TR" sz="1600" i="1" dirty="0" err="1">
                <a:solidFill>
                  <a:schemeClr val="accent1"/>
                </a:solidFill>
              </a:rPr>
              <a:t>Massively</a:t>
            </a:r>
            <a:r>
              <a:rPr lang="tr-TR" sz="1600" i="1" dirty="0">
                <a:solidFill>
                  <a:schemeClr val="accent1"/>
                </a:solidFill>
              </a:rPr>
              <a:t> Online Battle </a:t>
            </a:r>
            <a:r>
              <a:rPr lang="tr-TR" sz="1600" i="1" dirty="0" err="1">
                <a:solidFill>
                  <a:schemeClr val="accent1"/>
                </a:solidFill>
              </a:rPr>
              <a:t>Arenas</a:t>
            </a:r>
            <a:r>
              <a:rPr lang="tr-TR" sz="1600" i="1" dirty="0">
                <a:solidFill>
                  <a:schemeClr val="accent1"/>
                </a:solidFill>
              </a:rPr>
              <a:t>)</a:t>
            </a:r>
          </a:p>
          <a:p>
            <a:pPr marL="344488" lvl="2" indent="0" fontAlgn="auto">
              <a:spcAft>
                <a:spcPts val="0"/>
              </a:spcAft>
              <a:buNone/>
              <a:defRPr/>
            </a:pPr>
            <a:endParaRPr lang="tr-TR" sz="1600" dirty="0">
              <a:solidFill>
                <a:schemeClr val="tx1">
                  <a:lumMod val="65000"/>
                  <a:lumOff val="35000"/>
                </a:schemeClr>
              </a:solidFill>
              <a:ea typeface="+mn-ea"/>
            </a:endParaRPr>
          </a:p>
        </p:txBody>
      </p:sp>
    </p:spTree>
    <p:extLst>
      <p:ext uri="{BB962C8B-B14F-4D97-AF65-F5344CB8AC3E}">
        <p14:creationId xmlns:p14="http://schemas.microsoft.com/office/powerpoint/2010/main" val="10804516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r>
              <a:rPr lang="tr-TR" altLang="x-none" dirty="0">
                <a:latin typeface="Arial" charset="0"/>
                <a:ea typeface="ＭＳ Ｐゴシック" charset="-128"/>
              </a:rPr>
              <a:t>Dijital oyun türleri</a:t>
            </a:r>
            <a:endParaRPr lang="en-US" altLang="x-none" dirty="0">
              <a:latin typeface="Arial" charset="0"/>
              <a:ea typeface="ＭＳ Ｐゴシック" charset="-128"/>
            </a:endParaRPr>
          </a:p>
        </p:txBody>
      </p:sp>
      <p:sp>
        <p:nvSpPr>
          <p:cNvPr id="5" name="Content Placeholder 2"/>
          <p:cNvSpPr>
            <a:spLocks noGrp="1"/>
          </p:cNvSpPr>
          <p:nvPr>
            <p:ph sz="quarter" idx="4294967295"/>
          </p:nvPr>
        </p:nvSpPr>
        <p:spPr>
          <a:xfrm>
            <a:off x="955675" y="873135"/>
            <a:ext cx="4063658" cy="4126461"/>
          </a:xfrm>
        </p:spPr>
        <p:txBody>
          <a:bodyPr>
            <a:normAutofit/>
          </a:bodyPr>
          <a:lstStyle/>
          <a:p>
            <a:pPr lvl="1" eaLnBrk="1" fontAlgn="auto" hangingPunct="1">
              <a:spcAft>
                <a:spcPts val="0"/>
              </a:spcAft>
              <a:buFont typeface="Wingdings" pitchFamily="2" charset="2"/>
              <a:buChar char="§"/>
              <a:defRPr/>
            </a:pPr>
            <a:r>
              <a:rPr lang="tr-TR" sz="1600" i="1" dirty="0">
                <a:solidFill>
                  <a:schemeClr val="accent1"/>
                </a:solidFill>
                <a:ea typeface="+mn-ea"/>
              </a:rPr>
              <a:t>2. Macera</a:t>
            </a:r>
          </a:p>
          <a:p>
            <a:pPr lvl="1" eaLnBrk="1" fontAlgn="auto" hangingPunct="1">
              <a:spcAft>
                <a:spcPts val="0"/>
              </a:spcAft>
              <a:buFont typeface="Wingdings" pitchFamily="2" charset="2"/>
              <a:buChar char="§"/>
              <a:defRPr/>
            </a:pPr>
            <a:r>
              <a:rPr lang="tr-TR" sz="1600" i="1" dirty="0">
                <a:solidFill>
                  <a:schemeClr val="accent1"/>
                </a:solidFill>
              </a:rPr>
              <a:t>3. Strateji</a:t>
            </a:r>
          </a:p>
          <a:p>
            <a:pPr lvl="1" eaLnBrk="1" fontAlgn="auto" hangingPunct="1">
              <a:spcAft>
                <a:spcPts val="0"/>
              </a:spcAft>
              <a:buFont typeface="Wingdings" pitchFamily="2" charset="2"/>
              <a:buChar char="§"/>
              <a:defRPr/>
            </a:pPr>
            <a:r>
              <a:rPr lang="tr-TR" sz="1600" i="1" dirty="0">
                <a:solidFill>
                  <a:schemeClr val="accent1"/>
                </a:solidFill>
                <a:ea typeface="+mn-ea"/>
              </a:rPr>
              <a:t>4. Aksiyon-Macera ve Hayatta Kalma</a:t>
            </a:r>
          </a:p>
          <a:p>
            <a:pPr lvl="1" eaLnBrk="1" fontAlgn="auto" hangingPunct="1">
              <a:spcAft>
                <a:spcPts val="0"/>
              </a:spcAft>
              <a:buFont typeface="Wingdings" pitchFamily="2" charset="2"/>
              <a:buChar char="§"/>
              <a:defRPr/>
            </a:pPr>
            <a:r>
              <a:rPr lang="tr-TR" sz="1600" i="1" dirty="0">
                <a:solidFill>
                  <a:schemeClr val="accent1"/>
                </a:solidFill>
                <a:ea typeface="+mn-ea"/>
              </a:rPr>
              <a:t>5. Platform</a:t>
            </a:r>
          </a:p>
          <a:p>
            <a:pPr lvl="1" eaLnBrk="1" fontAlgn="auto" hangingPunct="1">
              <a:spcAft>
                <a:spcPts val="0"/>
              </a:spcAft>
              <a:buFont typeface="Wingdings" pitchFamily="2" charset="2"/>
              <a:buChar char="§"/>
              <a:defRPr/>
            </a:pPr>
            <a:r>
              <a:rPr lang="tr-TR" sz="1600" i="1" dirty="0">
                <a:solidFill>
                  <a:schemeClr val="accent1"/>
                </a:solidFill>
                <a:ea typeface="+mn-ea"/>
              </a:rPr>
              <a:t>6. Çok Oyunculu Ağ</a:t>
            </a:r>
          </a:p>
          <a:p>
            <a:pPr lvl="1" eaLnBrk="1" fontAlgn="auto" hangingPunct="1">
              <a:spcAft>
                <a:spcPts val="0"/>
              </a:spcAft>
              <a:buFont typeface="Wingdings" pitchFamily="2" charset="2"/>
              <a:buChar char="§"/>
              <a:defRPr/>
            </a:pPr>
            <a:r>
              <a:rPr lang="tr-TR" sz="1600" i="1" dirty="0">
                <a:solidFill>
                  <a:schemeClr val="accent1"/>
                </a:solidFill>
                <a:ea typeface="+mn-ea"/>
              </a:rPr>
              <a:t>7. Spor</a:t>
            </a:r>
          </a:p>
          <a:p>
            <a:pPr lvl="1" eaLnBrk="1" fontAlgn="auto" hangingPunct="1">
              <a:spcAft>
                <a:spcPts val="0"/>
              </a:spcAft>
              <a:buFont typeface="Wingdings" pitchFamily="2" charset="2"/>
              <a:buChar char="§"/>
              <a:defRPr/>
            </a:pPr>
            <a:r>
              <a:rPr lang="tr-TR" sz="1600" i="1" dirty="0">
                <a:solidFill>
                  <a:schemeClr val="accent1"/>
                </a:solidFill>
                <a:ea typeface="+mn-ea"/>
              </a:rPr>
              <a:t>8. Yönetim</a:t>
            </a:r>
          </a:p>
          <a:p>
            <a:pPr lvl="1" eaLnBrk="1" fontAlgn="auto" hangingPunct="1">
              <a:spcAft>
                <a:spcPts val="0"/>
              </a:spcAft>
              <a:buFont typeface="Wingdings" pitchFamily="2" charset="2"/>
              <a:buChar char="§"/>
              <a:defRPr/>
            </a:pPr>
            <a:r>
              <a:rPr lang="tr-TR" sz="1600" i="1" dirty="0">
                <a:solidFill>
                  <a:schemeClr val="accent1"/>
                </a:solidFill>
                <a:ea typeface="+mn-ea"/>
              </a:rPr>
              <a:t>9. Yarış</a:t>
            </a:r>
          </a:p>
          <a:p>
            <a:pPr lvl="1" eaLnBrk="1" fontAlgn="auto" hangingPunct="1">
              <a:spcAft>
                <a:spcPts val="0"/>
              </a:spcAft>
              <a:buFont typeface="Wingdings" pitchFamily="2" charset="2"/>
              <a:buChar char="§"/>
              <a:defRPr/>
            </a:pPr>
            <a:r>
              <a:rPr lang="tr-TR" sz="1600" i="1" dirty="0">
                <a:solidFill>
                  <a:schemeClr val="accent1"/>
                </a:solidFill>
                <a:ea typeface="+mn-ea"/>
              </a:rPr>
              <a:t>10. Araç simülasyonları</a:t>
            </a:r>
          </a:p>
          <a:p>
            <a:pPr lvl="1" eaLnBrk="1" fontAlgn="auto" hangingPunct="1">
              <a:spcAft>
                <a:spcPts val="0"/>
              </a:spcAft>
              <a:buFont typeface="Wingdings" pitchFamily="2" charset="2"/>
              <a:buChar char="§"/>
              <a:defRPr/>
            </a:pPr>
            <a:r>
              <a:rPr lang="tr-TR" sz="1600" i="1" dirty="0">
                <a:solidFill>
                  <a:schemeClr val="accent1"/>
                </a:solidFill>
                <a:ea typeface="+mn-ea"/>
              </a:rPr>
              <a:t>11. Kart oyunları</a:t>
            </a:r>
            <a:endParaRPr lang="tr-TR" sz="1600" dirty="0">
              <a:solidFill>
                <a:schemeClr val="tx1">
                  <a:lumMod val="65000"/>
                  <a:lumOff val="35000"/>
                </a:schemeClr>
              </a:solidFill>
              <a:ea typeface="+mn-ea"/>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557" y="490435"/>
            <a:ext cx="3157081" cy="1975897"/>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557" y="2716083"/>
            <a:ext cx="3157081" cy="1775858"/>
          </a:xfrm>
          <a:prstGeom prst="rect">
            <a:avLst/>
          </a:prstGeom>
        </p:spPr>
      </p:pic>
      <p:sp>
        <p:nvSpPr>
          <p:cNvPr id="8" name="Content Placeholder 2"/>
          <p:cNvSpPr>
            <a:spLocks noGrp="1"/>
          </p:cNvSpPr>
          <p:nvPr>
            <p:ph sz="quarter" idx="4294967295"/>
          </p:nvPr>
        </p:nvSpPr>
        <p:spPr>
          <a:xfrm>
            <a:off x="5499557" y="2466332"/>
            <a:ext cx="3157081" cy="249751"/>
          </a:xfrm>
        </p:spPr>
        <p:txBody>
          <a:bodyPr>
            <a:noAutofit/>
          </a:bodyPr>
          <a:lstStyle/>
          <a:p>
            <a:pPr marL="0" indent="0" algn="ctr" fontAlgn="auto">
              <a:spcAft>
                <a:spcPts val="0"/>
              </a:spcAft>
              <a:defRPr/>
            </a:pPr>
            <a:r>
              <a:rPr lang="tr-TR" sz="1000" i="1" dirty="0"/>
              <a:t>Birinci Gözden Savaş oyunu örneği (Counter Strike)</a:t>
            </a:r>
            <a:endParaRPr lang="en-GB" sz="1000" i="1" dirty="0"/>
          </a:p>
        </p:txBody>
      </p:sp>
      <p:sp>
        <p:nvSpPr>
          <p:cNvPr id="9" name="Content Placeholder 2"/>
          <p:cNvSpPr>
            <a:spLocks noGrp="1"/>
          </p:cNvSpPr>
          <p:nvPr>
            <p:ph sz="quarter" idx="4294967295"/>
          </p:nvPr>
        </p:nvSpPr>
        <p:spPr>
          <a:xfrm>
            <a:off x="5499557" y="4491941"/>
            <a:ext cx="3157081" cy="249751"/>
          </a:xfrm>
        </p:spPr>
        <p:txBody>
          <a:bodyPr>
            <a:noAutofit/>
          </a:bodyPr>
          <a:lstStyle/>
          <a:p>
            <a:pPr marL="0" indent="0" algn="ctr" fontAlgn="auto">
              <a:spcAft>
                <a:spcPts val="0"/>
              </a:spcAft>
              <a:defRPr/>
            </a:pPr>
            <a:r>
              <a:rPr lang="tr-TR" sz="1000" i="1" dirty="0"/>
              <a:t>Üçüncü Gözden Savaş oyunu örneği (</a:t>
            </a:r>
            <a:r>
              <a:rPr lang="tr-TR" sz="1000" i="1" dirty="0" err="1"/>
              <a:t>Max</a:t>
            </a:r>
            <a:r>
              <a:rPr lang="tr-TR" sz="1000" i="1" dirty="0"/>
              <a:t> </a:t>
            </a:r>
            <a:r>
              <a:rPr lang="tr-TR" sz="1000" i="1" dirty="0" err="1"/>
              <a:t>Payne</a:t>
            </a:r>
            <a:r>
              <a:rPr lang="tr-TR" sz="1000" i="1" dirty="0"/>
              <a:t>)</a:t>
            </a:r>
            <a:endParaRPr lang="en-GB" sz="1000" i="1" dirty="0"/>
          </a:p>
        </p:txBody>
      </p:sp>
    </p:spTree>
    <p:extLst>
      <p:ext uri="{BB962C8B-B14F-4D97-AF65-F5344CB8AC3E}">
        <p14:creationId xmlns:p14="http://schemas.microsoft.com/office/powerpoint/2010/main" val="240479712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3759200"/>
          </a:xfrm>
        </p:spPr>
        <p:txBody>
          <a:bodyPr/>
          <a:lstStyle/>
          <a:p>
            <a:pPr lvl="1" eaLnBrk="1" fontAlgn="auto" hangingPunct="1">
              <a:spcAft>
                <a:spcPts val="0"/>
              </a:spcAft>
              <a:buFont typeface="Wingdings" pitchFamily="2" charset="2"/>
              <a:buChar char="§"/>
              <a:defRPr/>
            </a:pPr>
            <a:r>
              <a:rPr lang="tr-TR" dirty="0">
                <a:solidFill>
                  <a:schemeClr val="tx1">
                    <a:lumMod val="65000"/>
                    <a:lumOff val="35000"/>
                  </a:schemeClr>
                </a:solidFill>
                <a:ea typeface="+mn-ea"/>
              </a:rPr>
              <a:t>Oyun yapımı aşamalarına değinmeden önce bir dijital oyunu oluşturan temel unsurlara değinmek faydalı olacaktır ki, bu unsurların tamamı başarılı bir oyunun yaratılması için gereklidir. Bunların arasında herhangi birinin eksik oluşu, oyuncuda beklenen/istenilen ilgiyi yaratmayacağı gibi hedeflenen oyuncu sayısı ya da ticari hedeflerden sapmalar yaratacaktır. </a:t>
            </a:r>
          </a:p>
          <a:p>
            <a:pPr lvl="1" eaLnBrk="1" fontAlgn="auto" hangingPunct="1">
              <a:spcAft>
                <a:spcPts val="0"/>
              </a:spcAft>
              <a:buFont typeface="Wingdings" pitchFamily="2" charset="2"/>
              <a:buChar char="§"/>
              <a:defRPr/>
            </a:pPr>
            <a:r>
              <a:rPr lang="tr-TR" dirty="0">
                <a:solidFill>
                  <a:schemeClr val="tx1">
                    <a:lumMod val="65000"/>
                    <a:lumOff val="35000"/>
                  </a:schemeClr>
                </a:solidFill>
                <a:ea typeface="+mn-ea"/>
              </a:rPr>
              <a:t>Oyun yapımcılarını ya da yaratıcılarını temelde </a:t>
            </a:r>
            <a:r>
              <a:rPr lang="tr-TR" b="1" dirty="0">
                <a:solidFill>
                  <a:schemeClr val="tx1">
                    <a:lumMod val="65000"/>
                    <a:lumOff val="35000"/>
                  </a:schemeClr>
                </a:solidFill>
                <a:ea typeface="+mn-ea"/>
              </a:rPr>
              <a:t>bağımsız</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indie</a:t>
            </a:r>
            <a:r>
              <a:rPr lang="tr-TR" dirty="0">
                <a:solidFill>
                  <a:schemeClr val="tx1">
                    <a:lumMod val="65000"/>
                    <a:lumOff val="35000"/>
                  </a:schemeClr>
                </a:solidFill>
                <a:ea typeface="+mn-ea"/>
              </a:rPr>
              <a:t>) ve </a:t>
            </a:r>
            <a:r>
              <a:rPr lang="tr-TR" b="1" dirty="0">
                <a:solidFill>
                  <a:schemeClr val="tx1">
                    <a:lumMod val="65000"/>
                    <a:lumOff val="35000"/>
                  </a:schemeClr>
                </a:solidFill>
                <a:ea typeface="+mn-ea"/>
              </a:rPr>
              <a:t>şirket </a:t>
            </a:r>
            <a:r>
              <a:rPr lang="tr-TR" dirty="0">
                <a:solidFill>
                  <a:schemeClr val="tx1">
                    <a:lumMod val="65000"/>
                    <a:lumOff val="35000"/>
                  </a:schemeClr>
                </a:solidFill>
                <a:ea typeface="+mn-ea"/>
              </a:rPr>
              <a:t>(</a:t>
            </a:r>
            <a:r>
              <a:rPr lang="tr-TR" dirty="0" err="1">
                <a:solidFill>
                  <a:schemeClr val="tx1">
                    <a:lumMod val="65000"/>
                    <a:lumOff val="35000"/>
                  </a:schemeClr>
                </a:solidFill>
                <a:ea typeface="+mn-ea"/>
              </a:rPr>
              <a:t>corporation</a:t>
            </a:r>
            <a:r>
              <a:rPr lang="tr-TR" dirty="0">
                <a:solidFill>
                  <a:schemeClr val="tx1">
                    <a:lumMod val="65000"/>
                    <a:lumOff val="35000"/>
                  </a:schemeClr>
                </a:solidFill>
                <a:ea typeface="+mn-ea"/>
              </a:rPr>
              <a:t>) oyunlar olarak ikiye ayırabiliriz. Bağımsız oyunlar </a:t>
            </a:r>
            <a:r>
              <a:rPr lang="tr-TR" dirty="0" err="1">
                <a:solidFill>
                  <a:schemeClr val="tx1">
                    <a:lumMod val="65000"/>
                    <a:lumOff val="35000"/>
                  </a:schemeClr>
                </a:solidFill>
                <a:ea typeface="+mn-ea"/>
              </a:rPr>
              <a:t>independent</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games</a:t>
            </a:r>
            <a:r>
              <a:rPr lang="tr-TR" dirty="0">
                <a:solidFill>
                  <a:schemeClr val="tx1">
                    <a:lumMod val="65000"/>
                    <a:lumOff val="35000"/>
                  </a:schemeClr>
                </a:solidFill>
                <a:ea typeface="+mn-ea"/>
              </a:rPr>
              <a:t> ya da </a:t>
            </a:r>
            <a:r>
              <a:rPr lang="tr-TR" dirty="0" err="1">
                <a:solidFill>
                  <a:schemeClr val="tx1">
                    <a:lumMod val="65000"/>
                    <a:lumOff val="35000"/>
                  </a:schemeClr>
                </a:solidFill>
                <a:ea typeface="+mn-ea"/>
              </a:rPr>
              <a:t>indie</a:t>
            </a:r>
            <a:r>
              <a:rPr lang="tr-TR" dirty="0">
                <a:solidFill>
                  <a:schemeClr val="tx1">
                    <a:lumMod val="65000"/>
                    <a:lumOff val="35000"/>
                  </a:schemeClr>
                </a:solidFill>
                <a:ea typeface="+mn-ea"/>
              </a:rPr>
              <a:t> </a:t>
            </a:r>
            <a:r>
              <a:rPr lang="tr-TR" dirty="0" err="1">
                <a:solidFill>
                  <a:schemeClr val="tx1">
                    <a:lumMod val="65000"/>
                    <a:lumOff val="35000"/>
                  </a:schemeClr>
                </a:solidFill>
                <a:ea typeface="+mn-ea"/>
              </a:rPr>
              <a:t>games</a:t>
            </a:r>
            <a:r>
              <a:rPr lang="tr-TR" dirty="0">
                <a:solidFill>
                  <a:schemeClr val="tx1">
                    <a:lumMod val="65000"/>
                    <a:lumOff val="35000"/>
                  </a:schemeClr>
                </a:solidFill>
                <a:ea typeface="+mn-ea"/>
              </a:rPr>
              <a:t> olarak tanımlanır ki, tek başına bireyler ya da oldukça küçük ekipler tarafından yaratılan, bütçesi hiç olmayan ya da çok az olan, herhangi bir dağıtımcı şirketin desteğinin olmadığı oyunlardır. Nitekim bu derslerin sonunda siz de kendi oyununuzu tasarladığınız da bağımsız bir oyun yapımcısı olacaksınız.</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224325451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r>
              <a:rPr lang="tr-TR" altLang="x-none" dirty="0">
                <a:latin typeface="Arial" charset="0"/>
                <a:ea typeface="ＭＳ Ｐゴシック" charset="-128"/>
              </a:rPr>
              <a:t>Dijital oyun türleri</a:t>
            </a:r>
            <a:endParaRPr lang="en-US" altLang="x-none" dirty="0">
              <a:latin typeface="Arial" charset="0"/>
              <a:ea typeface="ＭＳ Ｐゴシック" charset="-128"/>
            </a:endParaRPr>
          </a:p>
        </p:txBody>
      </p:sp>
      <p:sp>
        <p:nvSpPr>
          <p:cNvPr id="9" name="Content Placeholder 2"/>
          <p:cNvSpPr>
            <a:spLocks noGrp="1"/>
          </p:cNvSpPr>
          <p:nvPr>
            <p:ph sz="quarter" idx="4294967295"/>
          </p:nvPr>
        </p:nvSpPr>
        <p:spPr>
          <a:xfrm>
            <a:off x="949325" y="4134814"/>
            <a:ext cx="7707314" cy="249751"/>
          </a:xfrm>
        </p:spPr>
        <p:txBody>
          <a:bodyPr>
            <a:noAutofit/>
          </a:bodyPr>
          <a:lstStyle/>
          <a:p>
            <a:pPr marL="0" indent="0" algn="ctr" fontAlgn="auto">
              <a:spcAft>
                <a:spcPts val="0"/>
              </a:spcAft>
              <a:defRPr/>
            </a:pPr>
            <a:r>
              <a:rPr lang="tr-TR" sz="1000" i="1" dirty="0"/>
              <a:t>En çok bilinen ve dijital oyun pazarında önemli bir yere sahip olan </a:t>
            </a:r>
            <a:r>
              <a:rPr lang="tr-TR" sz="1000" i="1" dirty="0" err="1"/>
              <a:t>Minecraft</a:t>
            </a:r>
            <a:r>
              <a:rPr lang="tr-TR" sz="1000" i="1" dirty="0"/>
              <a:t>, bağımsız bir ekip tarafından geliştirildi.</a:t>
            </a:r>
            <a:endParaRPr lang="en-GB" sz="1000" i="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324" y="847725"/>
            <a:ext cx="7707313" cy="3281629"/>
          </a:xfrm>
          <a:prstGeom prst="rect">
            <a:avLst/>
          </a:prstGeom>
        </p:spPr>
      </p:pic>
    </p:spTree>
    <p:extLst>
      <p:ext uri="{BB962C8B-B14F-4D97-AF65-F5344CB8AC3E}">
        <p14:creationId xmlns:p14="http://schemas.microsoft.com/office/powerpoint/2010/main" val="388161144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dirty="0"/>
              <a:t>Bağımsız oyunları yapanlar, genelde tek bir kişi veya dört beş kişilik arkadaş grupları, bazen de 10-20 kişilik küçük bağımsız şirketlerdir. Finansal olarak desteği az olan bu oyunlar, </a:t>
            </a:r>
            <a:r>
              <a:rPr lang="tr-TR" dirty="0" err="1"/>
              <a:t>Kickstarter</a:t>
            </a:r>
            <a:r>
              <a:rPr lang="tr-TR" dirty="0"/>
              <a:t> gibi yüksek teknoloji alanlarında sermayesi olmayan girişimcilere bağış toplanmasını amaçlayan siteler üzerinden kullanıcı destekleri alarak finansal açıdan beslenmeye çalışıyor. Günümüzde artık çoğu oyun </a:t>
            </a:r>
            <a:r>
              <a:rPr lang="tr-TR" dirty="0" err="1"/>
              <a:t>hardcopy</a:t>
            </a:r>
            <a:r>
              <a:rPr lang="tr-TR" dirty="0"/>
              <a:t> (cd, </a:t>
            </a:r>
            <a:r>
              <a:rPr lang="tr-TR" dirty="0" err="1"/>
              <a:t>dvd</a:t>
            </a:r>
            <a:r>
              <a:rPr lang="tr-TR" dirty="0"/>
              <a:t> gibi) olarak değil, </a:t>
            </a:r>
            <a:r>
              <a:rPr lang="tr-TR" dirty="0" err="1"/>
              <a:t>Steam</a:t>
            </a:r>
            <a:r>
              <a:rPr lang="tr-TR" dirty="0"/>
              <a:t> gibi internet siteleri üzerinden dijital kopyalarıyla satışa sunuluyor. Bu sayede bağımsız oyun geliştirenler </a:t>
            </a:r>
            <a:r>
              <a:rPr lang="tr-TR" dirty="0" err="1"/>
              <a:t>Steam</a:t>
            </a:r>
            <a:r>
              <a:rPr lang="tr-TR" dirty="0"/>
              <a:t> gibi platformlar üzerinden çok daha geniş oyuncu kitlesine ulaşabildiği gibi emeklerini kazanca dönüştürebiliyor.</a:t>
            </a:r>
          </a:p>
          <a:p>
            <a:pPr lvl="1" fontAlgn="auto">
              <a:spcAft>
                <a:spcPts val="0"/>
              </a:spcAft>
              <a:buFont typeface="Wingdings" pitchFamily="2" charset="2"/>
              <a:buChar char="§"/>
              <a:defRPr/>
            </a:pPr>
            <a:r>
              <a:rPr lang="tr-TR" dirty="0">
                <a:solidFill>
                  <a:schemeClr val="tx1">
                    <a:lumMod val="65000"/>
                    <a:lumOff val="35000"/>
                  </a:schemeClr>
                </a:solidFill>
                <a:ea typeface="+mn-ea"/>
              </a:rPr>
              <a:t>Şirket oyunları ise yazılımcısından, mimari tasarımcısına, grafik sanatçısından, hikaye yazarlarına kadar birçok alanda farklı profesyonel ekiplerin sistematik biçimde çalışmasıyla yaratılır.</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156420649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tr-TR" altLang="x-none" dirty="0">
                <a:latin typeface="Arial" charset="0"/>
                <a:ea typeface="ＭＳ Ｐゴシック" charset="-128"/>
              </a:rPr>
              <a:t>Dijital oyun kavramı</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4235450"/>
          </a:xfrm>
        </p:spPr>
        <p:txBody>
          <a:bodyPr>
            <a:normAutofit/>
          </a:bodyPr>
          <a:lstStyle/>
          <a:p>
            <a:pPr lvl="1" fontAlgn="auto">
              <a:spcAft>
                <a:spcPts val="0"/>
              </a:spcAft>
              <a:buFont typeface="Wingdings" pitchFamily="2" charset="2"/>
              <a:buChar char="§"/>
              <a:defRPr/>
            </a:pPr>
            <a:r>
              <a:rPr lang="tr-TR" dirty="0"/>
              <a:t>Bu denli profesyonel ekiplerin kurulması, bu ekiplerdeki profesyonel kişileri istihdamı ve yapım sürecinin stratejik bir plan dahilinde yürütülmesi tahmin edileceği üzere ciddi bir sermaye gerektirmektedir. </a:t>
            </a:r>
            <a:r>
              <a:rPr lang="tr-TR" dirty="0" err="1"/>
              <a:t>Rockstar</a:t>
            </a:r>
            <a:r>
              <a:rPr lang="tr-TR" dirty="0"/>
              <a:t> Games, Electronic </a:t>
            </a:r>
            <a:r>
              <a:rPr lang="tr-TR" dirty="0" err="1"/>
              <a:t>Arts</a:t>
            </a:r>
            <a:r>
              <a:rPr lang="tr-TR" dirty="0"/>
              <a:t> gibi işi sadece dijital oyun üretmek olan şirketler, yapımına karar verdikleri oyun için henüz daha o oyun üzerinden para kazanmaya başlamadan çok yüksek maliyetleri harcamayı göze almak zorundadır. </a:t>
            </a:r>
          </a:p>
          <a:p>
            <a:pPr lvl="1" fontAlgn="auto">
              <a:spcAft>
                <a:spcPts val="0"/>
              </a:spcAft>
              <a:buFont typeface="Wingdings" pitchFamily="2" charset="2"/>
              <a:buChar char="§"/>
              <a:defRPr/>
            </a:pPr>
            <a:r>
              <a:rPr lang="tr-TR" dirty="0"/>
              <a:t>Örnek vermek gerekirse, gelmiş geçmiş en çok satan dijital oyunlar arasında yer alan GTA IV (Grand </a:t>
            </a:r>
            <a:r>
              <a:rPr lang="tr-TR" dirty="0" err="1"/>
              <a:t>Theft</a:t>
            </a:r>
            <a:r>
              <a:rPr lang="tr-TR" dirty="0"/>
              <a:t> Auto IV-2013), yapımcı şirket </a:t>
            </a:r>
            <a:r>
              <a:rPr lang="tr-TR" dirty="0" err="1"/>
              <a:t>Rockstar</a:t>
            </a:r>
            <a:r>
              <a:rPr lang="tr-TR" dirty="0"/>
              <a:t> </a:t>
            </a:r>
            <a:r>
              <a:rPr lang="tr-TR" dirty="0" err="1"/>
              <a:t>Games’e</a:t>
            </a:r>
            <a:r>
              <a:rPr lang="tr-TR" dirty="0"/>
              <a:t> 268 milyon dolara mal olmuştur. Bunun karşılığında oyunun satışa çıktığı ilk gün 800 milyon dolar gelir elde ederek, sadece ilk günde maliyetinin üç katından daha fazlasını kazanmayı başarması oldukça dikkat çekicidir. </a:t>
            </a: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580268958"/>
      </p:ext>
    </p:extLst>
  </p:cSld>
  <p:clrMapOvr>
    <a:masterClrMapping/>
  </p:clrMapOvr>
  <p:transition spd="slow">
    <p:fade/>
  </p:transition>
</p:sld>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SU_Preso_16x9_v7</Template>
  <TotalTime>840</TotalTime>
  <Words>2261</Words>
  <Application>Microsoft Office PowerPoint</Application>
  <PresentationFormat>On-screen Show (16:9)</PresentationFormat>
  <Paragraphs>111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Source Sans Pro</vt:lpstr>
      <vt:lpstr>Source Sans Pro Semibold</vt:lpstr>
      <vt:lpstr>Wingdings</vt:lpstr>
      <vt:lpstr>SU_Preso_16x9_v6</vt:lpstr>
      <vt:lpstr>OYUN TASARIMINDA TEMEL KAVRAMLAR</vt:lpstr>
      <vt:lpstr>Konu Başlıkları </vt:lpstr>
      <vt:lpstr>Dijital oyun kavramı</vt:lpstr>
      <vt:lpstr>Dijital oyun türleri</vt:lpstr>
      <vt:lpstr>Dijital oyun türleri</vt:lpstr>
      <vt:lpstr>Dijital oyun kavramı</vt:lpstr>
      <vt:lpstr>Dijital oyun türleri</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Dijital oyun kavramı</vt:lpstr>
      <vt:lpstr>Referanslar</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Guidelines</dc:title>
  <dc:creator>Microsoft Office User</dc:creator>
  <cp:lastModifiedBy>NEUPC</cp:lastModifiedBy>
  <cp:revision>71</cp:revision>
  <dcterms:created xsi:type="dcterms:W3CDTF">2017-05-23T22:51:30Z</dcterms:created>
  <dcterms:modified xsi:type="dcterms:W3CDTF">2020-02-20T13:28:23Z</dcterms:modified>
</cp:coreProperties>
</file>