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32"/>
  </p:notesMasterIdLst>
  <p:handoutMasterIdLst>
    <p:handoutMasterId r:id="rId33"/>
  </p:handoutMasterIdLst>
  <p:sldIdLst>
    <p:sldId id="304" r:id="rId2"/>
    <p:sldId id="313" r:id="rId3"/>
    <p:sldId id="315" r:id="rId4"/>
    <p:sldId id="316" r:id="rId5"/>
    <p:sldId id="317" r:id="rId6"/>
    <p:sldId id="318" r:id="rId7"/>
    <p:sldId id="319" r:id="rId8"/>
    <p:sldId id="320" r:id="rId9"/>
    <p:sldId id="321" r:id="rId10"/>
    <p:sldId id="322" r:id="rId11"/>
    <p:sldId id="323" r:id="rId12"/>
    <p:sldId id="324" r:id="rId13"/>
    <p:sldId id="325" r:id="rId14"/>
    <p:sldId id="326" r:id="rId15"/>
    <p:sldId id="327" r:id="rId16"/>
    <p:sldId id="328" r:id="rId17"/>
    <p:sldId id="329" r:id="rId18"/>
    <p:sldId id="330" r:id="rId19"/>
    <p:sldId id="331" r:id="rId20"/>
    <p:sldId id="332" r:id="rId21"/>
    <p:sldId id="333" r:id="rId22"/>
    <p:sldId id="334" r:id="rId23"/>
    <p:sldId id="335" r:id="rId24"/>
    <p:sldId id="336" r:id="rId25"/>
    <p:sldId id="337" r:id="rId26"/>
    <p:sldId id="339" r:id="rId27"/>
    <p:sldId id="340" r:id="rId28"/>
    <p:sldId id="341" r:id="rId29"/>
    <p:sldId id="342" r:id="rId30"/>
    <p:sldId id="312" r:id="rId31"/>
  </p:sldIdLst>
  <p:sldSz cx="9144000" cy="5143500" type="screen16x9"/>
  <p:notesSz cx="6858000" cy="9144000"/>
  <p:defaultTextStyle>
    <a:defPPr>
      <a:defRPr lang="en-US"/>
    </a:defPPr>
    <a:lvl1pPr algn="l" defTabSz="457200" rtl="0" fontAlgn="base">
      <a:spcBef>
        <a:spcPct val="0"/>
      </a:spcBef>
      <a:spcAft>
        <a:spcPct val="0"/>
      </a:spcAft>
      <a:defRPr kern="1200">
        <a:solidFill>
          <a:schemeClr val="tx1"/>
        </a:solidFill>
        <a:latin typeface="Source Sans Pro" charset="0"/>
        <a:ea typeface="ＭＳ Ｐゴシック" charset="-128"/>
        <a:cs typeface="+mn-cs"/>
      </a:defRPr>
    </a:lvl1pPr>
    <a:lvl2pPr marL="457200" algn="l" defTabSz="457200" rtl="0" fontAlgn="base">
      <a:spcBef>
        <a:spcPct val="0"/>
      </a:spcBef>
      <a:spcAft>
        <a:spcPct val="0"/>
      </a:spcAft>
      <a:defRPr kern="1200">
        <a:solidFill>
          <a:schemeClr val="tx1"/>
        </a:solidFill>
        <a:latin typeface="Source Sans Pro" charset="0"/>
        <a:ea typeface="ＭＳ Ｐゴシック" charset="-128"/>
        <a:cs typeface="+mn-cs"/>
      </a:defRPr>
    </a:lvl2pPr>
    <a:lvl3pPr marL="914400" algn="l" defTabSz="457200" rtl="0" fontAlgn="base">
      <a:spcBef>
        <a:spcPct val="0"/>
      </a:spcBef>
      <a:spcAft>
        <a:spcPct val="0"/>
      </a:spcAft>
      <a:defRPr kern="1200">
        <a:solidFill>
          <a:schemeClr val="tx1"/>
        </a:solidFill>
        <a:latin typeface="Source Sans Pro" charset="0"/>
        <a:ea typeface="ＭＳ Ｐゴシック" charset="-128"/>
        <a:cs typeface="+mn-cs"/>
      </a:defRPr>
    </a:lvl3pPr>
    <a:lvl4pPr marL="1371600" algn="l" defTabSz="457200" rtl="0" fontAlgn="base">
      <a:spcBef>
        <a:spcPct val="0"/>
      </a:spcBef>
      <a:spcAft>
        <a:spcPct val="0"/>
      </a:spcAft>
      <a:defRPr kern="1200">
        <a:solidFill>
          <a:schemeClr val="tx1"/>
        </a:solidFill>
        <a:latin typeface="Source Sans Pro" charset="0"/>
        <a:ea typeface="ＭＳ Ｐゴシック" charset="-128"/>
        <a:cs typeface="+mn-cs"/>
      </a:defRPr>
    </a:lvl4pPr>
    <a:lvl5pPr marL="1828800" algn="l" defTabSz="457200" rtl="0" fontAlgn="base">
      <a:spcBef>
        <a:spcPct val="0"/>
      </a:spcBef>
      <a:spcAft>
        <a:spcPct val="0"/>
      </a:spcAft>
      <a:defRPr kern="1200">
        <a:solidFill>
          <a:schemeClr val="tx1"/>
        </a:solidFill>
        <a:latin typeface="Source Sans Pro" charset="0"/>
        <a:ea typeface="ＭＳ Ｐゴシック" charset="-128"/>
        <a:cs typeface="+mn-cs"/>
      </a:defRPr>
    </a:lvl5pPr>
    <a:lvl6pPr marL="2286000" algn="l" defTabSz="914400" rtl="0" eaLnBrk="1" latinLnBrk="0" hangingPunct="1">
      <a:defRPr kern="1200">
        <a:solidFill>
          <a:schemeClr val="tx1"/>
        </a:solidFill>
        <a:latin typeface="Source Sans Pro" charset="0"/>
        <a:ea typeface="ＭＳ Ｐゴシック" charset="-128"/>
        <a:cs typeface="+mn-cs"/>
      </a:defRPr>
    </a:lvl6pPr>
    <a:lvl7pPr marL="2743200" algn="l" defTabSz="914400" rtl="0" eaLnBrk="1" latinLnBrk="0" hangingPunct="1">
      <a:defRPr kern="1200">
        <a:solidFill>
          <a:schemeClr val="tx1"/>
        </a:solidFill>
        <a:latin typeface="Source Sans Pro" charset="0"/>
        <a:ea typeface="ＭＳ Ｐゴシック" charset="-128"/>
        <a:cs typeface="+mn-cs"/>
      </a:defRPr>
    </a:lvl7pPr>
    <a:lvl8pPr marL="3200400" algn="l" defTabSz="914400" rtl="0" eaLnBrk="1" latinLnBrk="0" hangingPunct="1">
      <a:defRPr kern="1200">
        <a:solidFill>
          <a:schemeClr val="tx1"/>
        </a:solidFill>
        <a:latin typeface="Source Sans Pro" charset="0"/>
        <a:ea typeface="ＭＳ Ｐゴシック" charset="-128"/>
        <a:cs typeface="+mn-cs"/>
      </a:defRPr>
    </a:lvl8pPr>
    <a:lvl9pPr marL="3657600" algn="l" defTabSz="914400" rtl="0" eaLnBrk="1" latinLnBrk="0" hangingPunct="1">
      <a:defRPr kern="1200">
        <a:solidFill>
          <a:schemeClr val="tx1"/>
        </a:solidFill>
        <a:latin typeface="Source Sans Pro" charset="0"/>
        <a:ea typeface="ＭＳ Ｐゴシック" charset="-128"/>
        <a:cs typeface="+mn-cs"/>
      </a:defRPr>
    </a:lvl9pPr>
  </p:defaultTextStyle>
  <p:extLst>
    <p:ext uri="{EFAFB233-063F-42B5-8137-9DF3F51BA10A}">
      <p15:sldGuideLst xmlns:p15="http://schemas.microsoft.com/office/powerpoint/2012/main">
        <p15:guide id="1" orient="horz" pos="162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000000"/>
        </p14:laserClr>
      </p:ext>
      <p:ext uri="{2FDB2607-1784-4EEB-B798-7EB5836EED8A}">
        <p14:showMediaCtrls xmlns:p14="http://schemas.microsoft.com/office/powerpoint/2010/main" val="1"/>
      </p:ext>
    </p:extLst>
  </p:showPr>
  <p:clrMru>
    <a:srgbClr val="8F2A46"/>
    <a:srgbClr val="7A0000"/>
    <a:srgbClr val="8C1515"/>
    <a:srgbClr val="D6DDD3"/>
    <a:srgbClr val="EDE8DD"/>
    <a:srgbClr val="C2B7A1"/>
    <a:srgbClr val="918873"/>
    <a:srgbClr val="3C3623"/>
    <a:srgbClr val="D0A760"/>
    <a:srgbClr val="434A4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999" autoAdjust="0"/>
    <p:restoredTop sz="94291" autoAdjust="0"/>
  </p:normalViewPr>
  <p:slideViewPr>
    <p:cSldViewPr snapToGrid="0" snapToObjects="1">
      <p:cViewPr varScale="1">
        <p:scale>
          <a:sx n="84" d="100"/>
          <a:sy n="84" d="100"/>
        </p:scale>
        <p:origin x="198" y="78"/>
      </p:cViewPr>
      <p:guideLst>
        <p:guide orient="horz" pos="1620"/>
        <p:guide pos="2880"/>
      </p:guideLst>
    </p:cSldViewPr>
  </p:slideViewPr>
  <p:outlineViewPr>
    <p:cViewPr>
      <p:scale>
        <a:sx n="33" d="100"/>
        <a:sy n="33" d="100"/>
      </p:scale>
      <p:origin x="0" y="0"/>
    </p:cViewPr>
  </p:outlineViewPr>
  <p:notesTextViewPr>
    <p:cViewPr>
      <p:scale>
        <a:sx n="1" d="1"/>
        <a:sy n="1" d="1"/>
      </p:scale>
      <p:origin x="0" y="0"/>
    </p:cViewPr>
  </p:notesTextViewPr>
  <p:notesViewPr>
    <p:cSldViewPr snapToGrid="0" snapToObjects="1">
      <p:cViewPr varScale="1">
        <p:scale>
          <a:sx n="55" d="100"/>
          <a:sy n="55" d="100"/>
        </p:scale>
        <p:origin x="2862" y="9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charset="0"/>
              </a:defRPr>
            </a:lvl1pPr>
          </a:lstStyle>
          <a:p>
            <a:fld id="{6FC954EB-C3B3-9B4D-BC09-1649471D2A12}" type="datetimeFigureOut">
              <a:rPr lang="en-US" altLang="x-none"/>
              <a:pPr/>
              <a:t>4/9/2020</a:t>
            </a:fld>
            <a:endParaRPr lang="en-US" altLang="x-none"/>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charset="0"/>
              </a:defRPr>
            </a:lvl1pPr>
          </a:lstStyle>
          <a:p>
            <a:fld id="{4966C1E9-C4E2-BB4F-8732-1F0A2DB7CC00}" type="slidenum">
              <a:rPr lang="en-US" altLang="x-none"/>
              <a:pPr/>
              <a:t>‹#›</a:t>
            </a:fld>
            <a:endParaRPr lang="en-US" altLang="x-none"/>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charset="0"/>
              </a:defRPr>
            </a:lvl1pPr>
          </a:lstStyle>
          <a:p>
            <a:fld id="{3513A3EB-E21B-2B4A-96AF-0CD37090352B}" type="datetimeFigureOut">
              <a:rPr lang="en-US" altLang="x-none"/>
              <a:pPr/>
              <a:t>4/9/2020</a:t>
            </a:fld>
            <a:endParaRPr lang="en-US" altLang="x-none"/>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charset="0"/>
              </a:defRPr>
            </a:lvl1pPr>
          </a:lstStyle>
          <a:p>
            <a:fld id="{B2328D7F-DAAF-5A42-B0FB-64620ACAC992}" type="slidenum">
              <a:rPr lang="en-US" altLang="x-none"/>
              <a:pPr/>
              <a:t>‹#›</a:t>
            </a:fld>
            <a:endParaRPr lang="en-US" altLang="x-none"/>
          </a:p>
        </p:txBody>
      </p:sp>
    </p:spTree>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ＭＳ Ｐゴシック" charset="0"/>
        <a:cs typeface="ＭＳ Ｐゴシック" charset="0"/>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591797"/>
            <a:ext cx="8229600" cy="618473"/>
          </a:xfrm>
          <a:prstGeom prst="rect">
            <a:avLst/>
          </a:prstGeom>
        </p:spPr>
        <p:txBody>
          <a:bodyPr>
            <a:noAutofit/>
          </a:bodyPr>
          <a:lstStyle>
            <a:lvl1pPr algn="ctr">
              <a:defRPr sz="3600">
                <a:solidFill>
                  <a:schemeClr val="tx1"/>
                </a:solidFill>
              </a:defRPr>
            </a:lvl1pPr>
          </a:lstStyle>
          <a:p>
            <a:r>
              <a:rPr lang="en-US" dirty="0"/>
              <a:t>Click to edit Master title style</a:t>
            </a:r>
          </a:p>
        </p:txBody>
      </p:sp>
      <p:sp>
        <p:nvSpPr>
          <p:cNvPr id="12" name="Text Placeholder 33"/>
          <p:cNvSpPr>
            <a:spLocks noGrp="1"/>
          </p:cNvSpPr>
          <p:nvPr>
            <p:ph type="body" sz="quarter" idx="18"/>
          </p:nvPr>
        </p:nvSpPr>
        <p:spPr>
          <a:xfrm>
            <a:off x="1603375" y="3398302"/>
            <a:ext cx="6059488" cy="205740"/>
          </a:xfrm>
          <a:prstGeom prst="rect">
            <a:avLst/>
          </a:prstGeom>
        </p:spPr>
        <p:txBody>
          <a:bodyPr wrap="none" anchor="ctr" anchorCtr="1">
            <a:noAutofit/>
          </a:bodyPr>
          <a:lstStyle>
            <a:lvl1pPr algn="ctr">
              <a:buNone/>
              <a:defRPr sz="1800" cap="none" spc="0" baseline="0">
                <a:solidFill>
                  <a:schemeClr val="tx1">
                    <a:lumMod val="65000"/>
                    <a:lumOff val="35000"/>
                  </a:schemeClr>
                </a:solidFill>
              </a:defRPr>
            </a:lvl1pPr>
            <a:lvl2pPr>
              <a:buNone/>
              <a:defRPr/>
            </a:lvl2pPr>
            <a:lvl3pPr>
              <a:buNone/>
              <a:defRPr/>
            </a:lvl3pPr>
            <a:lvl4pPr>
              <a:buNone/>
              <a:defRPr/>
            </a:lvl4pPr>
            <a:lvl5pPr>
              <a:buNone/>
              <a:defRPr/>
            </a:lvl5pPr>
          </a:lstStyle>
          <a:p>
            <a:pPr lvl="0"/>
            <a:r>
              <a:rPr lang="en-US"/>
              <a:t>Click to edit Master text styles</a:t>
            </a:r>
          </a:p>
        </p:txBody>
      </p:sp>
      <p:sp>
        <p:nvSpPr>
          <p:cNvPr id="13" name="Subtitle 2"/>
          <p:cNvSpPr>
            <a:spLocks noGrp="1"/>
          </p:cNvSpPr>
          <p:nvPr>
            <p:ph type="subTitle" idx="1"/>
          </p:nvPr>
        </p:nvSpPr>
        <p:spPr>
          <a:xfrm>
            <a:off x="457200" y="2210270"/>
            <a:ext cx="8229600" cy="461897"/>
          </a:xfrm>
          <a:prstGeom prst="rect">
            <a:avLst/>
          </a:prstGeom>
        </p:spPr>
        <p:txBody>
          <a:bodyPr>
            <a:noAutofit/>
          </a:bodyPr>
          <a:lstStyle>
            <a:lvl1pPr marL="0" indent="0" algn="ctr">
              <a:buNone/>
              <a:defRPr sz="2100" cap="small" spc="300">
                <a:solidFill>
                  <a:srgbClr val="8F2A46"/>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pic>
        <p:nvPicPr>
          <p:cNvPr id="17" name="Picture 3">
            <a:extLst>
              <a:ext uri="{FF2B5EF4-FFF2-40B4-BE49-F238E27FC236}">
                <a16:creationId xmlns:a16="http://schemas.microsoft.com/office/drawing/2014/main" id="{FAB08F98-F61E-40AF-8314-06F44BDF63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95261" y="4772026"/>
            <a:ext cx="841072" cy="299873"/>
          </a:xfrm>
          <a:prstGeom prst="rect">
            <a:avLst/>
          </a:prstGeom>
        </p:spPr>
      </p:pic>
      <p:sp>
        <p:nvSpPr>
          <p:cNvPr id="20" name="Rectangle 9">
            <a:extLst>
              <a:ext uri="{FF2B5EF4-FFF2-40B4-BE49-F238E27FC236}">
                <a16:creationId xmlns:a16="http://schemas.microsoft.com/office/drawing/2014/main" id="{6200EDCF-FC5F-4B19-ADA1-CABE8278545D}"/>
              </a:ext>
            </a:extLst>
          </p:cNvPr>
          <p:cNvSpPr/>
          <p:nvPr userDrawn="1"/>
        </p:nvSpPr>
        <p:spPr>
          <a:xfrm>
            <a:off x="0" y="0"/>
            <a:ext cx="457200" cy="5149850"/>
          </a:xfrm>
          <a:prstGeom prst="rect">
            <a:avLst/>
          </a:prstGeom>
          <a:solidFill>
            <a:srgbClr val="8F2A46"/>
          </a:solidFill>
          <a:ln>
            <a:solidFill>
              <a:srgbClr val="8C1515"/>
            </a:solid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latin typeface="Arial"/>
            </a:endParaRPr>
          </a:p>
        </p:txBody>
      </p:sp>
      <p:grpSp>
        <p:nvGrpSpPr>
          <p:cNvPr id="19" name="Grup 18">
            <a:extLst>
              <a:ext uri="{FF2B5EF4-FFF2-40B4-BE49-F238E27FC236}">
                <a16:creationId xmlns:a16="http://schemas.microsoft.com/office/drawing/2014/main" id="{9A46D32B-A235-45EC-9AE8-5FCFD3D34BFB}"/>
              </a:ext>
            </a:extLst>
          </p:cNvPr>
          <p:cNvGrpSpPr/>
          <p:nvPr userDrawn="1"/>
        </p:nvGrpSpPr>
        <p:grpSpPr>
          <a:xfrm>
            <a:off x="7159042" y="4721106"/>
            <a:ext cx="1856787" cy="364390"/>
            <a:chOff x="6939878" y="4721106"/>
            <a:chExt cx="2003494" cy="364390"/>
          </a:xfrm>
        </p:grpSpPr>
        <p:pic>
          <p:nvPicPr>
            <p:cNvPr id="21" name="Resim 20">
              <a:extLst>
                <a:ext uri="{FF2B5EF4-FFF2-40B4-BE49-F238E27FC236}">
                  <a16:creationId xmlns:a16="http://schemas.microsoft.com/office/drawing/2014/main" id="{F7AD87F5-2B69-4684-89E7-501874DBBCA4}"/>
                </a:ext>
              </a:extLst>
            </p:cNvPr>
            <p:cNvPicPr>
              <a:picLocks noChangeAspect="1"/>
            </p:cNvPicPr>
            <p:nvPr userDrawn="1"/>
          </p:nvPicPr>
          <p:blipFill>
            <a:blip r:embed="rId3"/>
            <a:stretch>
              <a:fillRect/>
            </a:stretch>
          </p:blipFill>
          <p:spPr>
            <a:xfrm>
              <a:off x="6939878" y="4772026"/>
              <a:ext cx="312127" cy="299873"/>
            </a:xfrm>
            <a:prstGeom prst="rect">
              <a:avLst/>
            </a:prstGeom>
          </p:spPr>
        </p:pic>
        <p:sp>
          <p:nvSpPr>
            <p:cNvPr id="22" name="Subtitle 2">
              <a:extLst>
                <a:ext uri="{FF2B5EF4-FFF2-40B4-BE49-F238E27FC236}">
                  <a16:creationId xmlns:a16="http://schemas.microsoft.com/office/drawing/2014/main" id="{707B1B62-DABF-4FC2-9097-4336394C6182}"/>
                </a:ext>
              </a:extLst>
            </p:cNvPr>
            <p:cNvSpPr txBox="1">
              <a:spLocks/>
            </p:cNvSpPr>
            <p:nvPr userDrawn="1"/>
          </p:nvSpPr>
          <p:spPr>
            <a:xfrm>
              <a:off x="7279540" y="4721106"/>
              <a:ext cx="1663832" cy="364390"/>
            </a:xfrm>
            <a:prstGeom prst="rect">
              <a:avLst/>
            </a:prstGeom>
          </p:spPr>
          <p:txBody>
            <a:bodyPr vert="horz" lIns="0" tIns="45720" rIns="0" bIns="45720" rtlCol="0">
              <a:noAutofit/>
            </a:bodyPr>
            <a:lstStyle>
              <a:lvl1pPr marL="0" indent="0" algn="ctr" defTabSz="457200" rtl="0" eaLnBrk="1" fontAlgn="base" hangingPunct="1">
                <a:spcBef>
                  <a:spcPct val="20000"/>
                </a:spcBef>
                <a:spcAft>
                  <a:spcPct val="0"/>
                </a:spcAft>
                <a:buClr>
                  <a:schemeClr val="bg2"/>
                </a:buClr>
                <a:buFont typeface="Wingdings" charset="2"/>
                <a:buNone/>
                <a:defRPr sz="2100" kern="1200" cap="small" spc="300">
                  <a:solidFill>
                    <a:srgbClr val="8F2A46"/>
                  </a:solidFill>
                  <a:latin typeface="Arial"/>
                  <a:ea typeface="ＭＳ Ｐゴシック" charset="0"/>
                  <a:cs typeface="ＭＳ Ｐゴシック" charset="0"/>
                </a:defRPr>
              </a:lvl1pPr>
              <a:lvl2pPr marL="457200" indent="0" algn="ctr" defTabSz="457200" rtl="0" eaLnBrk="1" fontAlgn="base" hangingPunct="1">
                <a:spcBef>
                  <a:spcPct val="20000"/>
                </a:spcBef>
                <a:spcAft>
                  <a:spcPct val="0"/>
                </a:spcAft>
                <a:buClr>
                  <a:schemeClr val="bg2"/>
                </a:buClr>
                <a:buFont typeface="Wingdings" charset="2"/>
                <a:buNone/>
                <a:defRPr kern="1200">
                  <a:solidFill>
                    <a:schemeClr val="tx1">
                      <a:tint val="75000"/>
                    </a:schemeClr>
                  </a:solidFill>
                  <a:latin typeface="Arial"/>
                  <a:ea typeface="ＭＳ Ｐゴシック" charset="0"/>
                  <a:cs typeface="+mn-cs"/>
                </a:defRPr>
              </a:lvl2pPr>
              <a:lvl3pPr marL="914400" indent="0" algn="ctr" defTabSz="457200" rtl="0" eaLnBrk="1" fontAlgn="base" hangingPunct="1">
                <a:spcBef>
                  <a:spcPct val="20000"/>
                </a:spcBef>
                <a:spcAft>
                  <a:spcPct val="0"/>
                </a:spcAft>
                <a:buClr>
                  <a:schemeClr val="bg2"/>
                </a:buClr>
                <a:buSzPct val="102000"/>
                <a:buFont typeface="Source Sans Pro" charset="0"/>
                <a:buNone/>
                <a:defRPr kern="1200">
                  <a:solidFill>
                    <a:schemeClr val="tx1">
                      <a:tint val="75000"/>
                    </a:schemeClr>
                  </a:solidFill>
                  <a:latin typeface="Arial"/>
                  <a:ea typeface="ＭＳ Ｐゴシック" charset="0"/>
                  <a:cs typeface="+mn-cs"/>
                </a:defRPr>
              </a:lvl3pPr>
              <a:lvl4pPr marL="1371600" indent="0" algn="ctr" defTabSz="457200" rtl="0" eaLnBrk="1" fontAlgn="base" hangingPunct="1">
                <a:spcBef>
                  <a:spcPct val="20000"/>
                </a:spcBef>
                <a:spcAft>
                  <a:spcPct val="0"/>
                </a:spcAft>
                <a:buClr>
                  <a:schemeClr val="bg2"/>
                </a:buClr>
                <a:buFont typeface="Arial" charset="0"/>
                <a:buNone/>
                <a:defRPr kern="1200">
                  <a:solidFill>
                    <a:schemeClr val="tx1">
                      <a:tint val="75000"/>
                    </a:schemeClr>
                  </a:solidFill>
                  <a:latin typeface="Arial"/>
                  <a:ea typeface="ＭＳ Ｐゴシック" charset="0"/>
                  <a:cs typeface="+mn-cs"/>
                </a:defRPr>
              </a:lvl4pPr>
              <a:lvl5pPr marL="1828800" indent="0" algn="ctr" defTabSz="457200" rtl="0" eaLnBrk="1" fontAlgn="base" hangingPunct="1">
                <a:spcBef>
                  <a:spcPct val="20000"/>
                </a:spcBef>
                <a:spcAft>
                  <a:spcPct val="0"/>
                </a:spcAft>
                <a:buClr>
                  <a:schemeClr val="bg2"/>
                </a:buClr>
                <a:buFont typeface="Source Sans Pro" charset="0"/>
                <a:buNone/>
                <a:defRPr kern="1200">
                  <a:solidFill>
                    <a:schemeClr val="tx1">
                      <a:tint val="75000"/>
                    </a:schemeClr>
                  </a:solidFill>
                  <a:latin typeface="Arial"/>
                  <a:ea typeface="ＭＳ Ｐゴシック" charset="0"/>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a:spcBef>
                  <a:spcPts val="0"/>
                </a:spcBef>
                <a:spcAft>
                  <a:spcPts val="0"/>
                </a:spcAft>
              </a:pPr>
              <a:r>
                <a:rPr lang="en-US" sz="1000" b="0" kern="400" spc="0" baseline="0" dirty="0">
                  <a:solidFill>
                    <a:srgbClr val="8F2A46"/>
                  </a:solidFill>
                  <a:effectLst>
                    <a:outerShdw blurRad="38100" dist="38100" dir="2700000" algn="tl">
                      <a:srgbClr val="000000">
                        <a:alpha val="43137"/>
                      </a:srgbClr>
                    </a:outerShdw>
                  </a:effectLst>
                </a:rPr>
                <a:t>NEAR EAST UNIVERSITY</a:t>
              </a:r>
            </a:p>
            <a:p>
              <a:pPr algn="l">
                <a:spcBef>
                  <a:spcPts val="0"/>
                </a:spcBef>
                <a:spcAft>
                  <a:spcPts val="0"/>
                </a:spcAft>
              </a:pPr>
              <a:r>
                <a:rPr lang="en-US" sz="990" b="0" kern="400" spc="0" baseline="0" dirty="0">
                  <a:solidFill>
                    <a:srgbClr val="8F2A46"/>
                  </a:solidFill>
                  <a:effectLst>
                    <a:outerShdw blurRad="38100" dist="38100" dir="2700000" algn="tl">
                      <a:srgbClr val="000000">
                        <a:alpha val="43137"/>
                      </a:srgbClr>
                    </a:outerShdw>
                  </a:effectLst>
                </a:rPr>
                <a:t>Open-Courses.neu.edu.tr</a:t>
              </a:r>
            </a:p>
          </p:txBody>
        </p:sp>
      </p:grpSp>
    </p:spTree>
    <p:extLst>
      <p:ext uri="{BB962C8B-B14F-4D97-AF65-F5344CB8AC3E}">
        <p14:creationId xmlns:p14="http://schemas.microsoft.com/office/powerpoint/2010/main" val="984193144"/>
      </p:ext>
    </p:extLst>
  </p:cSld>
  <p:clrMapOvr>
    <a:masterClrMapping/>
  </p:clrMapOvr>
  <p:transition spd="slow">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48776" y="359541"/>
            <a:ext cx="7707862" cy="488024"/>
          </a:xfrm>
          <a:prstGeom prst="rect">
            <a:avLst/>
          </a:prstGeom>
        </p:spPr>
        <p:txBody>
          <a:bodyPr/>
          <a:lstStyle>
            <a:lvl1pPr algn="l">
              <a:defRPr sz="2400">
                <a:solidFill>
                  <a:schemeClr val="bg2"/>
                </a:solidFill>
              </a:defRPr>
            </a:lvl1pPr>
          </a:lstStyle>
          <a:p>
            <a:r>
              <a:rPr lang="en-US" dirty="0"/>
              <a:t>Click to edit Master title style</a:t>
            </a:r>
          </a:p>
        </p:txBody>
      </p:sp>
      <p:sp>
        <p:nvSpPr>
          <p:cNvPr id="7" name="Content Placeholder 6"/>
          <p:cNvSpPr>
            <a:spLocks noGrp="1"/>
          </p:cNvSpPr>
          <p:nvPr>
            <p:ph sz="quarter" idx="10" hasCustomPrompt="1"/>
          </p:nvPr>
        </p:nvSpPr>
        <p:spPr>
          <a:xfrm>
            <a:off x="955677" y="908685"/>
            <a:ext cx="7700963" cy="3759042"/>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574298773"/>
      </p:ext>
    </p:extLst>
  </p:cSld>
  <p:clrMapOvr>
    <a:masterClrMapping/>
  </p:clrMapOvr>
  <p:transition spd="slow">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48776" y="359541"/>
            <a:ext cx="7707862" cy="488024"/>
          </a:xfrm>
          <a:prstGeom prst="rect">
            <a:avLst/>
          </a:prstGeom>
        </p:spPr>
        <p:txBody>
          <a:bodyPr/>
          <a:lstStyle>
            <a:lvl1pPr algn="l">
              <a:defRPr sz="2400">
                <a:solidFill>
                  <a:schemeClr val="bg2"/>
                </a:solidFill>
              </a:defRPr>
            </a:lvl1pPr>
          </a:lstStyle>
          <a:p>
            <a:r>
              <a:rPr lang="en-US"/>
              <a:t>Click to edit Master title style</a:t>
            </a:r>
            <a:endParaRPr lang="en-US" dirty="0"/>
          </a:p>
        </p:txBody>
      </p:sp>
      <p:sp>
        <p:nvSpPr>
          <p:cNvPr id="7" name="Content Placeholder 6"/>
          <p:cNvSpPr>
            <a:spLocks noGrp="1"/>
          </p:cNvSpPr>
          <p:nvPr>
            <p:ph sz="quarter" idx="10"/>
          </p:nvPr>
        </p:nvSpPr>
        <p:spPr>
          <a:xfrm>
            <a:off x="955677" y="908685"/>
            <a:ext cx="7700963" cy="3759042"/>
          </a:xfrm>
        </p:spPr>
        <p:txBody>
          <a:bodyPr/>
          <a:lstStyle>
            <a:lvl2pPr marL="0" indent="0">
              <a:buFont typeface="Arial"/>
              <a:buNone/>
              <a:defRPr baseline="0"/>
            </a:lvl2pPr>
            <a:lvl3pPr marL="344488" indent="0">
              <a:buNone/>
              <a:defRPr/>
            </a:lvl3pPr>
            <a:lvl4pPr marL="687387" indent="0">
              <a:buNone/>
              <a:defRPr/>
            </a:lvl4pPr>
            <a:lvl5pPr marL="1031875" indent="0">
              <a:buNone/>
              <a:defRPr/>
            </a:lvl5pPr>
          </a:lstStyle>
          <a:p>
            <a:pPr lvl="0"/>
            <a:r>
              <a:rPr lang="en-US"/>
              <a:t>Click to edit Master text styles</a:t>
            </a:r>
          </a:p>
        </p:txBody>
      </p:sp>
    </p:spTree>
    <p:extLst>
      <p:ext uri="{BB962C8B-B14F-4D97-AF65-F5344CB8AC3E}">
        <p14:creationId xmlns:p14="http://schemas.microsoft.com/office/powerpoint/2010/main" val="1447968193"/>
      </p:ext>
    </p:extLst>
  </p:cSld>
  <p:clrMapOvr>
    <a:masterClrMapping/>
  </p:clrMapOvr>
  <p:transition spd="slow">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7" name="Title 1"/>
          <p:cNvSpPr>
            <a:spLocks noGrp="1"/>
          </p:cNvSpPr>
          <p:nvPr>
            <p:ph type="title"/>
          </p:nvPr>
        </p:nvSpPr>
        <p:spPr>
          <a:xfrm>
            <a:off x="948776" y="359541"/>
            <a:ext cx="7707862" cy="488024"/>
          </a:xfrm>
          <a:prstGeom prst="rect">
            <a:avLst/>
          </a:prstGeom>
        </p:spPr>
        <p:txBody>
          <a:bodyPr/>
          <a:lstStyle>
            <a:lvl1pPr algn="l">
              <a:defRPr sz="2400">
                <a:solidFill>
                  <a:schemeClr val="bg2"/>
                </a:solidFill>
              </a:defRPr>
            </a:lvl1pPr>
          </a:lstStyle>
          <a:p>
            <a:r>
              <a:rPr lang="en-US"/>
              <a:t>Click to edit Master title style</a:t>
            </a:r>
            <a:endParaRPr lang="en-US" dirty="0"/>
          </a:p>
        </p:txBody>
      </p:sp>
      <p:sp>
        <p:nvSpPr>
          <p:cNvPr id="14" name="Content Placeholder 13"/>
          <p:cNvSpPr>
            <a:spLocks noGrp="1"/>
          </p:cNvSpPr>
          <p:nvPr>
            <p:ph sz="quarter" idx="10"/>
          </p:nvPr>
        </p:nvSpPr>
        <p:spPr>
          <a:xfrm>
            <a:off x="949327" y="908685"/>
            <a:ext cx="3787775" cy="375904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Content Placeholder 15"/>
          <p:cNvSpPr>
            <a:spLocks noGrp="1"/>
          </p:cNvSpPr>
          <p:nvPr>
            <p:ph sz="quarter" idx="11"/>
          </p:nvPr>
        </p:nvSpPr>
        <p:spPr>
          <a:xfrm>
            <a:off x="4876800" y="908685"/>
            <a:ext cx="3779838" cy="375904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716731947"/>
      </p:ext>
    </p:extLst>
  </p:cSld>
  <p:clrMapOvr>
    <a:masterClrMapping/>
  </p:clrMapOvr>
  <p:transition spd="slow">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Horizontal">
    <p:spTree>
      <p:nvGrpSpPr>
        <p:cNvPr id="1" name=""/>
        <p:cNvGrpSpPr/>
        <p:nvPr/>
      </p:nvGrpSpPr>
      <p:grpSpPr>
        <a:xfrm>
          <a:off x="0" y="0"/>
          <a:ext cx="0" cy="0"/>
          <a:chOff x="0" y="0"/>
          <a:chExt cx="0" cy="0"/>
        </a:xfrm>
      </p:grpSpPr>
      <p:sp>
        <p:nvSpPr>
          <p:cNvPr id="7" name="Title 1"/>
          <p:cNvSpPr>
            <a:spLocks noGrp="1"/>
          </p:cNvSpPr>
          <p:nvPr>
            <p:ph type="title"/>
          </p:nvPr>
        </p:nvSpPr>
        <p:spPr>
          <a:xfrm>
            <a:off x="948776" y="359541"/>
            <a:ext cx="7707862" cy="488024"/>
          </a:xfrm>
          <a:prstGeom prst="rect">
            <a:avLst/>
          </a:prstGeom>
        </p:spPr>
        <p:txBody>
          <a:bodyPr/>
          <a:lstStyle>
            <a:lvl1pPr algn="l">
              <a:defRPr sz="2400">
                <a:solidFill>
                  <a:schemeClr val="bg2"/>
                </a:solidFill>
              </a:defRPr>
            </a:lvl1pPr>
          </a:lstStyle>
          <a:p>
            <a:r>
              <a:rPr lang="en-US"/>
              <a:t>Click to edit Master title style</a:t>
            </a:r>
            <a:endParaRPr lang="en-US" dirty="0"/>
          </a:p>
        </p:txBody>
      </p:sp>
      <p:sp>
        <p:nvSpPr>
          <p:cNvPr id="12" name="Content Placeholder 11"/>
          <p:cNvSpPr>
            <a:spLocks noGrp="1"/>
          </p:cNvSpPr>
          <p:nvPr>
            <p:ph sz="quarter" idx="10"/>
          </p:nvPr>
        </p:nvSpPr>
        <p:spPr>
          <a:xfrm>
            <a:off x="948777" y="908685"/>
            <a:ext cx="7707862" cy="18166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Content Placeholder 13"/>
          <p:cNvSpPr>
            <a:spLocks noGrp="1"/>
          </p:cNvSpPr>
          <p:nvPr>
            <p:ph sz="quarter" idx="11"/>
          </p:nvPr>
        </p:nvSpPr>
        <p:spPr>
          <a:xfrm>
            <a:off x="949327" y="2841313"/>
            <a:ext cx="7707313" cy="18166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878057206"/>
      </p:ext>
    </p:extLst>
  </p:cSld>
  <p:clrMapOvr>
    <a:masterClrMapping/>
  </p:clrMapOvr>
  <p:transition spd="slow">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hree Content">
    <p:spTree>
      <p:nvGrpSpPr>
        <p:cNvPr id="1" name=""/>
        <p:cNvGrpSpPr/>
        <p:nvPr/>
      </p:nvGrpSpPr>
      <p:grpSpPr>
        <a:xfrm>
          <a:off x="0" y="0"/>
          <a:ext cx="0" cy="0"/>
          <a:chOff x="0" y="0"/>
          <a:chExt cx="0" cy="0"/>
        </a:xfrm>
      </p:grpSpPr>
      <p:sp>
        <p:nvSpPr>
          <p:cNvPr id="7" name="Title 1"/>
          <p:cNvSpPr>
            <a:spLocks noGrp="1"/>
          </p:cNvSpPr>
          <p:nvPr>
            <p:ph type="title"/>
          </p:nvPr>
        </p:nvSpPr>
        <p:spPr>
          <a:xfrm>
            <a:off x="948776" y="359541"/>
            <a:ext cx="7707862" cy="488024"/>
          </a:xfrm>
          <a:prstGeom prst="rect">
            <a:avLst/>
          </a:prstGeom>
        </p:spPr>
        <p:txBody>
          <a:bodyPr/>
          <a:lstStyle>
            <a:lvl1pPr algn="l">
              <a:defRPr sz="2400">
                <a:solidFill>
                  <a:schemeClr val="bg2"/>
                </a:solidFill>
              </a:defRPr>
            </a:lvl1pPr>
          </a:lstStyle>
          <a:p>
            <a:r>
              <a:rPr lang="en-US"/>
              <a:t>Click to edit Master title style</a:t>
            </a:r>
            <a:endParaRPr lang="en-US" dirty="0"/>
          </a:p>
        </p:txBody>
      </p:sp>
      <p:sp>
        <p:nvSpPr>
          <p:cNvPr id="3" name="Content Placeholder 2"/>
          <p:cNvSpPr>
            <a:spLocks noGrp="1"/>
          </p:cNvSpPr>
          <p:nvPr>
            <p:ph sz="quarter" idx="10"/>
          </p:nvPr>
        </p:nvSpPr>
        <p:spPr>
          <a:xfrm>
            <a:off x="949327" y="908685"/>
            <a:ext cx="3787775" cy="375904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11"/>
          </p:nvPr>
        </p:nvSpPr>
        <p:spPr>
          <a:xfrm>
            <a:off x="4876800" y="908686"/>
            <a:ext cx="3779838" cy="182308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p:cNvSpPr>
            <a:spLocks noGrp="1"/>
          </p:cNvSpPr>
          <p:nvPr>
            <p:ph sz="quarter" idx="12"/>
          </p:nvPr>
        </p:nvSpPr>
        <p:spPr>
          <a:xfrm>
            <a:off x="4876800" y="2837497"/>
            <a:ext cx="3779838" cy="183023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147322705"/>
      </p:ext>
    </p:extLst>
  </p:cSld>
  <p:clrMapOvr>
    <a:masterClrMapping/>
  </p:clrMapOvr>
  <p:transition spd="slow">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Four Content">
    <p:spTree>
      <p:nvGrpSpPr>
        <p:cNvPr id="1" name=""/>
        <p:cNvGrpSpPr/>
        <p:nvPr/>
      </p:nvGrpSpPr>
      <p:grpSpPr>
        <a:xfrm>
          <a:off x="0" y="0"/>
          <a:ext cx="0" cy="0"/>
          <a:chOff x="0" y="0"/>
          <a:chExt cx="0" cy="0"/>
        </a:xfrm>
      </p:grpSpPr>
      <p:sp>
        <p:nvSpPr>
          <p:cNvPr id="7" name="Title 1"/>
          <p:cNvSpPr>
            <a:spLocks noGrp="1"/>
          </p:cNvSpPr>
          <p:nvPr>
            <p:ph type="title"/>
          </p:nvPr>
        </p:nvSpPr>
        <p:spPr>
          <a:xfrm>
            <a:off x="948776" y="359541"/>
            <a:ext cx="7707862" cy="488024"/>
          </a:xfrm>
          <a:prstGeom prst="rect">
            <a:avLst/>
          </a:prstGeom>
        </p:spPr>
        <p:txBody>
          <a:bodyPr/>
          <a:lstStyle>
            <a:lvl1pPr algn="l">
              <a:defRPr sz="2400">
                <a:solidFill>
                  <a:schemeClr val="bg2"/>
                </a:solidFill>
              </a:defRPr>
            </a:lvl1pPr>
          </a:lstStyle>
          <a:p>
            <a:r>
              <a:rPr lang="en-US"/>
              <a:t>Click to edit Master title style</a:t>
            </a:r>
            <a:endParaRPr lang="en-US" dirty="0"/>
          </a:p>
        </p:txBody>
      </p:sp>
      <p:sp>
        <p:nvSpPr>
          <p:cNvPr id="4" name="Content Placeholder 3"/>
          <p:cNvSpPr>
            <a:spLocks noGrp="1"/>
          </p:cNvSpPr>
          <p:nvPr>
            <p:ph sz="quarter" idx="10"/>
          </p:nvPr>
        </p:nvSpPr>
        <p:spPr>
          <a:xfrm>
            <a:off x="949327" y="908686"/>
            <a:ext cx="3787775" cy="182308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1"/>
          </p:nvPr>
        </p:nvSpPr>
        <p:spPr>
          <a:xfrm>
            <a:off x="955677" y="2840613"/>
            <a:ext cx="3781425" cy="18271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quarter" idx="12"/>
          </p:nvPr>
        </p:nvSpPr>
        <p:spPr>
          <a:xfrm>
            <a:off x="4876800" y="908686"/>
            <a:ext cx="3779838" cy="182308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Content Placeholder 14"/>
          <p:cNvSpPr>
            <a:spLocks noGrp="1"/>
          </p:cNvSpPr>
          <p:nvPr>
            <p:ph sz="quarter" idx="13"/>
          </p:nvPr>
        </p:nvSpPr>
        <p:spPr>
          <a:xfrm>
            <a:off x="4876800" y="2840613"/>
            <a:ext cx="3779838" cy="18271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590015100"/>
      </p:ext>
    </p:extLst>
  </p:cSld>
  <p:clrMapOvr>
    <a:masterClrMapping/>
  </p:clrMapOvr>
  <p:transition spd="slow">
    <p:fade/>
  </p:transition>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2"/>
          <p:cNvSpPr>
            <a:spLocks noGrp="1"/>
          </p:cNvSpPr>
          <p:nvPr>
            <p:ph type="title"/>
          </p:nvPr>
        </p:nvSpPr>
        <p:spPr bwMode="auto">
          <a:xfrm>
            <a:off x="949325" y="358775"/>
            <a:ext cx="7707313"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0" tIns="45720" rIns="91440" bIns="45720" numCol="1" anchor="b" anchorCtr="0" compatLnSpc="1">
            <a:prstTxWarp prst="textNoShape">
              <a:avLst/>
            </a:prstTxWarp>
          </a:bodyPr>
          <a:lstStyle/>
          <a:p>
            <a:pPr lvl="0"/>
            <a:r>
              <a:rPr lang="en-US" altLang="x-none" dirty="0"/>
              <a:t>Click to edit Master title style</a:t>
            </a:r>
          </a:p>
        </p:txBody>
      </p:sp>
      <p:sp>
        <p:nvSpPr>
          <p:cNvPr id="4" name="Text Placeholder 3"/>
          <p:cNvSpPr>
            <a:spLocks noGrp="1"/>
          </p:cNvSpPr>
          <p:nvPr>
            <p:ph type="body" idx="1"/>
          </p:nvPr>
        </p:nvSpPr>
        <p:spPr>
          <a:xfrm>
            <a:off x="949325" y="903288"/>
            <a:ext cx="7707313" cy="3763962"/>
          </a:xfrm>
          <a:prstGeom prst="rect">
            <a:avLst/>
          </a:prstGeom>
        </p:spPr>
        <p:txBody>
          <a:bodyPr vert="horz" lIns="0" tIns="45720" rIns="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4"/>
          <p:cNvSpPr>
            <a:spLocks noGrp="1"/>
          </p:cNvSpPr>
          <p:nvPr>
            <p:ph type="sldNum" sz="quarter" idx="4"/>
          </p:nvPr>
        </p:nvSpPr>
        <p:spPr>
          <a:xfrm>
            <a:off x="109538" y="4811713"/>
            <a:ext cx="846137" cy="271462"/>
          </a:xfrm>
          <a:prstGeom prst="rect">
            <a:avLst/>
          </a:prstGeom>
        </p:spPr>
        <p:txBody>
          <a:bodyPr vert="horz" wrap="square" lIns="91440" tIns="45720" rIns="91440" bIns="45720" numCol="1" anchor="ctr" anchorCtr="0" compatLnSpc="1">
            <a:prstTxWarp prst="textNoShape">
              <a:avLst/>
            </a:prstTxWarp>
          </a:bodyPr>
          <a:lstStyle>
            <a:lvl1pPr>
              <a:defRPr sz="1000">
                <a:solidFill>
                  <a:srgbClr val="898989"/>
                </a:solidFill>
                <a:latin typeface="Arial" charset="0"/>
              </a:defRPr>
            </a:lvl1pPr>
          </a:lstStyle>
          <a:p>
            <a:fld id="{55F788F5-986A-0649-AD29-17C9730CDBEC}" type="slidenum">
              <a:rPr lang="en-US" altLang="x-none"/>
              <a:pPr/>
              <a:t>‹#›</a:t>
            </a:fld>
            <a:endParaRPr lang="en-US" altLang="x-none"/>
          </a:p>
        </p:txBody>
      </p:sp>
      <p:sp>
        <p:nvSpPr>
          <p:cNvPr id="10" name="Rectangle 9"/>
          <p:cNvSpPr/>
          <p:nvPr/>
        </p:nvSpPr>
        <p:spPr>
          <a:xfrm>
            <a:off x="0" y="0"/>
            <a:ext cx="457200" cy="5149850"/>
          </a:xfrm>
          <a:prstGeom prst="rect">
            <a:avLst/>
          </a:prstGeom>
          <a:solidFill>
            <a:srgbClr val="8F2A46"/>
          </a:solidFill>
          <a:ln>
            <a:solidFill>
              <a:srgbClr val="8C1515"/>
            </a:solid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latin typeface="Arial"/>
            </a:endParaRPr>
          </a:p>
        </p:txBody>
      </p:sp>
      <p:grpSp>
        <p:nvGrpSpPr>
          <p:cNvPr id="16" name="Grup 15">
            <a:extLst>
              <a:ext uri="{FF2B5EF4-FFF2-40B4-BE49-F238E27FC236}">
                <a16:creationId xmlns:a16="http://schemas.microsoft.com/office/drawing/2014/main" id="{5CDC8E6F-C32D-45BB-B6AC-CEF9453EA9ED}"/>
              </a:ext>
            </a:extLst>
          </p:cNvPr>
          <p:cNvGrpSpPr/>
          <p:nvPr userDrawn="1"/>
        </p:nvGrpSpPr>
        <p:grpSpPr>
          <a:xfrm>
            <a:off x="7159042" y="4721106"/>
            <a:ext cx="1856787" cy="364390"/>
            <a:chOff x="6939878" y="4721106"/>
            <a:chExt cx="2003494" cy="364390"/>
          </a:xfrm>
        </p:grpSpPr>
        <p:pic>
          <p:nvPicPr>
            <p:cNvPr id="17" name="Resim 16">
              <a:extLst>
                <a:ext uri="{FF2B5EF4-FFF2-40B4-BE49-F238E27FC236}">
                  <a16:creationId xmlns:a16="http://schemas.microsoft.com/office/drawing/2014/main" id="{B8A1C9FE-0BA3-4BDD-AB41-1E039FF3997A}"/>
                </a:ext>
              </a:extLst>
            </p:cNvPr>
            <p:cNvPicPr>
              <a:picLocks noChangeAspect="1"/>
            </p:cNvPicPr>
            <p:nvPr userDrawn="1"/>
          </p:nvPicPr>
          <p:blipFill>
            <a:blip r:embed="rId9"/>
            <a:stretch>
              <a:fillRect/>
            </a:stretch>
          </p:blipFill>
          <p:spPr>
            <a:xfrm>
              <a:off x="6939878" y="4772026"/>
              <a:ext cx="312127" cy="299873"/>
            </a:xfrm>
            <a:prstGeom prst="rect">
              <a:avLst/>
            </a:prstGeom>
          </p:spPr>
        </p:pic>
        <p:sp>
          <p:nvSpPr>
            <p:cNvPr id="21" name="Subtitle 2">
              <a:extLst>
                <a:ext uri="{FF2B5EF4-FFF2-40B4-BE49-F238E27FC236}">
                  <a16:creationId xmlns:a16="http://schemas.microsoft.com/office/drawing/2014/main" id="{13C53163-E91D-4984-9463-997D864E622C}"/>
                </a:ext>
              </a:extLst>
            </p:cNvPr>
            <p:cNvSpPr txBox="1">
              <a:spLocks/>
            </p:cNvSpPr>
            <p:nvPr userDrawn="1"/>
          </p:nvSpPr>
          <p:spPr>
            <a:xfrm>
              <a:off x="7279540" y="4721106"/>
              <a:ext cx="1663832" cy="364390"/>
            </a:xfrm>
            <a:prstGeom prst="rect">
              <a:avLst/>
            </a:prstGeom>
          </p:spPr>
          <p:txBody>
            <a:bodyPr vert="horz" lIns="0" tIns="45720" rIns="0" bIns="45720" rtlCol="0">
              <a:noAutofit/>
            </a:bodyPr>
            <a:lstStyle>
              <a:lvl1pPr marL="0" indent="0" algn="ctr" defTabSz="457200" rtl="0" eaLnBrk="1" fontAlgn="base" hangingPunct="1">
                <a:spcBef>
                  <a:spcPct val="20000"/>
                </a:spcBef>
                <a:spcAft>
                  <a:spcPct val="0"/>
                </a:spcAft>
                <a:buClr>
                  <a:schemeClr val="bg2"/>
                </a:buClr>
                <a:buFont typeface="Wingdings" charset="2"/>
                <a:buNone/>
                <a:defRPr sz="2100" kern="1200" cap="small" spc="300">
                  <a:solidFill>
                    <a:srgbClr val="8F2A46"/>
                  </a:solidFill>
                  <a:latin typeface="Arial"/>
                  <a:ea typeface="ＭＳ Ｐゴシック" charset="0"/>
                  <a:cs typeface="ＭＳ Ｐゴシック" charset="0"/>
                </a:defRPr>
              </a:lvl1pPr>
              <a:lvl2pPr marL="457200" indent="0" algn="ctr" defTabSz="457200" rtl="0" eaLnBrk="1" fontAlgn="base" hangingPunct="1">
                <a:spcBef>
                  <a:spcPct val="20000"/>
                </a:spcBef>
                <a:spcAft>
                  <a:spcPct val="0"/>
                </a:spcAft>
                <a:buClr>
                  <a:schemeClr val="bg2"/>
                </a:buClr>
                <a:buFont typeface="Wingdings" charset="2"/>
                <a:buNone/>
                <a:defRPr kern="1200">
                  <a:solidFill>
                    <a:schemeClr val="tx1">
                      <a:tint val="75000"/>
                    </a:schemeClr>
                  </a:solidFill>
                  <a:latin typeface="Arial"/>
                  <a:ea typeface="ＭＳ Ｐゴシック" charset="0"/>
                  <a:cs typeface="+mn-cs"/>
                </a:defRPr>
              </a:lvl2pPr>
              <a:lvl3pPr marL="914400" indent="0" algn="ctr" defTabSz="457200" rtl="0" eaLnBrk="1" fontAlgn="base" hangingPunct="1">
                <a:spcBef>
                  <a:spcPct val="20000"/>
                </a:spcBef>
                <a:spcAft>
                  <a:spcPct val="0"/>
                </a:spcAft>
                <a:buClr>
                  <a:schemeClr val="bg2"/>
                </a:buClr>
                <a:buSzPct val="102000"/>
                <a:buFont typeface="Source Sans Pro" charset="0"/>
                <a:buNone/>
                <a:defRPr kern="1200">
                  <a:solidFill>
                    <a:schemeClr val="tx1">
                      <a:tint val="75000"/>
                    </a:schemeClr>
                  </a:solidFill>
                  <a:latin typeface="Arial"/>
                  <a:ea typeface="ＭＳ Ｐゴシック" charset="0"/>
                  <a:cs typeface="+mn-cs"/>
                </a:defRPr>
              </a:lvl3pPr>
              <a:lvl4pPr marL="1371600" indent="0" algn="ctr" defTabSz="457200" rtl="0" eaLnBrk="1" fontAlgn="base" hangingPunct="1">
                <a:spcBef>
                  <a:spcPct val="20000"/>
                </a:spcBef>
                <a:spcAft>
                  <a:spcPct val="0"/>
                </a:spcAft>
                <a:buClr>
                  <a:schemeClr val="bg2"/>
                </a:buClr>
                <a:buFont typeface="Arial" charset="0"/>
                <a:buNone/>
                <a:defRPr kern="1200">
                  <a:solidFill>
                    <a:schemeClr val="tx1">
                      <a:tint val="75000"/>
                    </a:schemeClr>
                  </a:solidFill>
                  <a:latin typeface="Arial"/>
                  <a:ea typeface="ＭＳ Ｐゴシック" charset="0"/>
                  <a:cs typeface="+mn-cs"/>
                </a:defRPr>
              </a:lvl4pPr>
              <a:lvl5pPr marL="1828800" indent="0" algn="ctr" defTabSz="457200" rtl="0" eaLnBrk="1" fontAlgn="base" hangingPunct="1">
                <a:spcBef>
                  <a:spcPct val="20000"/>
                </a:spcBef>
                <a:spcAft>
                  <a:spcPct val="0"/>
                </a:spcAft>
                <a:buClr>
                  <a:schemeClr val="bg2"/>
                </a:buClr>
                <a:buFont typeface="Source Sans Pro" charset="0"/>
                <a:buNone/>
                <a:defRPr kern="1200">
                  <a:solidFill>
                    <a:schemeClr val="tx1">
                      <a:tint val="75000"/>
                    </a:schemeClr>
                  </a:solidFill>
                  <a:latin typeface="Arial"/>
                  <a:ea typeface="ＭＳ Ｐゴシック" charset="0"/>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a:spcBef>
                  <a:spcPts val="0"/>
                </a:spcBef>
                <a:spcAft>
                  <a:spcPts val="0"/>
                </a:spcAft>
              </a:pPr>
              <a:r>
                <a:rPr lang="en-US" sz="1000" b="0" kern="400" spc="0" baseline="0" dirty="0">
                  <a:solidFill>
                    <a:srgbClr val="8F2A46"/>
                  </a:solidFill>
                  <a:effectLst>
                    <a:outerShdw blurRad="38100" dist="38100" dir="2700000" algn="tl">
                      <a:srgbClr val="000000">
                        <a:alpha val="43137"/>
                      </a:srgbClr>
                    </a:outerShdw>
                  </a:effectLst>
                </a:rPr>
                <a:t>NEAR EAST UNIVERSITY</a:t>
              </a:r>
            </a:p>
            <a:p>
              <a:pPr algn="l">
                <a:spcBef>
                  <a:spcPts val="0"/>
                </a:spcBef>
                <a:spcAft>
                  <a:spcPts val="0"/>
                </a:spcAft>
              </a:pPr>
              <a:r>
                <a:rPr lang="en-US" sz="990" b="0" kern="400" spc="0" baseline="0" dirty="0">
                  <a:solidFill>
                    <a:srgbClr val="8F2A46"/>
                  </a:solidFill>
                  <a:effectLst>
                    <a:outerShdw blurRad="38100" dist="38100" dir="2700000" algn="tl">
                      <a:srgbClr val="000000">
                        <a:alpha val="43137"/>
                      </a:srgbClr>
                    </a:outerShdw>
                  </a:effectLst>
                </a:rPr>
                <a:t>Open-Courses.neu.edu.tr</a:t>
              </a:r>
            </a:p>
          </p:txBody>
        </p:sp>
      </p:grpSp>
    </p:spTree>
  </p:cSld>
  <p:clrMap bg1="lt1" tx1="dk1" bg2="lt2" tx2="dk2" accent1="accent1" accent2="accent2" accent3="accent3" accent4="accent4" accent5="accent5" accent6="accent6" hlink="hlink" folHlink="folHlink"/>
  <p:sldLayoutIdLst>
    <p:sldLayoutId id="2147484084" r:id="rId1"/>
    <p:sldLayoutId id="2147484086" r:id="rId2"/>
    <p:sldLayoutId id="2147484087" r:id="rId3"/>
    <p:sldLayoutId id="2147484088" r:id="rId4"/>
    <p:sldLayoutId id="2147484089" r:id="rId5"/>
    <p:sldLayoutId id="2147484090" r:id="rId6"/>
    <p:sldLayoutId id="2147484091" r:id="rId7"/>
  </p:sldLayoutIdLst>
  <p:transition spd="slow">
    <p:fade/>
  </p:transition>
  <p:hf hdr="0" ftr="0" dt="0"/>
  <p:txStyles>
    <p:titleStyle>
      <a:lvl1pPr algn="l" defTabSz="457200" rtl="0" eaLnBrk="1" fontAlgn="base" hangingPunct="1">
        <a:lnSpc>
          <a:spcPct val="85000"/>
        </a:lnSpc>
        <a:spcBef>
          <a:spcPct val="0"/>
        </a:spcBef>
        <a:spcAft>
          <a:spcPct val="0"/>
        </a:spcAft>
        <a:defRPr sz="2400" kern="1200">
          <a:solidFill>
            <a:schemeClr val="bg2"/>
          </a:solidFill>
          <a:latin typeface="Arial"/>
          <a:ea typeface="ＭＳ Ｐゴシック" charset="0"/>
          <a:cs typeface="ＭＳ Ｐゴシック" charset="0"/>
        </a:defRPr>
      </a:lvl1pPr>
      <a:lvl2pPr algn="l" defTabSz="457200" rtl="0" eaLnBrk="1" fontAlgn="base" hangingPunct="1">
        <a:lnSpc>
          <a:spcPct val="85000"/>
        </a:lnSpc>
        <a:spcBef>
          <a:spcPct val="0"/>
        </a:spcBef>
        <a:spcAft>
          <a:spcPct val="0"/>
        </a:spcAft>
        <a:defRPr sz="2400">
          <a:solidFill>
            <a:schemeClr val="bg2"/>
          </a:solidFill>
          <a:latin typeface="Arial" charset="0"/>
          <a:ea typeface="ＭＳ Ｐゴシック" charset="0"/>
          <a:cs typeface="ＭＳ Ｐゴシック" charset="0"/>
        </a:defRPr>
      </a:lvl2pPr>
      <a:lvl3pPr algn="l" defTabSz="457200" rtl="0" eaLnBrk="1" fontAlgn="base" hangingPunct="1">
        <a:lnSpc>
          <a:spcPct val="85000"/>
        </a:lnSpc>
        <a:spcBef>
          <a:spcPct val="0"/>
        </a:spcBef>
        <a:spcAft>
          <a:spcPct val="0"/>
        </a:spcAft>
        <a:defRPr sz="2400">
          <a:solidFill>
            <a:schemeClr val="bg2"/>
          </a:solidFill>
          <a:latin typeface="Arial" charset="0"/>
          <a:ea typeface="ＭＳ Ｐゴシック" charset="0"/>
          <a:cs typeface="ＭＳ Ｐゴシック" charset="0"/>
        </a:defRPr>
      </a:lvl3pPr>
      <a:lvl4pPr algn="l" defTabSz="457200" rtl="0" eaLnBrk="1" fontAlgn="base" hangingPunct="1">
        <a:lnSpc>
          <a:spcPct val="85000"/>
        </a:lnSpc>
        <a:spcBef>
          <a:spcPct val="0"/>
        </a:spcBef>
        <a:spcAft>
          <a:spcPct val="0"/>
        </a:spcAft>
        <a:defRPr sz="2400">
          <a:solidFill>
            <a:schemeClr val="bg2"/>
          </a:solidFill>
          <a:latin typeface="Arial" charset="0"/>
          <a:ea typeface="ＭＳ Ｐゴシック" charset="0"/>
          <a:cs typeface="ＭＳ Ｐゴシック" charset="0"/>
        </a:defRPr>
      </a:lvl4pPr>
      <a:lvl5pPr algn="l" defTabSz="457200" rtl="0" eaLnBrk="1" fontAlgn="base" hangingPunct="1">
        <a:lnSpc>
          <a:spcPct val="85000"/>
        </a:lnSpc>
        <a:spcBef>
          <a:spcPct val="0"/>
        </a:spcBef>
        <a:spcAft>
          <a:spcPct val="0"/>
        </a:spcAft>
        <a:defRPr sz="2400">
          <a:solidFill>
            <a:schemeClr val="bg2"/>
          </a:solidFill>
          <a:latin typeface="Arial" charset="0"/>
          <a:ea typeface="ＭＳ Ｐゴシック" charset="0"/>
          <a:cs typeface="ＭＳ Ｐゴシック" charset="0"/>
        </a:defRPr>
      </a:lvl5pPr>
      <a:lvl6pPr marL="457200" algn="l" defTabSz="457200" rtl="0" eaLnBrk="1" fontAlgn="base" hangingPunct="1">
        <a:lnSpc>
          <a:spcPct val="85000"/>
        </a:lnSpc>
        <a:spcBef>
          <a:spcPct val="0"/>
        </a:spcBef>
        <a:spcAft>
          <a:spcPct val="0"/>
        </a:spcAft>
        <a:defRPr sz="2400">
          <a:solidFill>
            <a:schemeClr val="bg2"/>
          </a:solidFill>
          <a:latin typeface="Source Sans Pro Semibold" charset="0"/>
          <a:ea typeface="ＭＳ Ｐゴシック" charset="0"/>
          <a:cs typeface="ＭＳ Ｐゴシック" charset="0"/>
        </a:defRPr>
      </a:lvl6pPr>
      <a:lvl7pPr marL="914400" algn="l" defTabSz="457200" rtl="0" eaLnBrk="1" fontAlgn="base" hangingPunct="1">
        <a:lnSpc>
          <a:spcPct val="85000"/>
        </a:lnSpc>
        <a:spcBef>
          <a:spcPct val="0"/>
        </a:spcBef>
        <a:spcAft>
          <a:spcPct val="0"/>
        </a:spcAft>
        <a:defRPr sz="2400">
          <a:solidFill>
            <a:schemeClr val="bg2"/>
          </a:solidFill>
          <a:latin typeface="Source Sans Pro Semibold" charset="0"/>
          <a:ea typeface="ＭＳ Ｐゴシック" charset="0"/>
          <a:cs typeface="ＭＳ Ｐゴシック" charset="0"/>
        </a:defRPr>
      </a:lvl7pPr>
      <a:lvl8pPr marL="1371600" algn="l" defTabSz="457200" rtl="0" eaLnBrk="1" fontAlgn="base" hangingPunct="1">
        <a:lnSpc>
          <a:spcPct val="85000"/>
        </a:lnSpc>
        <a:spcBef>
          <a:spcPct val="0"/>
        </a:spcBef>
        <a:spcAft>
          <a:spcPct val="0"/>
        </a:spcAft>
        <a:defRPr sz="2400">
          <a:solidFill>
            <a:schemeClr val="bg2"/>
          </a:solidFill>
          <a:latin typeface="Source Sans Pro Semibold" charset="0"/>
          <a:ea typeface="ＭＳ Ｐゴシック" charset="0"/>
          <a:cs typeface="ＭＳ Ｐゴシック" charset="0"/>
        </a:defRPr>
      </a:lvl8pPr>
      <a:lvl9pPr marL="1828800" algn="l" defTabSz="457200" rtl="0" eaLnBrk="1" fontAlgn="base" hangingPunct="1">
        <a:lnSpc>
          <a:spcPct val="85000"/>
        </a:lnSpc>
        <a:spcBef>
          <a:spcPct val="0"/>
        </a:spcBef>
        <a:spcAft>
          <a:spcPct val="0"/>
        </a:spcAft>
        <a:defRPr sz="2400">
          <a:solidFill>
            <a:schemeClr val="bg2"/>
          </a:solidFill>
          <a:latin typeface="Source Sans Pro Semibold" charset="0"/>
          <a:ea typeface="ＭＳ Ｐゴシック" charset="0"/>
          <a:cs typeface="ＭＳ Ｐゴシック" charset="0"/>
        </a:defRPr>
      </a:lvl9pPr>
    </p:titleStyle>
    <p:bodyStyle>
      <a:lvl1pPr marL="342900" indent="-342900" algn="l" defTabSz="457200" rtl="0" eaLnBrk="1" fontAlgn="base" hangingPunct="1">
        <a:spcBef>
          <a:spcPct val="20000"/>
        </a:spcBef>
        <a:spcAft>
          <a:spcPct val="0"/>
        </a:spcAft>
        <a:buClr>
          <a:schemeClr val="bg2"/>
        </a:buClr>
        <a:buFont typeface="Wingdings" charset="2"/>
        <a:defRPr kern="1200" spc="20">
          <a:solidFill>
            <a:schemeClr val="tx1"/>
          </a:solidFill>
          <a:latin typeface="Arial"/>
          <a:ea typeface="ＭＳ Ｐゴシック" charset="0"/>
          <a:cs typeface="ＭＳ Ｐゴシック" charset="0"/>
        </a:defRPr>
      </a:lvl1pPr>
      <a:lvl2pPr marL="288925" indent="-288925" algn="l" defTabSz="457200" rtl="0" eaLnBrk="1" fontAlgn="base" hangingPunct="1">
        <a:spcBef>
          <a:spcPct val="20000"/>
        </a:spcBef>
        <a:spcAft>
          <a:spcPct val="0"/>
        </a:spcAft>
        <a:buClr>
          <a:schemeClr val="bg2"/>
        </a:buClr>
        <a:buFont typeface="Wingdings" charset="2"/>
        <a:buChar char="§"/>
        <a:defRPr kern="1200">
          <a:solidFill>
            <a:srgbClr val="595959"/>
          </a:solidFill>
          <a:latin typeface="Arial"/>
          <a:ea typeface="ＭＳ Ｐゴシック" charset="0"/>
          <a:cs typeface="+mn-cs"/>
        </a:defRPr>
      </a:lvl2pPr>
      <a:lvl3pPr marL="569913" indent="-225425" algn="l" defTabSz="457200" rtl="0" eaLnBrk="1" fontAlgn="base" hangingPunct="1">
        <a:spcBef>
          <a:spcPct val="20000"/>
        </a:spcBef>
        <a:spcAft>
          <a:spcPct val="0"/>
        </a:spcAft>
        <a:buClr>
          <a:schemeClr val="bg2"/>
        </a:buClr>
        <a:buSzPct val="102000"/>
        <a:buFont typeface="Source Sans Pro" charset="0"/>
        <a:buChar char="›"/>
        <a:defRPr kern="1200">
          <a:solidFill>
            <a:srgbClr val="595959"/>
          </a:solidFill>
          <a:latin typeface="Arial"/>
          <a:ea typeface="ＭＳ Ｐゴシック" charset="0"/>
          <a:cs typeface="+mn-cs"/>
        </a:defRPr>
      </a:lvl3pPr>
      <a:lvl4pPr marL="914400" indent="-227013" algn="l" defTabSz="457200" rtl="0" eaLnBrk="1" fontAlgn="base" hangingPunct="1">
        <a:spcBef>
          <a:spcPct val="20000"/>
        </a:spcBef>
        <a:spcAft>
          <a:spcPct val="0"/>
        </a:spcAft>
        <a:buClr>
          <a:schemeClr val="bg2"/>
        </a:buClr>
        <a:buFont typeface="Arial" charset="0"/>
        <a:buChar char="•"/>
        <a:defRPr kern="1200">
          <a:solidFill>
            <a:srgbClr val="595959"/>
          </a:solidFill>
          <a:latin typeface="Arial"/>
          <a:ea typeface="ＭＳ Ｐゴシック" charset="0"/>
          <a:cs typeface="+mn-cs"/>
        </a:defRPr>
      </a:lvl4pPr>
      <a:lvl5pPr marL="1258888" indent="-227013" algn="l" defTabSz="457200" rtl="0" eaLnBrk="1" fontAlgn="base" hangingPunct="1">
        <a:spcBef>
          <a:spcPct val="20000"/>
        </a:spcBef>
        <a:spcAft>
          <a:spcPct val="0"/>
        </a:spcAft>
        <a:buClr>
          <a:schemeClr val="bg2"/>
        </a:buClr>
        <a:buFont typeface="Source Sans Pro" charset="0"/>
        <a:buChar char="–"/>
        <a:defRPr kern="1200">
          <a:solidFill>
            <a:srgbClr val="595959"/>
          </a:solidFill>
          <a:latin typeface="Arial"/>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Title 1"/>
          <p:cNvSpPr>
            <a:spLocks noGrp="1"/>
          </p:cNvSpPr>
          <p:nvPr>
            <p:ph type="ctrTitle"/>
          </p:nvPr>
        </p:nvSpPr>
        <p:spPr>
          <a:xfrm>
            <a:off x="457200" y="1540031"/>
            <a:ext cx="8229600" cy="619125"/>
          </a:xfrm>
        </p:spPr>
        <p:txBody>
          <a:bodyPr/>
          <a:lstStyle/>
          <a:p>
            <a:pPr eaLnBrk="1" hangingPunct="1"/>
            <a:r>
              <a:rPr lang="tr-TR" altLang="x-none" b="1" dirty="0">
                <a:latin typeface="Arial" charset="0"/>
                <a:ea typeface="Arial" charset="0"/>
                <a:cs typeface="Arial" charset="0"/>
              </a:rPr>
              <a:t>7.HAFTA</a:t>
            </a:r>
            <a:endParaRPr lang="en-US" altLang="x-none" b="1" dirty="0">
              <a:latin typeface="Arial" charset="0"/>
              <a:ea typeface="Arial" charset="0"/>
              <a:cs typeface="Arial" charset="0"/>
            </a:endParaRPr>
          </a:p>
        </p:txBody>
      </p:sp>
      <p:sp>
        <p:nvSpPr>
          <p:cNvPr id="11266" name="Text Placeholder 2"/>
          <p:cNvSpPr>
            <a:spLocks noGrp="1"/>
          </p:cNvSpPr>
          <p:nvPr>
            <p:ph type="body" sz="quarter" idx="18"/>
          </p:nvPr>
        </p:nvSpPr>
        <p:spPr bwMode="auto">
          <a:xfrm>
            <a:off x="1603375" y="3166190"/>
            <a:ext cx="6059488" cy="587375"/>
          </a:xfrm>
        </p:spPr>
        <p:txBody>
          <a:bodyPr numCol="1" compatLnSpc="1">
            <a:prstTxWarp prst="textNoShape">
              <a:avLst/>
            </a:prstTxWarp>
          </a:bodyPr>
          <a:lstStyle/>
          <a:p>
            <a:pPr marL="0" indent="0" eaLnBrk="1" hangingPunct="1"/>
            <a:r>
              <a:rPr lang="tr-TR" altLang="x-none" dirty="0">
                <a:solidFill>
                  <a:srgbClr val="595959"/>
                </a:solidFill>
                <a:latin typeface="Source Sans Pro" charset="0"/>
                <a:ea typeface="Source Sans Pro" charset="0"/>
                <a:cs typeface="Source Sans Pro" charset="0"/>
              </a:rPr>
              <a:t>OZO201-ERKEN ÇOCUKLUKTA ÖZEL EĞİTİM</a:t>
            </a:r>
            <a:endParaRPr lang="en-US" altLang="x-none" dirty="0">
              <a:solidFill>
                <a:srgbClr val="595959"/>
              </a:solidFill>
              <a:latin typeface="Source Sans Pro" charset="0"/>
              <a:ea typeface="Source Sans Pro" charset="0"/>
              <a:cs typeface="Source Sans Pro" charset="0"/>
            </a:endParaRPr>
          </a:p>
        </p:txBody>
      </p:sp>
      <p:sp>
        <p:nvSpPr>
          <p:cNvPr id="4" name="Subtitle 3"/>
          <p:cNvSpPr>
            <a:spLocks noGrp="1"/>
          </p:cNvSpPr>
          <p:nvPr>
            <p:ph type="subTitle" idx="1"/>
          </p:nvPr>
        </p:nvSpPr>
        <p:spPr>
          <a:xfrm>
            <a:off x="457200" y="2159156"/>
            <a:ext cx="8229600" cy="461963"/>
          </a:xfrm>
        </p:spPr>
        <p:txBody>
          <a:bodyPr/>
          <a:lstStyle/>
          <a:p>
            <a:pPr eaLnBrk="1" fontAlgn="auto" hangingPunct="1">
              <a:spcAft>
                <a:spcPts val="0"/>
              </a:spcAft>
              <a:buFont typeface="Wingdings" charset="0"/>
              <a:buNone/>
              <a:defRPr/>
            </a:pPr>
            <a:r>
              <a:rPr lang="tr-TR" dirty="0">
                <a:latin typeface="Source Sans Pro" charset="0"/>
                <a:ea typeface="Source Sans Pro" charset="0"/>
                <a:cs typeface="Source Sans Pro" charset="0"/>
              </a:rPr>
              <a:t>UZ. AYŞEGÜL AKÇAM</a:t>
            </a:r>
            <a:endParaRPr lang="en-US" dirty="0">
              <a:latin typeface="Source Sans Pro" charset="0"/>
              <a:ea typeface="Source Sans Pro" charset="0"/>
              <a:cs typeface="Source Sans Pro" charset="0"/>
            </a:endParaRPr>
          </a:p>
        </p:txBody>
      </p:sp>
      <p:sp>
        <p:nvSpPr>
          <p:cNvPr id="5" name="Text Placeholder 2">
            <a:extLst>
              <a:ext uri="{FF2B5EF4-FFF2-40B4-BE49-F238E27FC236}">
                <a16:creationId xmlns:a16="http://schemas.microsoft.com/office/drawing/2014/main" id="{0143C1C4-2B94-4799-A616-1C82CB756499}"/>
              </a:ext>
            </a:extLst>
          </p:cNvPr>
          <p:cNvSpPr txBox="1">
            <a:spLocks/>
          </p:cNvSpPr>
          <p:nvPr/>
        </p:nvSpPr>
        <p:spPr bwMode="auto">
          <a:xfrm>
            <a:off x="1534302" y="2516492"/>
            <a:ext cx="6059488" cy="587375"/>
          </a:xfrm>
          <a:prstGeom prst="rect">
            <a:avLst/>
          </a:prstGeom>
        </p:spPr>
        <p:txBody>
          <a:bodyPr vert="horz" wrap="none" lIns="0" tIns="45720" rIns="0" bIns="45720" numCol="1" rtlCol="0" anchor="ctr" anchorCtr="1" compatLnSpc="1">
            <a:prstTxWarp prst="textNoShape">
              <a:avLst/>
            </a:prstTxWarp>
            <a:noAutofit/>
          </a:bodyPr>
          <a:lstStyle>
            <a:lvl1pPr marL="342900" indent="-342900" algn="ctr" defTabSz="457200" rtl="0" eaLnBrk="1" fontAlgn="base" hangingPunct="1">
              <a:spcBef>
                <a:spcPct val="20000"/>
              </a:spcBef>
              <a:spcAft>
                <a:spcPct val="0"/>
              </a:spcAft>
              <a:buClr>
                <a:schemeClr val="bg2"/>
              </a:buClr>
              <a:buFont typeface="Wingdings" charset="2"/>
              <a:buNone/>
              <a:defRPr sz="1800" kern="1200" cap="none" spc="0" baseline="0">
                <a:solidFill>
                  <a:schemeClr val="tx1">
                    <a:lumMod val="65000"/>
                    <a:lumOff val="35000"/>
                  </a:schemeClr>
                </a:solidFill>
                <a:latin typeface="Arial"/>
                <a:ea typeface="ＭＳ Ｐゴシック" charset="0"/>
                <a:cs typeface="ＭＳ Ｐゴシック" charset="0"/>
              </a:defRPr>
            </a:lvl1pPr>
            <a:lvl2pPr marL="288925" indent="-288925" algn="l" defTabSz="457200" rtl="0" eaLnBrk="1" fontAlgn="base" hangingPunct="1">
              <a:spcBef>
                <a:spcPct val="20000"/>
              </a:spcBef>
              <a:spcAft>
                <a:spcPct val="0"/>
              </a:spcAft>
              <a:buClr>
                <a:schemeClr val="bg2"/>
              </a:buClr>
              <a:buFont typeface="Wingdings" charset="2"/>
              <a:buNone/>
              <a:defRPr kern="1200">
                <a:solidFill>
                  <a:srgbClr val="595959"/>
                </a:solidFill>
                <a:latin typeface="Arial"/>
                <a:ea typeface="ＭＳ Ｐゴシック" charset="0"/>
                <a:cs typeface="+mn-cs"/>
              </a:defRPr>
            </a:lvl2pPr>
            <a:lvl3pPr marL="569913" indent="-225425" algn="l" defTabSz="457200" rtl="0" eaLnBrk="1" fontAlgn="base" hangingPunct="1">
              <a:spcBef>
                <a:spcPct val="20000"/>
              </a:spcBef>
              <a:spcAft>
                <a:spcPct val="0"/>
              </a:spcAft>
              <a:buClr>
                <a:schemeClr val="bg2"/>
              </a:buClr>
              <a:buSzPct val="102000"/>
              <a:buFont typeface="Source Sans Pro" charset="0"/>
              <a:buNone/>
              <a:defRPr kern="1200">
                <a:solidFill>
                  <a:srgbClr val="595959"/>
                </a:solidFill>
                <a:latin typeface="Arial"/>
                <a:ea typeface="ＭＳ Ｐゴシック" charset="0"/>
                <a:cs typeface="+mn-cs"/>
              </a:defRPr>
            </a:lvl3pPr>
            <a:lvl4pPr marL="914400" indent="-227013" algn="l" defTabSz="457200" rtl="0" eaLnBrk="1" fontAlgn="base" hangingPunct="1">
              <a:spcBef>
                <a:spcPct val="20000"/>
              </a:spcBef>
              <a:spcAft>
                <a:spcPct val="0"/>
              </a:spcAft>
              <a:buClr>
                <a:schemeClr val="bg2"/>
              </a:buClr>
              <a:buFont typeface="Arial" charset="0"/>
              <a:buNone/>
              <a:defRPr kern="1200">
                <a:solidFill>
                  <a:srgbClr val="595959"/>
                </a:solidFill>
                <a:latin typeface="Arial"/>
                <a:ea typeface="ＭＳ Ｐゴシック" charset="0"/>
                <a:cs typeface="+mn-cs"/>
              </a:defRPr>
            </a:lvl4pPr>
            <a:lvl5pPr marL="1258888" indent="-227013" algn="l" defTabSz="457200" rtl="0" eaLnBrk="1" fontAlgn="base" hangingPunct="1">
              <a:spcBef>
                <a:spcPct val="20000"/>
              </a:spcBef>
              <a:spcAft>
                <a:spcPct val="0"/>
              </a:spcAft>
              <a:buClr>
                <a:schemeClr val="bg2"/>
              </a:buClr>
              <a:buFont typeface="Source Sans Pro" charset="0"/>
              <a:buNone/>
              <a:defRPr kern="1200">
                <a:solidFill>
                  <a:srgbClr val="595959"/>
                </a:solidFill>
                <a:latin typeface="Arial"/>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r>
              <a:rPr lang="tr-TR" altLang="x-none" dirty="0" err="1">
                <a:solidFill>
                  <a:srgbClr val="595959"/>
                </a:solidFill>
                <a:latin typeface="Source Sans Pro" charset="0"/>
                <a:ea typeface="Source Sans Pro" charset="0"/>
                <a:cs typeface="Source Sans Pro" charset="0"/>
              </a:rPr>
              <a:t>aysegul.akcam</a:t>
            </a:r>
            <a:r>
              <a:rPr lang="en-US" altLang="x-none" dirty="0">
                <a:solidFill>
                  <a:srgbClr val="595959"/>
                </a:solidFill>
                <a:latin typeface="Source Sans Pro" charset="0"/>
                <a:ea typeface="Source Sans Pro" charset="0"/>
                <a:cs typeface="Source Sans Pro" charset="0"/>
              </a:rPr>
              <a:t>@neu.edu.tr</a:t>
            </a:r>
          </a:p>
        </p:txBody>
      </p:sp>
    </p:spTree>
  </p:cSld>
  <p:clrMapOvr>
    <a:masterClrMapping/>
  </p:clrMapOvr>
  <p:transition spd="slow">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1BDE1A3-3A26-461A-9C0A-6B2AAAD65645}"/>
              </a:ext>
            </a:extLst>
          </p:cNvPr>
          <p:cNvSpPr>
            <a:spLocks noGrp="1"/>
          </p:cNvSpPr>
          <p:nvPr>
            <p:ph sz="quarter" idx="10"/>
          </p:nvPr>
        </p:nvSpPr>
        <p:spPr/>
        <p:txBody>
          <a:bodyPr/>
          <a:lstStyle/>
          <a:p>
            <a:pPr>
              <a:buFont typeface="Wingdings" panose="05000000000000000000" pitchFamily="2" charset="2"/>
              <a:buChar char="§"/>
            </a:pPr>
            <a:r>
              <a:rPr lang="tr-TR" dirty="0">
                <a:solidFill>
                  <a:schemeClr val="tx1">
                    <a:lumMod val="65000"/>
                    <a:lumOff val="35000"/>
                  </a:schemeClr>
                </a:solidFill>
                <a:latin typeface="Arial" panose="020B0604020202020204" pitchFamily="34" charset="0"/>
                <a:cs typeface="Arial" panose="020B0604020202020204" pitchFamily="34" charset="0"/>
              </a:rPr>
              <a:t>Ailelerin dahil edildiği ilk erken müdahaleler, ebeveynlerin çocuklarına iletişim, sosyal ve davranış gelişimi için nasıl eğitim vereceklerinin öğretilmesine odaklanmıştır.</a:t>
            </a:r>
          </a:p>
          <a:p>
            <a:pPr marL="285750" indent="-285750">
              <a:buFont typeface="Wingdings" panose="05000000000000000000" pitchFamily="2" charset="2"/>
              <a:buChar char="§"/>
            </a:pPr>
            <a:endParaRPr lang="tr-TR" dirty="0">
              <a:solidFill>
                <a:schemeClr val="tx1">
                  <a:lumMod val="65000"/>
                  <a:lumOff val="35000"/>
                </a:schemeClr>
              </a:solidFill>
              <a:latin typeface="Arial" panose="020B0604020202020204" pitchFamily="34" charset="0"/>
              <a:cs typeface="Arial" panose="020B0604020202020204" pitchFamily="34" charset="0"/>
            </a:endParaRPr>
          </a:p>
          <a:p>
            <a:pPr>
              <a:buFont typeface="Wingdings" panose="05000000000000000000" pitchFamily="2" charset="2"/>
              <a:buChar char="§"/>
            </a:pPr>
            <a:r>
              <a:rPr lang="tr-TR" dirty="0">
                <a:solidFill>
                  <a:schemeClr val="tx1">
                    <a:lumMod val="65000"/>
                    <a:lumOff val="35000"/>
                  </a:schemeClr>
                </a:solidFill>
                <a:latin typeface="Arial" panose="020B0604020202020204" pitchFamily="34" charset="0"/>
                <a:cs typeface="Arial" panose="020B0604020202020204" pitchFamily="34" charset="0"/>
              </a:rPr>
              <a:t>1990'larda aile merkezli uygulamaların, ailelerin eksiklikleri değil güçlü yanlarına odaklanmasının gerekliliğine, sağlanacak hizmetlerin ailenin seçmesinin önemine ve uzmanlar ve ebeveynler arasında işbirliği içinde bir ilişki geliştirmesinin gerekliliği üzerinde durulmuştur. </a:t>
            </a:r>
          </a:p>
          <a:p>
            <a:endParaRPr lang="tr-TR" dirty="0"/>
          </a:p>
        </p:txBody>
      </p:sp>
    </p:spTree>
    <p:extLst>
      <p:ext uri="{BB962C8B-B14F-4D97-AF65-F5344CB8AC3E}">
        <p14:creationId xmlns:p14="http://schemas.microsoft.com/office/powerpoint/2010/main" val="3883291248"/>
      </p:ext>
    </p:extLst>
  </p:cSld>
  <p:clrMapOvr>
    <a:masterClrMapping/>
  </p:clrMapOvr>
  <p:transition spd="slow">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90A6A56-A166-446A-B753-A47B5921FF3F}"/>
              </a:ext>
            </a:extLst>
          </p:cNvPr>
          <p:cNvSpPr>
            <a:spLocks noGrp="1"/>
          </p:cNvSpPr>
          <p:nvPr>
            <p:ph sz="quarter" idx="10"/>
          </p:nvPr>
        </p:nvSpPr>
        <p:spPr/>
        <p:txBody>
          <a:bodyPr/>
          <a:lstStyle/>
          <a:p>
            <a:pPr>
              <a:buFont typeface="Wingdings" panose="05000000000000000000" pitchFamily="2" charset="2"/>
              <a:buChar char="§"/>
            </a:pPr>
            <a:r>
              <a:rPr lang="tr-TR" dirty="0">
                <a:solidFill>
                  <a:schemeClr val="tx1">
                    <a:lumMod val="65000"/>
                    <a:lumOff val="35000"/>
                  </a:schemeClr>
                </a:solidFill>
                <a:latin typeface="Arial" panose="020B0604020202020204" pitchFamily="34" charset="0"/>
                <a:cs typeface="Arial" panose="020B0604020202020204" pitchFamily="34" charset="0"/>
              </a:rPr>
              <a:t>2000'li yıllarda ise çocuklarına sunulan erken müdahale hizmetlerinde aileler tamamlayıcı ve vazgeçilmez bir rol oynamaya </a:t>
            </a:r>
            <a:r>
              <a:rPr lang="tr-TR" dirty="0" err="1">
                <a:solidFill>
                  <a:schemeClr val="tx1">
                    <a:lumMod val="65000"/>
                    <a:lumOff val="35000"/>
                  </a:schemeClr>
                </a:solidFill>
                <a:latin typeface="Arial" panose="020B0604020202020204" pitchFamily="34" charset="0"/>
                <a:cs typeface="Arial" panose="020B0604020202020204" pitchFamily="34" charset="0"/>
              </a:rPr>
              <a:t>başlamıllardır</a:t>
            </a:r>
            <a:r>
              <a:rPr lang="tr-TR" dirty="0">
                <a:solidFill>
                  <a:schemeClr val="tx1">
                    <a:lumMod val="65000"/>
                    <a:lumOff val="35000"/>
                  </a:schemeClr>
                </a:solidFill>
                <a:latin typeface="Arial" panose="020B0604020202020204" pitchFamily="34" charset="0"/>
                <a:cs typeface="Arial" panose="020B0604020202020204" pitchFamily="34" charset="0"/>
              </a:rPr>
              <a:t> (</a:t>
            </a:r>
            <a:r>
              <a:rPr lang="tr-TR" dirty="0" err="1">
                <a:solidFill>
                  <a:schemeClr val="tx1">
                    <a:lumMod val="65000"/>
                    <a:lumOff val="35000"/>
                  </a:schemeClr>
                </a:solidFill>
                <a:latin typeface="Arial" panose="020B0604020202020204" pitchFamily="34" charset="0"/>
                <a:cs typeface="Arial" panose="020B0604020202020204" pitchFamily="34" charset="0"/>
              </a:rPr>
              <a:t>Bruder</a:t>
            </a:r>
            <a:r>
              <a:rPr lang="tr-TR" dirty="0">
                <a:solidFill>
                  <a:schemeClr val="tx1">
                    <a:lumMod val="65000"/>
                    <a:lumOff val="35000"/>
                  </a:schemeClr>
                </a:solidFill>
                <a:latin typeface="Arial" panose="020B0604020202020204" pitchFamily="34" charset="0"/>
                <a:cs typeface="Arial" panose="020B0604020202020204" pitchFamily="34" charset="0"/>
              </a:rPr>
              <a:t>, 2000).</a:t>
            </a:r>
          </a:p>
          <a:p>
            <a:pPr marL="285750" indent="-285750">
              <a:buFont typeface="Wingdings" panose="05000000000000000000" pitchFamily="2" charset="2"/>
              <a:buChar char="§"/>
            </a:pPr>
            <a:endParaRPr lang="tr-TR" dirty="0">
              <a:solidFill>
                <a:schemeClr val="tx1">
                  <a:lumMod val="65000"/>
                  <a:lumOff val="35000"/>
                </a:schemeClr>
              </a:solidFill>
              <a:latin typeface="Arial" panose="020B0604020202020204" pitchFamily="34" charset="0"/>
              <a:cs typeface="Arial" panose="020B0604020202020204" pitchFamily="34" charset="0"/>
            </a:endParaRPr>
          </a:p>
          <a:p>
            <a:pPr>
              <a:buFont typeface="Wingdings" panose="05000000000000000000" pitchFamily="2" charset="2"/>
              <a:buChar char="§"/>
            </a:pPr>
            <a:r>
              <a:rPr lang="tr-TR" dirty="0">
                <a:solidFill>
                  <a:schemeClr val="tx1">
                    <a:lumMod val="65000"/>
                    <a:lumOff val="35000"/>
                  </a:schemeClr>
                </a:solidFill>
                <a:latin typeface="Arial" panose="020B0604020202020204" pitchFamily="34" charset="0"/>
                <a:cs typeface="Arial" panose="020B0604020202020204" pitchFamily="34" charset="0"/>
              </a:rPr>
              <a:t>Türkiye'de de 1997 yılında 573 sayılı Özel Eğitim Hakkında Kanun Hükmünde Kararname'yle özel eğitim alanında yeniliklere gidilmiştir ve erken müdahale zorunlu hale gelmiştir.</a:t>
            </a:r>
          </a:p>
          <a:p>
            <a:endParaRPr lang="tr-TR" dirty="0"/>
          </a:p>
        </p:txBody>
      </p:sp>
    </p:spTree>
    <p:extLst>
      <p:ext uri="{BB962C8B-B14F-4D97-AF65-F5344CB8AC3E}">
        <p14:creationId xmlns:p14="http://schemas.microsoft.com/office/powerpoint/2010/main" val="3787465719"/>
      </p:ext>
    </p:extLst>
  </p:cSld>
  <p:clrMapOvr>
    <a:masterClrMapping/>
  </p:clrMapOvr>
  <p:transition spd="slow">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397A4F0-51F5-4459-BFEF-A25B4E1D0953}"/>
              </a:ext>
            </a:extLst>
          </p:cNvPr>
          <p:cNvSpPr>
            <a:spLocks noGrp="1"/>
          </p:cNvSpPr>
          <p:nvPr>
            <p:ph type="title"/>
          </p:nvPr>
        </p:nvSpPr>
        <p:spPr/>
        <p:txBody>
          <a:bodyPr/>
          <a:lstStyle/>
          <a:p>
            <a:r>
              <a:rPr lang="tr-TR" dirty="0"/>
              <a:t>Aile Eğitimi Hizmetleri</a:t>
            </a:r>
          </a:p>
        </p:txBody>
      </p:sp>
      <p:sp>
        <p:nvSpPr>
          <p:cNvPr id="3" name="İçerik Yer Tutucusu 2">
            <a:extLst>
              <a:ext uri="{FF2B5EF4-FFF2-40B4-BE49-F238E27FC236}">
                <a16:creationId xmlns:a16="http://schemas.microsoft.com/office/drawing/2014/main" id="{778FB0EE-62D8-47FF-9B5D-2A4D4986F711}"/>
              </a:ext>
            </a:extLst>
          </p:cNvPr>
          <p:cNvSpPr>
            <a:spLocks noGrp="1"/>
          </p:cNvSpPr>
          <p:nvPr>
            <p:ph sz="quarter" idx="10"/>
          </p:nvPr>
        </p:nvSpPr>
        <p:spPr/>
        <p:txBody>
          <a:bodyPr/>
          <a:lstStyle/>
          <a:p>
            <a:pPr eaLnBrk="0" hangingPunct="0">
              <a:buFont typeface="Wingdings" panose="05000000000000000000" pitchFamily="2" charset="2"/>
              <a:buChar char="§"/>
            </a:pPr>
            <a:r>
              <a:rPr lang="tr-TR" dirty="0">
                <a:solidFill>
                  <a:schemeClr val="tx1">
                    <a:lumMod val="65000"/>
                    <a:lumOff val="35000"/>
                  </a:schemeClr>
                </a:solidFill>
                <a:latin typeface="Arial" panose="020B0604020202020204" pitchFamily="34" charset="0"/>
                <a:cs typeface="Arial" panose="020B0604020202020204" pitchFamily="34" charset="0"/>
              </a:rPr>
              <a:t>MADDE 18 - (I) Aile eğitimi, </a:t>
            </a:r>
            <a:r>
              <a:rPr lang="tr-TR" i="1" dirty="0">
                <a:solidFill>
                  <a:schemeClr val="tx1">
                    <a:lumMod val="65000"/>
                    <a:lumOff val="35000"/>
                  </a:schemeClr>
                </a:solidFill>
                <a:latin typeface="Arial" panose="020B0604020202020204" pitchFamily="34" charset="0"/>
                <a:cs typeface="Arial" panose="020B0604020202020204" pitchFamily="34" charset="0"/>
              </a:rPr>
              <a:t>Her tür ve kademedeki </a:t>
            </a:r>
            <a:r>
              <a:rPr lang="tr-TR" dirty="0">
                <a:solidFill>
                  <a:schemeClr val="tx1">
                    <a:lumMod val="65000"/>
                    <a:lumOff val="35000"/>
                  </a:schemeClr>
                </a:solidFill>
                <a:latin typeface="Arial" panose="020B0604020202020204" pitchFamily="34" charset="0"/>
                <a:cs typeface="Arial" panose="020B0604020202020204" pitchFamily="34" charset="0"/>
              </a:rPr>
              <a:t>özel eğitim ihtiyacı olan öğrencilerin eğitimine katkı sağlamak amacıyla aileye verilecek her türlü reh­berlik ve eğitim hizmetlerini içerir. Bu hizmetler Bakanlıkça hazırlanan </a:t>
            </a:r>
            <a:r>
              <a:rPr lang="tr-TR" i="1" dirty="0">
                <a:solidFill>
                  <a:schemeClr val="tx1">
                    <a:lumMod val="65000"/>
                    <a:lumOff val="35000"/>
                  </a:schemeClr>
                </a:solidFill>
                <a:latin typeface="Arial" panose="020B0604020202020204" pitchFamily="34" charset="0"/>
                <a:cs typeface="Arial" panose="020B0604020202020204" pitchFamily="34" charset="0"/>
              </a:rPr>
              <a:t>aile eğitimi programı </a:t>
            </a:r>
            <a:r>
              <a:rPr lang="tr-TR" dirty="0">
                <a:solidFill>
                  <a:schemeClr val="tx1">
                    <a:lumMod val="65000"/>
                    <a:lumOff val="35000"/>
                  </a:schemeClr>
                </a:solidFill>
                <a:latin typeface="Arial" panose="020B0604020202020204" pitchFamily="34" charset="0"/>
                <a:cs typeface="Arial" panose="020B0604020202020204" pitchFamily="34" charset="0"/>
              </a:rPr>
              <a:t>doğrultusunda okul ve kurumlarda yürütülür. (resmigazete.gov.tr)</a:t>
            </a:r>
          </a:p>
          <a:p>
            <a:pPr marL="285750" indent="-285750" eaLnBrk="0" hangingPunct="0">
              <a:buFont typeface="Wingdings" panose="05000000000000000000" pitchFamily="2" charset="2"/>
              <a:buChar char="§"/>
            </a:pPr>
            <a:r>
              <a:rPr lang="tr-TR" dirty="0">
                <a:solidFill>
                  <a:schemeClr val="tx1">
                    <a:lumMod val="65000"/>
                    <a:lumOff val="35000"/>
                  </a:schemeClr>
                </a:solidFill>
                <a:latin typeface="Arial" panose="020B0604020202020204" pitchFamily="34" charset="0"/>
                <a:cs typeface="Arial" panose="020B0604020202020204" pitchFamily="34" charset="0"/>
              </a:rPr>
              <a:t> </a:t>
            </a:r>
          </a:p>
          <a:p>
            <a:pPr eaLnBrk="0" hangingPunct="0">
              <a:buFont typeface="Wingdings" panose="05000000000000000000" pitchFamily="2" charset="2"/>
              <a:buChar char="§"/>
            </a:pPr>
            <a:r>
              <a:rPr lang="tr-TR" dirty="0">
                <a:solidFill>
                  <a:schemeClr val="tx1">
                    <a:lumMod val="65000"/>
                    <a:lumOff val="35000"/>
                  </a:schemeClr>
                </a:solidFill>
                <a:latin typeface="Arial" panose="020B0604020202020204" pitchFamily="34" charset="0"/>
                <a:cs typeface="Arial" panose="020B0604020202020204" pitchFamily="34" charset="0"/>
              </a:rPr>
              <a:t>Görüldüğü gibi özel eğitimde erken müdahale, bireyselleştirilmiş eğitim programları ve erken müdahaleye aile katılımı yasa ve yönetmeliklerle ülkemiz­ de de zorunlu hale getirilmiştir.</a:t>
            </a:r>
          </a:p>
          <a:p>
            <a:endParaRPr lang="tr-TR" dirty="0"/>
          </a:p>
        </p:txBody>
      </p:sp>
    </p:spTree>
    <p:extLst>
      <p:ext uri="{BB962C8B-B14F-4D97-AF65-F5344CB8AC3E}">
        <p14:creationId xmlns:p14="http://schemas.microsoft.com/office/powerpoint/2010/main" val="4194095455"/>
      </p:ext>
    </p:extLst>
  </p:cSld>
  <p:clrMapOvr>
    <a:masterClrMapping/>
  </p:clrMapOvr>
  <p:transition spd="slow">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C5E92F8-84F6-4006-A4BA-90354D33593C}"/>
              </a:ext>
            </a:extLst>
          </p:cNvPr>
          <p:cNvSpPr>
            <a:spLocks noGrp="1"/>
          </p:cNvSpPr>
          <p:nvPr>
            <p:ph type="title"/>
          </p:nvPr>
        </p:nvSpPr>
        <p:spPr/>
        <p:txBody>
          <a:bodyPr/>
          <a:lstStyle/>
          <a:p>
            <a:r>
              <a:rPr lang="tr-TR" dirty="0"/>
              <a:t>Aile Merkezli Uygulamalar</a:t>
            </a:r>
          </a:p>
        </p:txBody>
      </p:sp>
      <p:sp>
        <p:nvSpPr>
          <p:cNvPr id="3" name="İçerik Yer Tutucusu 2">
            <a:extLst>
              <a:ext uri="{FF2B5EF4-FFF2-40B4-BE49-F238E27FC236}">
                <a16:creationId xmlns:a16="http://schemas.microsoft.com/office/drawing/2014/main" id="{F52EC858-6177-482F-98C9-AC7FAE8FEFDA}"/>
              </a:ext>
            </a:extLst>
          </p:cNvPr>
          <p:cNvSpPr>
            <a:spLocks noGrp="1"/>
          </p:cNvSpPr>
          <p:nvPr>
            <p:ph sz="quarter" idx="10"/>
          </p:nvPr>
        </p:nvSpPr>
        <p:spPr/>
        <p:txBody>
          <a:bodyPr/>
          <a:lstStyle/>
          <a:p>
            <a:pPr>
              <a:buFont typeface="Wingdings" panose="05000000000000000000" pitchFamily="2" charset="2"/>
              <a:buChar char="§"/>
            </a:pPr>
            <a:r>
              <a:rPr lang="tr-TR" dirty="0">
                <a:solidFill>
                  <a:schemeClr val="tx1">
                    <a:lumMod val="65000"/>
                    <a:lumOff val="35000"/>
                  </a:schemeClr>
                </a:solidFill>
                <a:latin typeface="Arial" panose="020B0604020202020204" pitchFamily="34" charset="0"/>
                <a:cs typeface="Arial" panose="020B0604020202020204" pitchFamily="34" charset="0"/>
              </a:rPr>
              <a:t>"Aile merkezli" kavramı ailelere ve aile üyelerine onurlu ve saygılı davranmayı, ailelerin bilgilendirilmiş kararlar verebilmeleri için bilgi paylaşımını, aile üyelerinin güçlü yanlarını kabul etmeyi ve ona göre davranmayı, erken çocuklukta müdahaleye aktif aile katılımını ve ailenin endişelerini ve önceliklerini karşılayacak destekler ve kaynakların sağlanmasını da içeren özel bir yardım verme uygulaması olarak tanımlanmaktadır.</a:t>
            </a:r>
          </a:p>
          <a:p>
            <a:pPr>
              <a:buFont typeface="Wingdings" panose="05000000000000000000" pitchFamily="2" charset="2"/>
              <a:buChar char="§"/>
            </a:pPr>
            <a:r>
              <a:rPr lang="tr-TR" dirty="0">
                <a:solidFill>
                  <a:schemeClr val="tx1">
                    <a:lumMod val="65000"/>
                    <a:lumOff val="35000"/>
                  </a:schemeClr>
                </a:solidFill>
                <a:latin typeface="Arial" panose="020B0604020202020204" pitchFamily="34" charset="0"/>
                <a:cs typeface="Arial" panose="020B0604020202020204" pitchFamily="34" charset="0"/>
              </a:rPr>
              <a:t>Aile merkezli hizmetler bir takım belli değerler, tutumlar ve yaklaşımlardan oluşmaktadır. Bu hizmetleri sağlayanlar, her ailenin farklı olduğunun bilincinde­dir, ailenin çocuğun hayatında tutarlı olduğunu ve ailelerin, çocuklarının yete­nekleri ve gereksinimleri konusunda uzmanlar olduğunu kabul etmektedir. </a:t>
            </a:r>
          </a:p>
          <a:p>
            <a:endParaRPr lang="tr-TR" dirty="0">
              <a:solidFill>
                <a:schemeClr val="tx1">
                  <a:lumMod val="65000"/>
                  <a:lumOff val="35000"/>
                </a:schemeClr>
              </a:solidFill>
              <a:latin typeface="Arial" panose="020B0604020202020204" pitchFamily="34" charset="0"/>
              <a:cs typeface="Arial" panose="020B0604020202020204" pitchFamily="34" charset="0"/>
            </a:endParaRPr>
          </a:p>
          <a:p>
            <a:endParaRPr lang="tr-TR" dirty="0"/>
          </a:p>
        </p:txBody>
      </p:sp>
    </p:spTree>
    <p:extLst>
      <p:ext uri="{BB962C8B-B14F-4D97-AF65-F5344CB8AC3E}">
        <p14:creationId xmlns:p14="http://schemas.microsoft.com/office/powerpoint/2010/main" val="2075795630"/>
      </p:ext>
    </p:extLst>
  </p:cSld>
  <p:clrMapOvr>
    <a:masterClrMapping/>
  </p:clrMapOvr>
  <p:transition spd="slow">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58A3EED-FA3A-4AB0-8834-ED1544B11933}"/>
              </a:ext>
            </a:extLst>
          </p:cNvPr>
          <p:cNvSpPr>
            <a:spLocks noGrp="1"/>
          </p:cNvSpPr>
          <p:nvPr>
            <p:ph sz="quarter" idx="10"/>
          </p:nvPr>
        </p:nvSpPr>
        <p:spPr/>
        <p:txBody>
          <a:bodyPr/>
          <a:lstStyle/>
          <a:p>
            <a:pPr>
              <a:buFont typeface="Wingdings" panose="05000000000000000000" pitchFamily="2" charset="2"/>
              <a:buChar char="§"/>
            </a:pPr>
            <a:r>
              <a:rPr lang="tr-TR" dirty="0">
                <a:solidFill>
                  <a:schemeClr val="tx1">
                    <a:lumMod val="65000"/>
                    <a:lumOff val="35000"/>
                  </a:schemeClr>
                </a:solidFill>
                <a:latin typeface="Arial" panose="020B0604020202020204" pitchFamily="34" charset="0"/>
                <a:cs typeface="Arial" panose="020B0604020202020204" pitchFamily="34" charset="0"/>
              </a:rPr>
              <a:t>Aile merkezli uygulamaların  ortak özellikleri arasında, karar vermede aile </a:t>
            </a:r>
            <a:r>
              <a:rPr lang="tr-TR" dirty="0" err="1">
                <a:solidFill>
                  <a:schemeClr val="tx1">
                    <a:lumMod val="65000"/>
                    <a:lumOff val="35000"/>
                  </a:schemeClr>
                </a:solidFill>
                <a:latin typeface="Arial" panose="020B0604020202020204" pitchFamily="34" charset="0"/>
                <a:cs typeface="Arial" panose="020B0604020202020204" pitchFamily="34" charset="0"/>
              </a:rPr>
              <a:t>kaltılımı</a:t>
            </a:r>
            <a:r>
              <a:rPr lang="tr-TR" dirty="0">
                <a:solidFill>
                  <a:schemeClr val="tx1">
                    <a:lumMod val="65000"/>
                    <a:lumOff val="35000"/>
                  </a:schemeClr>
                </a:solidFill>
                <a:latin typeface="Arial" panose="020B0604020202020204" pitchFamily="34" charset="0"/>
                <a:cs typeface="Arial" panose="020B0604020202020204" pitchFamily="34" charset="0"/>
              </a:rPr>
              <a:t>, işbirliği ve ortaklık, karşılıklı saygı, ailenin </a:t>
            </a:r>
            <a:r>
              <a:rPr lang="tr-TR" dirty="0" err="1">
                <a:solidFill>
                  <a:schemeClr val="tx1">
                    <a:lumMod val="65000"/>
                    <a:lumOff val="35000"/>
                  </a:schemeClr>
                </a:solidFill>
                <a:latin typeface="Arial" panose="020B0604020202020204" pitchFamily="34" charset="0"/>
                <a:cs typeface="Arial" panose="020B0604020202020204" pitchFamily="34" charset="0"/>
              </a:rPr>
              <a:t>sesçimlerinin</a:t>
            </a:r>
            <a:r>
              <a:rPr lang="tr-TR" dirty="0">
                <a:solidFill>
                  <a:schemeClr val="tx1">
                    <a:lumMod val="65000"/>
                    <a:lumOff val="35000"/>
                  </a:schemeClr>
                </a:solidFill>
                <a:latin typeface="Arial" panose="020B0604020202020204" pitchFamily="34" charset="0"/>
                <a:cs typeface="Arial" panose="020B0604020202020204" pitchFamily="34" charset="0"/>
              </a:rPr>
              <a:t> kabul edilmesi, güçlü yanlara odaklanmak, bireyselleştirilmiş ve esnek hizmet sunumu, bilgi paylaşımı ve güçlendirme bulunmaktadır(</a:t>
            </a:r>
            <a:r>
              <a:rPr lang="tr-TR" dirty="0" err="1">
                <a:solidFill>
                  <a:schemeClr val="tx1">
                    <a:lumMod val="65000"/>
                    <a:lumOff val="35000"/>
                  </a:schemeClr>
                </a:solidFill>
                <a:latin typeface="Arial" panose="020B0604020202020204" pitchFamily="34" charset="0"/>
                <a:cs typeface="Arial" panose="020B0604020202020204" pitchFamily="34" charset="0"/>
              </a:rPr>
              <a:t>King</a:t>
            </a:r>
            <a:r>
              <a:rPr lang="tr-TR" dirty="0">
                <a:solidFill>
                  <a:schemeClr val="tx1">
                    <a:lumMod val="65000"/>
                    <a:lumOff val="35000"/>
                  </a:schemeClr>
                </a:solidFill>
                <a:latin typeface="Arial" panose="020B0604020202020204" pitchFamily="34" charset="0"/>
                <a:cs typeface="Arial" panose="020B0604020202020204" pitchFamily="34" charset="0"/>
              </a:rPr>
              <a:t> </a:t>
            </a:r>
            <a:r>
              <a:rPr lang="tr-TR" dirty="0" err="1">
                <a:solidFill>
                  <a:schemeClr val="tx1">
                    <a:lumMod val="65000"/>
                    <a:lumOff val="35000"/>
                  </a:schemeClr>
                </a:solidFill>
                <a:latin typeface="Arial" panose="020B0604020202020204" pitchFamily="34" charset="0"/>
                <a:cs typeface="Arial" panose="020B0604020202020204" pitchFamily="34" charset="0"/>
              </a:rPr>
              <a:t>Teplicky</a:t>
            </a:r>
            <a:r>
              <a:rPr lang="tr-TR" dirty="0">
                <a:solidFill>
                  <a:schemeClr val="tx1">
                    <a:lumMod val="65000"/>
                    <a:lumOff val="35000"/>
                  </a:schemeClr>
                </a:solidFill>
                <a:latin typeface="Arial" panose="020B0604020202020204" pitchFamily="34" charset="0"/>
                <a:cs typeface="Arial" panose="020B0604020202020204" pitchFamily="34" charset="0"/>
              </a:rPr>
              <a:t>, </a:t>
            </a:r>
            <a:r>
              <a:rPr lang="tr-TR" dirty="0" err="1">
                <a:solidFill>
                  <a:schemeClr val="tx1">
                    <a:lumMod val="65000"/>
                    <a:lumOff val="35000"/>
                  </a:schemeClr>
                </a:solidFill>
                <a:latin typeface="Arial" panose="020B0604020202020204" pitchFamily="34" charset="0"/>
                <a:cs typeface="Arial" panose="020B0604020202020204" pitchFamily="34" charset="0"/>
              </a:rPr>
              <a:t>King</a:t>
            </a:r>
            <a:r>
              <a:rPr lang="tr-TR" dirty="0">
                <a:solidFill>
                  <a:schemeClr val="tx1">
                    <a:lumMod val="65000"/>
                    <a:lumOff val="35000"/>
                  </a:schemeClr>
                </a:solidFill>
                <a:latin typeface="Arial" panose="020B0604020202020204" pitchFamily="34" charset="0"/>
                <a:cs typeface="Arial" panose="020B0604020202020204" pitchFamily="34" charset="0"/>
              </a:rPr>
              <a:t> ve </a:t>
            </a:r>
            <a:r>
              <a:rPr lang="tr-TR" dirty="0" err="1">
                <a:solidFill>
                  <a:schemeClr val="tx1">
                    <a:lumMod val="65000"/>
                    <a:lumOff val="35000"/>
                  </a:schemeClr>
                </a:solidFill>
                <a:latin typeface="Arial" panose="020B0604020202020204" pitchFamily="34" charset="0"/>
                <a:cs typeface="Arial" panose="020B0604020202020204" pitchFamily="34" charset="0"/>
              </a:rPr>
              <a:t>Rosenbaum</a:t>
            </a:r>
            <a:r>
              <a:rPr lang="tr-TR" dirty="0">
                <a:solidFill>
                  <a:schemeClr val="tx1">
                    <a:lumMod val="65000"/>
                    <a:lumOff val="35000"/>
                  </a:schemeClr>
                </a:solidFill>
                <a:latin typeface="Arial" panose="020B0604020202020204" pitchFamily="34" charset="0"/>
                <a:cs typeface="Arial" panose="020B0604020202020204" pitchFamily="34" charset="0"/>
              </a:rPr>
              <a:t>, 2004) .</a:t>
            </a:r>
          </a:p>
          <a:p>
            <a:pPr>
              <a:buFont typeface="Wingdings" panose="05000000000000000000" pitchFamily="2" charset="2"/>
              <a:buChar char="§"/>
            </a:pPr>
            <a:r>
              <a:rPr lang="tr-TR" dirty="0">
                <a:solidFill>
                  <a:schemeClr val="tx1">
                    <a:lumMod val="65000"/>
                    <a:lumOff val="35000"/>
                  </a:schemeClr>
                </a:solidFill>
                <a:latin typeface="Arial" panose="020B0604020202020204" pitchFamily="34" charset="0"/>
                <a:cs typeface="Arial" panose="020B0604020202020204" pitchFamily="34" charset="0"/>
              </a:rPr>
              <a:t>Aile merkezli uygulamalar, aynı zamanda, psikolojik danışma, sosyal hizmet, eğitim, psikoloji, sosyoloji, iş uğraşı terapisi ve ilgili </a:t>
            </a:r>
            <a:r>
              <a:rPr lang="tr-TR" dirty="0" err="1">
                <a:solidFill>
                  <a:schemeClr val="tx1">
                    <a:lumMod val="65000"/>
                    <a:lumOff val="35000"/>
                  </a:schemeClr>
                </a:solidFill>
                <a:latin typeface="Arial" panose="020B0604020202020204" pitchFamily="34" charset="0"/>
                <a:cs typeface="Arial" panose="020B0604020202020204" pitchFamily="34" charset="0"/>
              </a:rPr>
              <a:t>diger</a:t>
            </a:r>
            <a:r>
              <a:rPr lang="tr-TR" dirty="0">
                <a:solidFill>
                  <a:schemeClr val="tx1">
                    <a:lumMod val="65000"/>
                    <a:lumOff val="35000"/>
                  </a:schemeClr>
                </a:solidFill>
                <a:latin typeface="Arial" panose="020B0604020202020204" pitchFamily="34" charset="0"/>
                <a:cs typeface="Arial" panose="020B0604020202020204" pitchFamily="34" charset="0"/>
              </a:rPr>
              <a:t> disiplinlerin de yer al­dığı </a:t>
            </a:r>
            <a:r>
              <a:rPr lang="tr-TR" dirty="0" err="1">
                <a:solidFill>
                  <a:schemeClr val="tx1">
                    <a:lumMod val="65000"/>
                    <a:lumOff val="35000"/>
                  </a:schemeClr>
                </a:solidFill>
                <a:latin typeface="Arial" panose="020B0604020202020204" pitchFamily="34" charset="0"/>
                <a:cs typeface="Arial" panose="020B0604020202020204" pitchFamily="34" charset="0"/>
              </a:rPr>
              <a:t>multidisipliner</a:t>
            </a:r>
            <a:r>
              <a:rPr lang="tr-TR" dirty="0">
                <a:solidFill>
                  <a:schemeClr val="tx1">
                    <a:lumMod val="65000"/>
                    <a:lumOff val="35000"/>
                  </a:schemeClr>
                </a:solidFill>
                <a:latin typeface="Arial" panose="020B0604020202020204" pitchFamily="34" charset="0"/>
                <a:cs typeface="Arial" panose="020B0604020202020204" pitchFamily="34" charset="0"/>
              </a:rPr>
              <a:t> bir şekilde uygulanmalıdır ( </a:t>
            </a:r>
            <a:r>
              <a:rPr lang="tr-TR" dirty="0" err="1">
                <a:solidFill>
                  <a:schemeClr val="tx1">
                    <a:lumMod val="65000"/>
                    <a:lumOff val="35000"/>
                  </a:schemeClr>
                </a:solidFill>
                <a:latin typeface="Arial" panose="020B0604020202020204" pitchFamily="34" charset="0"/>
                <a:cs typeface="Arial" panose="020B0604020202020204" pitchFamily="34" charset="0"/>
              </a:rPr>
              <a:t>Nassar-McMillan</a:t>
            </a:r>
            <a:r>
              <a:rPr lang="tr-TR" dirty="0">
                <a:solidFill>
                  <a:schemeClr val="tx1">
                    <a:lumMod val="65000"/>
                    <a:lumOff val="35000"/>
                  </a:schemeClr>
                </a:solidFill>
                <a:latin typeface="Arial" panose="020B0604020202020204" pitchFamily="34" charset="0"/>
                <a:cs typeface="Arial" panose="020B0604020202020204" pitchFamily="34" charset="0"/>
              </a:rPr>
              <a:t> ve </a:t>
            </a:r>
            <a:r>
              <a:rPr lang="tr-TR" dirty="0" err="1">
                <a:solidFill>
                  <a:schemeClr val="tx1">
                    <a:lumMod val="65000"/>
                    <a:lumOff val="35000"/>
                  </a:schemeClr>
                </a:solidFill>
                <a:latin typeface="Arial" panose="020B0604020202020204" pitchFamily="34" charset="0"/>
                <a:cs typeface="Arial" panose="020B0604020202020204" pitchFamily="34" charset="0"/>
              </a:rPr>
              <a:t>Algozzine</a:t>
            </a:r>
            <a:r>
              <a:rPr lang="tr-TR" dirty="0">
                <a:solidFill>
                  <a:schemeClr val="tx1">
                    <a:lumMod val="65000"/>
                    <a:lumOff val="35000"/>
                  </a:schemeClr>
                </a:solidFill>
                <a:latin typeface="Arial" panose="020B0604020202020204" pitchFamily="34" charset="0"/>
                <a:cs typeface="Arial" panose="020B0604020202020204" pitchFamily="34" charset="0"/>
              </a:rPr>
              <a:t>, 2001). </a:t>
            </a:r>
            <a:r>
              <a:rPr lang="tr-TR" dirty="0" err="1">
                <a:solidFill>
                  <a:schemeClr val="tx1">
                    <a:lumMod val="65000"/>
                    <a:lumOff val="35000"/>
                  </a:schemeClr>
                </a:solidFill>
                <a:latin typeface="Arial" panose="020B0604020202020204" pitchFamily="34" charset="0"/>
                <a:cs typeface="Arial" panose="020B0604020202020204" pitchFamily="34" charset="0"/>
              </a:rPr>
              <a:t>Nassar-McMillan</a:t>
            </a:r>
            <a:r>
              <a:rPr lang="tr-TR" dirty="0">
                <a:solidFill>
                  <a:schemeClr val="tx1">
                    <a:lumMod val="65000"/>
                    <a:lumOff val="35000"/>
                  </a:schemeClr>
                </a:solidFill>
                <a:latin typeface="Arial" panose="020B0604020202020204" pitchFamily="34" charset="0"/>
                <a:cs typeface="Arial" panose="020B0604020202020204" pitchFamily="34" charset="0"/>
              </a:rPr>
              <a:t> ve </a:t>
            </a:r>
            <a:r>
              <a:rPr lang="tr-TR" dirty="0" err="1">
                <a:solidFill>
                  <a:schemeClr val="tx1">
                    <a:lumMod val="65000"/>
                    <a:lumOff val="35000"/>
                  </a:schemeClr>
                </a:solidFill>
                <a:latin typeface="Arial" panose="020B0604020202020204" pitchFamily="34" charset="0"/>
                <a:cs typeface="Arial" panose="020B0604020202020204" pitchFamily="34" charset="0"/>
              </a:rPr>
              <a:t>Algozzine’e</a:t>
            </a:r>
            <a:r>
              <a:rPr lang="tr-TR" dirty="0">
                <a:solidFill>
                  <a:schemeClr val="tx1">
                    <a:lumMod val="65000"/>
                    <a:lumOff val="35000"/>
                  </a:schemeClr>
                </a:solidFill>
                <a:latin typeface="Arial" panose="020B0604020202020204" pitchFamily="34" charset="0"/>
                <a:cs typeface="Arial" panose="020B0604020202020204" pitchFamily="34" charset="0"/>
              </a:rPr>
              <a:t> göre (2001) aile merkezli uygulamaların ana öğeleri ise:</a:t>
            </a:r>
          </a:p>
          <a:p>
            <a:endParaRPr lang="tr-TR" dirty="0"/>
          </a:p>
        </p:txBody>
      </p:sp>
    </p:spTree>
    <p:extLst>
      <p:ext uri="{BB962C8B-B14F-4D97-AF65-F5344CB8AC3E}">
        <p14:creationId xmlns:p14="http://schemas.microsoft.com/office/powerpoint/2010/main" val="4083473467"/>
      </p:ext>
    </p:extLst>
  </p:cSld>
  <p:clrMapOvr>
    <a:masterClrMapping/>
  </p:clrMapOvr>
  <p:transition spd="slow">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A17778D-2E14-4660-922D-48C84B6BEBB8}"/>
              </a:ext>
            </a:extLst>
          </p:cNvPr>
          <p:cNvSpPr>
            <a:spLocks noGrp="1"/>
          </p:cNvSpPr>
          <p:nvPr>
            <p:ph sz="quarter" idx="10"/>
          </p:nvPr>
        </p:nvSpPr>
        <p:spPr/>
        <p:txBody>
          <a:bodyPr/>
          <a:lstStyle/>
          <a:p>
            <a:pPr eaLnBrk="0" hangingPunct="0">
              <a:buFont typeface="Wingdings" panose="05000000000000000000" pitchFamily="2" charset="2"/>
              <a:buChar char="§"/>
            </a:pPr>
            <a:r>
              <a:rPr lang="tr-TR" dirty="0">
                <a:solidFill>
                  <a:schemeClr val="tx1">
                    <a:lumMod val="65000"/>
                    <a:lumOff val="35000"/>
                  </a:schemeClr>
                </a:solidFill>
                <a:latin typeface="Arial" panose="020B0604020202020204" pitchFamily="34" charset="0"/>
                <a:cs typeface="Arial" panose="020B0604020202020204" pitchFamily="34" charset="0"/>
              </a:rPr>
              <a:t>Aileye odaklanmak,</a:t>
            </a:r>
          </a:p>
          <a:p>
            <a:pPr eaLnBrk="0" hangingPunct="0">
              <a:buFont typeface="Wingdings" panose="05000000000000000000" pitchFamily="2" charset="2"/>
              <a:buChar char="§"/>
            </a:pPr>
            <a:r>
              <a:rPr lang="tr-TR" dirty="0">
                <a:solidFill>
                  <a:schemeClr val="tx1">
                    <a:lumMod val="65000"/>
                    <a:lumOff val="35000"/>
                  </a:schemeClr>
                </a:solidFill>
                <a:latin typeface="Arial" panose="020B0604020202020204" pitchFamily="34" charset="0"/>
                <a:cs typeface="Arial" panose="020B0604020202020204" pitchFamily="34" charset="0"/>
              </a:rPr>
              <a:t>Desteğin iş birliği içinde organize edilmesi,</a:t>
            </a:r>
          </a:p>
          <a:p>
            <a:pPr eaLnBrk="0" hangingPunct="0">
              <a:buFont typeface="Wingdings" panose="05000000000000000000" pitchFamily="2" charset="2"/>
              <a:buChar char="§"/>
            </a:pPr>
            <a:r>
              <a:rPr lang="tr-TR" dirty="0">
                <a:solidFill>
                  <a:schemeClr val="tx1">
                    <a:lumMod val="65000"/>
                    <a:lumOff val="35000"/>
                  </a:schemeClr>
                </a:solidFill>
                <a:latin typeface="Arial" panose="020B0604020202020204" pitchFamily="34" charset="0"/>
                <a:cs typeface="Arial" panose="020B0604020202020204" pitchFamily="34" charset="0"/>
              </a:rPr>
              <a:t>Desteğin ailenin isteklerini göz önünde bulunarak organize edilmesi (karar </a:t>
            </a:r>
            <a:r>
              <a:rPr lang="tr-TR" dirty="0" err="1">
                <a:solidFill>
                  <a:schemeClr val="tx1">
                    <a:lumMod val="65000"/>
                    <a:lumOff val="35000"/>
                  </a:schemeClr>
                </a:solidFill>
                <a:latin typeface="Arial" panose="020B0604020202020204" pitchFamily="34" charset="0"/>
                <a:cs typeface="Arial" panose="020B0604020202020204" pitchFamily="34" charset="0"/>
              </a:rPr>
              <a:t>veme</a:t>
            </a:r>
            <a:r>
              <a:rPr lang="tr-TR" dirty="0">
                <a:solidFill>
                  <a:schemeClr val="tx1">
                    <a:lumMod val="65000"/>
                    <a:lumOff val="35000"/>
                  </a:schemeClr>
                </a:solidFill>
                <a:latin typeface="Arial" panose="020B0604020202020204" pitchFamily="34" charset="0"/>
                <a:cs typeface="Arial" panose="020B0604020202020204" pitchFamily="34" charset="0"/>
              </a:rPr>
              <a:t> sürecini yönlendirebilmek için)</a:t>
            </a:r>
          </a:p>
          <a:p>
            <a:pPr eaLnBrk="0" hangingPunct="0">
              <a:buFont typeface="Wingdings" panose="05000000000000000000" pitchFamily="2" charset="2"/>
              <a:buChar char="§"/>
            </a:pPr>
            <a:r>
              <a:rPr lang="tr-TR" dirty="0">
                <a:solidFill>
                  <a:schemeClr val="tx1">
                    <a:lumMod val="65000"/>
                    <a:lumOff val="35000"/>
                  </a:schemeClr>
                </a:solidFill>
                <a:latin typeface="Arial" panose="020B0604020202020204" pitchFamily="34" charset="0"/>
                <a:cs typeface="Arial" panose="020B0604020202020204" pitchFamily="34" charset="0"/>
              </a:rPr>
              <a:t>Ailenin güçlü yanlarını ele almak,</a:t>
            </a:r>
          </a:p>
          <a:p>
            <a:pPr eaLnBrk="0" hangingPunct="0">
              <a:buFont typeface="Wingdings" panose="05000000000000000000" pitchFamily="2" charset="2"/>
              <a:buChar char="§"/>
            </a:pPr>
            <a:r>
              <a:rPr lang="tr-TR" dirty="0">
                <a:solidFill>
                  <a:schemeClr val="tx1">
                    <a:lumMod val="65000"/>
                    <a:lumOff val="35000"/>
                  </a:schemeClr>
                </a:solidFill>
                <a:latin typeface="Arial" panose="020B0604020202020204" pitchFamily="34" charset="0"/>
                <a:cs typeface="Arial" panose="020B0604020202020204" pitchFamily="34" charset="0"/>
              </a:rPr>
              <a:t>Ailenin ihtiyaçlarını bütüncül bir yaklaşımla ele almak (problemli olan bir üyeye odaklanmak yerine),</a:t>
            </a:r>
          </a:p>
          <a:p>
            <a:pPr eaLnBrk="0" hangingPunct="0">
              <a:buFont typeface="Wingdings" panose="05000000000000000000" pitchFamily="2" charset="2"/>
              <a:buChar char="§"/>
            </a:pPr>
            <a:r>
              <a:rPr lang="tr-TR" dirty="0">
                <a:solidFill>
                  <a:schemeClr val="tx1">
                    <a:lumMod val="65000"/>
                    <a:lumOff val="35000"/>
                  </a:schemeClr>
                </a:solidFill>
                <a:latin typeface="Arial" panose="020B0604020202020204" pitchFamily="34" charset="0"/>
                <a:cs typeface="Arial" panose="020B0604020202020204" pitchFamily="34" charset="0"/>
              </a:rPr>
              <a:t>Aile hizmetlerini bireyselleştirmek,</a:t>
            </a:r>
          </a:p>
          <a:p>
            <a:pPr eaLnBrk="0" hangingPunct="0">
              <a:buFont typeface="Wingdings" panose="05000000000000000000" pitchFamily="2" charset="2"/>
              <a:buChar char="§"/>
            </a:pPr>
            <a:r>
              <a:rPr lang="tr-TR" dirty="0">
                <a:solidFill>
                  <a:schemeClr val="tx1">
                    <a:lumMod val="65000"/>
                    <a:lumOff val="35000"/>
                  </a:schemeClr>
                </a:solidFill>
                <a:latin typeface="Arial" panose="020B0604020202020204" pitchFamily="34" charset="0"/>
                <a:cs typeface="Arial" panose="020B0604020202020204" pitchFamily="34" charset="0"/>
              </a:rPr>
              <a:t>Ailelere bilgileri destekleyici bir tutumla vermek,</a:t>
            </a:r>
          </a:p>
          <a:p>
            <a:pPr>
              <a:buFont typeface="Wingdings" panose="05000000000000000000" pitchFamily="2" charset="2"/>
              <a:buChar char="§"/>
            </a:pPr>
            <a:r>
              <a:rPr lang="tr-TR" dirty="0">
                <a:solidFill>
                  <a:schemeClr val="tx1">
                    <a:lumMod val="65000"/>
                    <a:lumOff val="35000"/>
                  </a:schemeClr>
                </a:solidFill>
                <a:latin typeface="Arial" panose="020B0604020202020204" pitchFamily="34" charset="0"/>
                <a:cs typeface="Arial" panose="020B0604020202020204" pitchFamily="34" charset="0"/>
              </a:rPr>
              <a:t>Hizmetin sunumunu erişilebilirlik ve ailenin rutinini minimum  şekilde et­kileyerek sağlamak.</a:t>
            </a:r>
          </a:p>
          <a:p>
            <a:endParaRPr lang="tr-TR" dirty="0"/>
          </a:p>
        </p:txBody>
      </p:sp>
    </p:spTree>
    <p:extLst>
      <p:ext uri="{BB962C8B-B14F-4D97-AF65-F5344CB8AC3E}">
        <p14:creationId xmlns:p14="http://schemas.microsoft.com/office/powerpoint/2010/main" val="3875056542"/>
      </p:ext>
    </p:extLst>
  </p:cSld>
  <p:clrMapOvr>
    <a:masterClrMapping/>
  </p:clrMapOvr>
  <p:transition spd="slow">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28739F9-EE84-46C5-8932-D9BDAFEA3E3D}"/>
              </a:ext>
            </a:extLst>
          </p:cNvPr>
          <p:cNvSpPr>
            <a:spLocks noGrp="1"/>
          </p:cNvSpPr>
          <p:nvPr>
            <p:ph sz="quarter" idx="10"/>
          </p:nvPr>
        </p:nvSpPr>
        <p:spPr>
          <a:xfrm>
            <a:off x="955677" y="662940"/>
            <a:ext cx="7700963" cy="4004787"/>
          </a:xfrm>
        </p:spPr>
        <p:txBody>
          <a:bodyPr>
            <a:normAutofit fontScale="70000" lnSpcReduction="20000"/>
          </a:bodyPr>
          <a:lstStyle/>
          <a:p>
            <a:pPr eaLnBrk="0" hangingPunct="0">
              <a:lnSpc>
                <a:spcPct val="120000"/>
              </a:lnSpc>
            </a:pPr>
            <a:r>
              <a:rPr lang="tr-TR" sz="2600" dirty="0" err="1">
                <a:solidFill>
                  <a:schemeClr val="tx1">
                    <a:lumMod val="65000"/>
                    <a:lumOff val="35000"/>
                  </a:schemeClr>
                </a:solidFill>
                <a:latin typeface="Arial" panose="020B0604020202020204" pitchFamily="34" charset="0"/>
                <a:cs typeface="Arial" panose="020B0604020202020204" pitchFamily="34" charset="0"/>
              </a:rPr>
              <a:t>Nassar-McMillan</a:t>
            </a:r>
            <a:r>
              <a:rPr lang="tr-TR" sz="2600" dirty="0">
                <a:solidFill>
                  <a:schemeClr val="tx1">
                    <a:lumMod val="65000"/>
                    <a:lumOff val="35000"/>
                  </a:schemeClr>
                </a:solidFill>
                <a:latin typeface="Arial" panose="020B0604020202020204" pitchFamily="34" charset="0"/>
                <a:cs typeface="Arial" panose="020B0604020202020204" pitchFamily="34" charset="0"/>
              </a:rPr>
              <a:t> ve </a:t>
            </a:r>
            <a:r>
              <a:rPr lang="tr-TR" sz="2600" dirty="0" err="1">
                <a:solidFill>
                  <a:schemeClr val="tx1">
                    <a:lumMod val="65000"/>
                    <a:lumOff val="35000"/>
                  </a:schemeClr>
                </a:solidFill>
                <a:latin typeface="Arial" panose="020B0604020202020204" pitchFamily="34" charset="0"/>
                <a:cs typeface="Arial" panose="020B0604020202020204" pitchFamily="34" charset="0"/>
              </a:rPr>
              <a:t>Algozzine</a:t>
            </a:r>
            <a:r>
              <a:rPr lang="tr-TR" sz="2600" dirty="0">
                <a:solidFill>
                  <a:schemeClr val="tx1">
                    <a:lumMod val="65000"/>
                    <a:lumOff val="35000"/>
                  </a:schemeClr>
                </a:solidFill>
                <a:latin typeface="Arial" panose="020B0604020202020204" pitchFamily="34" charset="0"/>
                <a:cs typeface="Arial" panose="020B0604020202020204" pitchFamily="34" charset="0"/>
              </a:rPr>
              <a:t>, (2001) bu öğeleri içerdiğinde aile merkezli yaklaşımına aşağıdaki alanlarda gelişmeyi sağladığı konusunu vurgulamaktadır:</a:t>
            </a:r>
          </a:p>
          <a:p>
            <a:pPr lvl="1" eaLnBrk="0" hangingPunct="0">
              <a:lnSpc>
                <a:spcPct val="120000"/>
              </a:lnSpc>
            </a:pPr>
            <a:r>
              <a:rPr lang="tr-TR" sz="2600" dirty="0">
                <a:solidFill>
                  <a:schemeClr val="tx1">
                    <a:lumMod val="65000"/>
                    <a:lumOff val="35000"/>
                  </a:schemeClr>
                </a:solidFill>
                <a:latin typeface="Arial" panose="020B0604020202020204" pitchFamily="34" charset="0"/>
                <a:cs typeface="Arial" panose="020B0604020202020204" pitchFamily="34" charset="0"/>
              </a:rPr>
              <a:t>Çocuğun işlevselliği,</a:t>
            </a:r>
          </a:p>
          <a:p>
            <a:pPr lvl="1" eaLnBrk="0" hangingPunct="0">
              <a:lnSpc>
                <a:spcPct val="120000"/>
              </a:lnSpc>
            </a:pPr>
            <a:r>
              <a:rPr lang="tr-TR" sz="2600" dirty="0">
                <a:solidFill>
                  <a:schemeClr val="tx1">
                    <a:lumMod val="65000"/>
                    <a:lumOff val="35000"/>
                  </a:schemeClr>
                </a:solidFill>
                <a:latin typeface="Arial" panose="020B0604020202020204" pitchFamily="34" charset="0"/>
                <a:cs typeface="Arial" panose="020B0604020202020204" pitchFamily="34" charset="0"/>
              </a:rPr>
              <a:t>Ebeveyn becerileri ve duygusal olarak iyilik,</a:t>
            </a:r>
          </a:p>
          <a:p>
            <a:pPr lvl="1" eaLnBrk="0" hangingPunct="0">
              <a:lnSpc>
                <a:spcPct val="120000"/>
              </a:lnSpc>
            </a:pPr>
            <a:r>
              <a:rPr lang="tr-TR" sz="2600" dirty="0">
                <a:solidFill>
                  <a:schemeClr val="tx1">
                    <a:lumMod val="65000"/>
                    <a:lumOff val="35000"/>
                  </a:schemeClr>
                </a:solidFill>
                <a:latin typeface="Arial" panose="020B0604020202020204" pitchFamily="34" charset="0"/>
                <a:cs typeface="Arial" panose="020B0604020202020204" pitchFamily="34" charset="0"/>
              </a:rPr>
              <a:t>Hizmetlerin etkililiğinde ebeveyn görüşü ve çocuğun bakımında kontrolünün olduğu hissi,</a:t>
            </a:r>
          </a:p>
          <a:p>
            <a:pPr lvl="1" eaLnBrk="0" hangingPunct="0">
              <a:lnSpc>
                <a:spcPct val="120000"/>
              </a:lnSpc>
            </a:pPr>
            <a:r>
              <a:rPr lang="tr-TR" sz="2600" dirty="0">
                <a:solidFill>
                  <a:schemeClr val="tx1">
                    <a:lumMod val="65000"/>
                    <a:lumOff val="35000"/>
                  </a:schemeClr>
                </a:solidFill>
                <a:latin typeface="Arial" panose="020B0604020202020204" pitchFamily="34" charset="0"/>
                <a:cs typeface="Arial" panose="020B0604020202020204" pitchFamily="34" charset="0"/>
              </a:rPr>
              <a:t>Problem çözme,</a:t>
            </a:r>
          </a:p>
          <a:p>
            <a:pPr lvl="1" eaLnBrk="0" hangingPunct="0">
              <a:lnSpc>
                <a:spcPct val="120000"/>
              </a:lnSpc>
            </a:pPr>
            <a:r>
              <a:rPr lang="tr-TR" sz="2600" dirty="0">
                <a:solidFill>
                  <a:schemeClr val="tx1">
                    <a:lumMod val="65000"/>
                    <a:lumOff val="35000"/>
                  </a:schemeClr>
                </a:solidFill>
                <a:latin typeface="Arial" panose="020B0604020202020204" pitchFamily="34" charset="0"/>
                <a:cs typeface="Arial" panose="020B0604020202020204" pitchFamily="34" charset="0"/>
              </a:rPr>
              <a:t>Evde çocuğun bakımını sağlama becerisi,</a:t>
            </a:r>
          </a:p>
          <a:p>
            <a:pPr lvl="1" eaLnBrk="0" hangingPunct="0">
              <a:lnSpc>
                <a:spcPct val="120000"/>
              </a:lnSpc>
            </a:pPr>
            <a:r>
              <a:rPr lang="tr-TR" sz="2600" dirty="0">
                <a:solidFill>
                  <a:schemeClr val="tx1">
                    <a:lumMod val="65000"/>
                    <a:lumOff val="35000"/>
                  </a:schemeClr>
                </a:solidFill>
                <a:latin typeface="Arial" panose="020B0604020202020204" pitchFamily="34" charset="0"/>
                <a:cs typeface="Arial" panose="020B0604020202020204" pitchFamily="34" charset="0"/>
              </a:rPr>
              <a:t>Hizmetlerin ulaştırılması,</a:t>
            </a:r>
          </a:p>
          <a:p>
            <a:pPr lvl="1" eaLnBrk="0" hangingPunct="0">
              <a:lnSpc>
                <a:spcPct val="120000"/>
              </a:lnSpc>
            </a:pPr>
            <a:r>
              <a:rPr lang="tr-TR" sz="2600" dirty="0">
                <a:solidFill>
                  <a:schemeClr val="tx1">
                    <a:lumMod val="65000"/>
                    <a:lumOff val="35000"/>
                  </a:schemeClr>
                </a:solidFill>
                <a:latin typeface="Arial" panose="020B0604020202020204" pitchFamily="34" charset="0"/>
                <a:cs typeface="Arial" panose="020B0604020202020204" pitchFamily="34" charset="0"/>
              </a:rPr>
              <a:t>Bütçeyi verimli kullanma,</a:t>
            </a:r>
          </a:p>
          <a:p>
            <a:pPr lvl="1">
              <a:lnSpc>
                <a:spcPct val="120000"/>
              </a:lnSpc>
            </a:pPr>
            <a:r>
              <a:rPr lang="tr-TR" sz="2600" dirty="0">
                <a:solidFill>
                  <a:schemeClr val="tx1">
                    <a:lumMod val="65000"/>
                    <a:lumOff val="35000"/>
                  </a:schemeClr>
                </a:solidFill>
                <a:latin typeface="Arial" panose="020B0604020202020204" pitchFamily="34" charset="0"/>
                <a:cs typeface="Arial" panose="020B0604020202020204" pitchFamily="34" charset="0"/>
              </a:rPr>
              <a:t>Ailenin güçlenmesi,</a:t>
            </a:r>
          </a:p>
          <a:p>
            <a:endParaRPr lang="tr-TR" dirty="0"/>
          </a:p>
        </p:txBody>
      </p:sp>
    </p:spTree>
    <p:extLst>
      <p:ext uri="{BB962C8B-B14F-4D97-AF65-F5344CB8AC3E}">
        <p14:creationId xmlns:p14="http://schemas.microsoft.com/office/powerpoint/2010/main" val="1235528524"/>
      </p:ext>
    </p:extLst>
  </p:cSld>
  <p:clrMapOvr>
    <a:masterClrMapping/>
  </p:clrMapOvr>
  <p:transition spd="slow">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7D7A59D-580A-45F9-8098-B83B78A11A62}"/>
              </a:ext>
            </a:extLst>
          </p:cNvPr>
          <p:cNvSpPr>
            <a:spLocks noGrp="1"/>
          </p:cNvSpPr>
          <p:nvPr>
            <p:ph type="title"/>
          </p:nvPr>
        </p:nvSpPr>
        <p:spPr/>
        <p:txBody>
          <a:bodyPr/>
          <a:lstStyle/>
          <a:p>
            <a:r>
              <a:rPr lang="tr-TR" dirty="0"/>
              <a:t>Aile Eğitimi</a:t>
            </a:r>
          </a:p>
        </p:txBody>
      </p:sp>
      <p:sp>
        <p:nvSpPr>
          <p:cNvPr id="3" name="İçerik Yer Tutucusu 2">
            <a:extLst>
              <a:ext uri="{FF2B5EF4-FFF2-40B4-BE49-F238E27FC236}">
                <a16:creationId xmlns:a16="http://schemas.microsoft.com/office/drawing/2014/main" id="{76D4E697-12D1-4112-A3A9-6909B63981E0}"/>
              </a:ext>
            </a:extLst>
          </p:cNvPr>
          <p:cNvSpPr>
            <a:spLocks noGrp="1"/>
          </p:cNvSpPr>
          <p:nvPr>
            <p:ph sz="quarter" idx="10"/>
          </p:nvPr>
        </p:nvSpPr>
        <p:spPr/>
        <p:txBody>
          <a:bodyPr/>
          <a:lstStyle/>
          <a:p>
            <a:pPr>
              <a:buFont typeface="Wingdings" panose="05000000000000000000" pitchFamily="2" charset="2"/>
              <a:buChar char="§"/>
            </a:pPr>
            <a:r>
              <a:rPr lang="tr-TR" dirty="0">
                <a:solidFill>
                  <a:schemeClr val="tx1">
                    <a:lumMod val="65000"/>
                    <a:lumOff val="35000"/>
                  </a:schemeClr>
                </a:solidFill>
                <a:latin typeface="Arial" panose="020B0604020202020204" pitchFamily="34" charset="0"/>
                <a:cs typeface="Arial" panose="020B0604020202020204" pitchFamily="34" charset="0"/>
              </a:rPr>
              <a:t>Genel anlamda aile eğitimi  anne  babaların  ebeveynlik  becerilerini  geliştirmeyi </a:t>
            </a:r>
            <a:r>
              <a:rPr lang="tr-TR" dirty="0" err="1">
                <a:solidFill>
                  <a:schemeClr val="tx1">
                    <a:lumMod val="65000"/>
                    <a:lumOff val="35000"/>
                  </a:schemeClr>
                </a:solidFill>
                <a:latin typeface="Arial" panose="020B0604020202020204" pitchFamily="34" charset="0"/>
                <a:cs typeface="Arial" panose="020B0604020202020204" pitchFamily="34" charset="0"/>
              </a:rPr>
              <a:t>amaylayan</a:t>
            </a:r>
            <a:r>
              <a:rPr lang="tr-TR" dirty="0">
                <a:solidFill>
                  <a:schemeClr val="tx1">
                    <a:lumMod val="65000"/>
                    <a:lumOff val="35000"/>
                  </a:schemeClr>
                </a:solidFill>
                <a:latin typeface="Arial" panose="020B0604020202020204" pitchFamily="34" charset="0"/>
                <a:cs typeface="Arial" panose="020B0604020202020204" pitchFamily="34" charset="0"/>
              </a:rPr>
              <a:t> uygulamalardır. Erken çocukluk özel eğitiminde aile eğitimi ise hem ebeveynlik becerilerinin geliştirilmesini hem de özel gereksinimli çocuk ebeveyni olmayla ilgili gerekli tutum, bilgi ve becerilerin  edinilmesini  içermektedir. </a:t>
            </a:r>
          </a:p>
          <a:p>
            <a:pPr>
              <a:buFont typeface="Wingdings" panose="05000000000000000000" pitchFamily="2" charset="2"/>
              <a:buChar char="§"/>
            </a:pPr>
            <a:r>
              <a:rPr lang="tr-TR" dirty="0">
                <a:solidFill>
                  <a:schemeClr val="tx1">
                    <a:lumMod val="65000"/>
                    <a:lumOff val="35000"/>
                  </a:schemeClr>
                </a:solidFill>
                <a:latin typeface="Arial" panose="020B0604020202020204" pitchFamily="34" charset="0"/>
                <a:cs typeface="Arial" panose="020B0604020202020204" pitchFamily="34" charset="0"/>
              </a:rPr>
              <a:t>Aile eğitimleri ailelerin gereksinimlerine ve kaynaklarına bağlı olarak farklı yöntemler ve farklı ortamlarda verilebilmektedir. Ailelere okul ya da kurumlarda farklı konularda seminerler şeklinde eğitim verilebildiği gibi ev merkezli eği­timler ve son yıllarda yaygınlaşmaya başlayan uzaktan eğitime dayalı aile eğitim programları bulunmaktadır. </a:t>
            </a:r>
          </a:p>
          <a:p>
            <a:endParaRPr lang="tr-TR" dirty="0"/>
          </a:p>
        </p:txBody>
      </p:sp>
    </p:spTree>
    <p:extLst>
      <p:ext uri="{BB962C8B-B14F-4D97-AF65-F5344CB8AC3E}">
        <p14:creationId xmlns:p14="http://schemas.microsoft.com/office/powerpoint/2010/main" val="1792431876"/>
      </p:ext>
    </p:extLst>
  </p:cSld>
  <p:clrMapOvr>
    <a:masterClrMapping/>
  </p:clrMapOvr>
  <p:transition spd="slow">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C91495F-EEB3-48B5-BB83-F952AE303E95}"/>
              </a:ext>
            </a:extLst>
          </p:cNvPr>
          <p:cNvSpPr>
            <a:spLocks noGrp="1"/>
          </p:cNvSpPr>
          <p:nvPr>
            <p:ph type="title"/>
          </p:nvPr>
        </p:nvSpPr>
        <p:spPr>
          <a:xfrm>
            <a:off x="948776" y="231761"/>
            <a:ext cx="7707862" cy="488024"/>
          </a:xfrm>
        </p:spPr>
        <p:txBody>
          <a:bodyPr/>
          <a:lstStyle/>
          <a:p>
            <a:r>
              <a:rPr lang="tr-TR" dirty="0">
                <a:latin typeface="Arial" panose="020B0604020202020204" pitchFamily="34" charset="0"/>
                <a:cs typeface="Arial" panose="020B0604020202020204" pitchFamily="34" charset="0"/>
              </a:rPr>
              <a:t>Bireysel Aile Hizmet Planı (BAHP)’</a:t>
            </a:r>
            <a:r>
              <a:rPr lang="tr-TR" dirty="0" err="1">
                <a:latin typeface="Arial" panose="020B0604020202020204" pitchFamily="34" charset="0"/>
                <a:cs typeface="Arial" panose="020B0604020202020204" pitchFamily="34" charset="0"/>
              </a:rPr>
              <a:t>ın</a:t>
            </a:r>
            <a:r>
              <a:rPr lang="tr-TR" dirty="0">
                <a:latin typeface="Arial" panose="020B0604020202020204" pitchFamily="34" charset="0"/>
                <a:cs typeface="Arial" panose="020B0604020202020204" pitchFamily="34" charset="0"/>
              </a:rPr>
              <a:t> Geliştirilmesi</a:t>
            </a:r>
          </a:p>
        </p:txBody>
      </p:sp>
      <p:sp>
        <p:nvSpPr>
          <p:cNvPr id="3" name="İçerik Yer Tutucusu 2">
            <a:extLst>
              <a:ext uri="{FF2B5EF4-FFF2-40B4-BE49-F238E27FC236}">
                <a16:creationId xmlns:a16="http://schemas.microsoft.com/office/drawing/2014/main" id="{29756DBD-0B79-4D50-9835-CF9EB34A4652}"/>
              </a:ext>
            </a:extLst>
          </p:cNvPr>
          <p:cNvSpPr>
            <a:spLocks noGrp="1"/>
          </p:cNvSpPr>
          <p:nvPr>
            <p:ph sz="quarter" idx="10"/>
          </p:nvPr>
        </p:nvSpPr>
        <p:spPr>
          <a:xfrm>
            <a:off x="955677" y="719785"/>
            <a:ext cx="7700963" cy="3947942"/>
          </a:xfrm>
        </p:spPr>
        <p:txBody>
          <a:bodyPr>
            <a:noAutofit/>
          </a:bodyPr>
          <a:lstStyle/>
          <a:p>
            <a:pPr>
              <a:lnSpc>
                <a:spcPct val="110000"/>
              </a:lnSpc>
              <a:buFont typeface="Wingdings" panose="05000000000000000000" pitchFamily="2" charset="2"/>
              <a:buChar char="§"/>
            </a:pPr>
            <a:r>
              <a:rPr lang="tr-TR" dirty="0">
                <a:solidFill>
                  <a:schemeClr val="tx1">
                    <a:lumMod val="65000"/>
                    <a:lumOff val="35000"/>
                  </a:schemeClr>
                </a:solidFill>
                <a:latin typeface="Arial" panose="020B0604020202020204" pitchFamily="34" charset="0"/>
                <a:cs typeface="Arial" panose="020B0604020202020204" pitchFamily="34" charset="0"/>
              </a:rPr>
              <a:t>0-2 yaş grubunda olan akranlarına kıyasla gelişimsel gerilik gösteren ya da risk faktörüne sahip çocukların eğitimden yararlanma hakları vardır. Bu yaş grubundaki çocuklar kadar aile de özel eğitim hizmetlerinden yararlanırlar. </a:t>
            </a:r>
          </a:p>
          <a:p>
            <a:pPr>
              <a:lnSpc>
                <a:spcPct val="110000"/>
              </a:lnSpc>
              <a:buFont typeface="Wingdings" panose="05000000000000000000" pitchFamily="2" charset="2"/>
              <a:buChar char="§"/>
            </a:pPr>
            <a:r>
              <a:rPr lang="tr-TR" dirty="0">
                <a:solidFill>
                  <a:schemeClr val="tx1">
                    <a:lumMod val="65000"/>
                    <a:lumOff val="35000"/>
                  </a:schemeClr>
                </a:solidFill>
                <a:latin typeface="Arial" panose="020B0604020202020204" pitchFamily="34" charset="0"/>
                <a:cs typeface="Arial" panose="020B0604020202020204" pitchFamily="34" charset="0"/>
              </a:rPr>
              <a:t>Aile ve çocuğu kapsayan BAHP hazırlanır. BEP ile BAHP işlevi ve amacı birbirine benzerdir. Her ikisi de taraflar arasında iletişimi kolaylaştırır.</a:t>
            </a:r>
          </a:p>
          <a:p>
            <a:pPr>
              <a:lnSpc>
                <a:spcPct val="110000"/>
              </a:lnSpc>
              <a:buFont typeface="Wingdings" panose="05000000000000000000" pitchFamily="2" charset="2"/>
              <a:buChar char="§"/>
            </a:pPr>
            <a:r>
              <a:rPr lang="tr-TR" dirty="0">
                <a:solidFill>
                  <a:schemeClr val="tx1">
                    <a:lumMod val="65000"/>
                    <a:lumOff val="35000"/>
                  </a:schemeClr>
                </a:solidFill>
                <a:latin typeface="Arial" panose="020B0604020202020204" pitchFamily="34" charset="0"/>
                <a:cs typeface="Arial" panose="020B0604020202020204" pitchFamily="34" charset="0"/>
              </a:rPr>
              <a:t>BAHP farklı disiplin alanlarının uzmanlarından oluşan bir ekip tarafından hazırlanır. Ailenin gereksinimleri oluşturulan ekip tarafından değerlendirilir.</a:t>
            </a:r>
          </a:p>
          <a:p>
            <a:pPr>
              <a:lnSpc>
                <a:spcPct val="110000"/>
              </a:lnSpc>
              <a:buFont typeface="Wingdings" panose="05000000000000000000" pitchFamily="2" charset="2"/>
              <a:buChar char="§"/>
            </a:pPr>
            <a:r>
              <a:rPr lang="tr-TR" dirty="0">
                <a:solidFill>
                  <a:schemeClr val="tx1">
                    <a:lumMod val="65000"/>
                    <a:lumOff val="35000"/>
                  </a:schemeClr>
                </a:solidFill>
                <a:latin typeface="Arial" panose="020B0604020202020204" pitchFamily="34" charset="0"/>
                <a:cs typeface="Arial" panose="020B0604020202020204" pitchFamily="34" charset="0"/>
              </a:rPr>
              <a:t>ABD’de özel eğitim hizmetlerine gereksinimi olduğu belirlenen doğumdan 36 aya kadar olan her çocuk için BAHP hazırlanması zorunludur.</a:t>
            </a:r>
          </a:p>
          <a:p>
            <a:pPr>
              <a:buFont typeface="Wingdings" panose="05000000000000000000" pitchFamily="2" charset="2"/>
              <a:buChar char="§"/>
            </a:pPr>
            <a:endParaRPr lang="tr-TR" dirty="0">
              <a:solidFill>
                <a:schemeClr val="tx1">
                  <a:lumMod val="65000"/>
                  <a:lumOff val="35000"/>
                </a:schemeClr>
              </a:solidFill>
              <a:latin typeface="Arial" panose="020B0604020202020204" pitchFamily="34" charset="0"/>
              <a:cs typeface="Arial" panose="020B0604020202020204" pitchFamily="34" charset="0"/>
            </a:endParaRPr>
          </a:p>
          <a:p>
            <a:endParaRPr lang="tr-TR" dirty="0"/>
          </a:p>
        </p:txBody>
      </p:sp>
    </p:spTree>
    <p:extLst>
      <p:ext uri="{BB962C8B-B14F-4D97-AF65-F5344CB8AC3E}">
        <p14:creationId xmlns:p14="http://schemas.microsoft.com/office/powerpoint/2010/main" val="1799052650"/>
      </p:ext>
    </p:extLst>
  </p:cSld>
  <p:clrMapOvr>
    <a:masterClrMapping/>
  </p:clrMapOvr>
  <p:transition spd="slow">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B1DF9EA4-464E-443B-B77D-BF4996B2B242}"/>
              </a:ext>
            </a:extLst>
          </p:cNvPr>
          <p:cNvSpPr>
            <a:spLocks noGrp="1"/>
          </p:cNvSpPr>
          <p:nvPr>
            <p:ph sz="quarter" idx="10"/>
          </p:nvPr>
        </p:nvSpPr>
        <p:spPr>
          <a:xfrm>
            <a:off x="955677" y="640080"/>
            <a:ext cx="7700963" cy="4027647"/>
          </a:xfrm>
        </p:spPr>
        <p:txBody>
          <a:bodyPr>
            <a:noAutofit/>
          </a:bodyPr>
          <a:lstStyle/>
          <a:p>
            <a:pPr>
              <a:buFont typeface="Wingdings" panose="05000000000000000000" pitchFamily="2" charset="2"/>
              <a:buChar char="§"/>
            </a:pPr>
            <a:r>
              <a:rPr lang="tr-TR" dirty="0">
                <a:solidFill>
                  <a:schemeClr val="tx1">
                    <a:lumMod val="65000"/>
                    <a:lumOff val="35000"/>
                  </a:schemeClr>
                </a:solidFill>
                <a:latin typeface="Arial" panose="020B0604020202020204" pitchFamily="34" charset="0"/>
                <a:cs typeface="Arial" panose="020B0604020202020204" pitchFamily="34" charset="0"/>
              </a:rPr>
              <a:t>Programlar, bebekler ve oyun çağı çocukların ailelerine bağımlı olduğunu, aile temelli bir yaklaşım gerekliliğini bilir.</a:t>
            </a:r>
          </a:p>
          <a:p>
            <a:pPr>
              <a:buFont typeface="Wingdings" panose="05000000000000000000" pitchFamily="2" charset="2"/>
              <a:buChar char="§"/>
            </a:pPr>
            <a:r>
              <a:rPr lang="tr-TR" dirty="0">
                <a:solidFill>
                  <a:schemeClr val="tx1">
                    <a:lumMod val="65000"/>
                    <a:lumOff val="35000"/>
                  </a:schemeClr>
                </a:solidFill>
                <a:latin typeface="Arial" panose="020B0604020202020204" pitchFamily="34" charset="0"/>
                <a:cs typeface="Arial" panose="020B0604020202020204" pitchFamily="34" charset="0"/>
              </a:rPr>
              <a:t>Programlar, her aile yapısının farklı olduğunu yansıtan yolla aileleri ele alır.</a:t>
            </a:r>
          </a:p>
          <a:p>
            <a:pPr>
              <a:buFont typeface="Wingdings" panose="05000000000000000000" pitchFamily="2" charset="2"/>
              <a:buChar char="§"/>
            </a:pPr>
            <a:r>
              <a:rPr lang="tr-TR" dirty="0">
                <a:solidFill>
                  <a:schemeClr val="tx1">
                    <a:lumMod val="65000"/>
                    <a:lumOff val="35000"/>
                  </a:schemeClr>
                </a:solidFill>
                <a:latin typeface="Arial" panose="020B0604020202020204" pitchFamily="34" charset="0"/>
                <a:cs typeface="Arial" panose="020B0604020202020204" pitchFamily="34" charset="0"/>
              </a:rPr>
              <a:t>Programlar, her ailenin kendi değerleri, rolleri, inançları ve baş etme tarzı olduğunu bilir; ırksal, etnik ve dilsel farklılıklara saygı uygulamaların temel taşıdır.</a:t>
            </a:r>
          </a:p>
          <a:p>
            <a:pPr>
              <a:buFont typeface="Wingdings" panose="05000000000000000000" pitchFamily="2" charset="2"/>
              <a:buChar char="§"/>
            </a:pPr>
            <a:r>
              <a:rPr lang="tr-TR" dirty="0">
                <a:solidFill>
                  <a:schemeClr val="tx1">
                    <a:lumMod val="65000"/>
                    <a:lumOff val="35000"/>
                  </a:schemeClr>
                </a:solidFill>
                <a:latin typeface="Arial" panose="020B0604020202020204" pitchFamily="34" charset="0"/>
                <a:cs typeface="Arial" panose="020B0604020202020204" pitchFamily="34" charset="0"/>
              </a:rPr>
              <a:t>Programlar, çocukla ailenin etkileşimini destekleyen, belirlenen aile gereksinimleri için esnek hizmetler sunan ve toplumsal yaşama çocuğun ve ailenin katılımını arttıran stratejiler kullanır.</a:t>
            </a:r>
          </a:p>
          <a:p>
            <a:pPr>
              <a:buFont typeface="Wingdings" panose="05000000000000000000" pitchFamily="2" charset="2"/>
              <a:buChar char="§"/>
            </a:pPr>
            <a:r>
              <a:rPr lang="tr-TR" dirty="0">
                <a:solidFill>
                  <a:schemeClr val="tx1">
                    <a:lumMod val="65000"/>
                    <a:lumOff val="35000"/>
                  </a:schemeClr>
                </a:solidFill>
                <a:latin typeface="Arial" panose="020B0604020202020204" pitchFamily="34" charset="0"/>
                <a:cs typeface="Arial" panose="020B0604020202020204" pitchFamily="34" charset="0"/>
              </a:rPr>
              <a:t>Bu ilkeler, BAHP’ </a:t>
            </a:r>
            <a:r>
              <a:rPr lang="tr-TR" dirty="0" err="1">
                <a:solidFill>
                  <a:schemeClr val="tx1">
                    <a:lumMod val="65000"/>
                    <a:lumOff val="35000"/>
                  </a:schemeClr>
                </a:solidFill>
                <a:latin typeface="Arial" panose="020B0604020202020204" pitchFamily="34" charset="0"/>
                <a:cs typeface="Arial" panose="020B0604020202020204" pitchFamily="34" charset="0"/>
              </a:rPr>
              <a:t>ın</a:t>
            </a:r>
            <a:r>
              <a:rPr lang="tr-TR" dirty="0">
                <a:solidFill>
                  <a:schemeClr val="tx1">
                    <a:lumMod val="65000"/>
                    <a:lumOff val="35000"/>
                  </a:schemeClr>
                </a:solidFill>
                <a:latin typeface="Arial" panose="020B0604020202020204" pitchFamily="34" charset="0"/>
                <a:cs typeface="Arial" panose="020B0604020202020204" pitchFamily="34" charset="0"/>
              </a:rPr>
              <a:t> yazılmasını ve uygulanmasını şekillendirir.</a:t>
            </a:r>
          </a:p>
          <a:p>
            <a:endParaRPr lang="tr-TR" dirty="0"/>
          </a:p>
        </p:txBody>
      </p:sp>
    </p:spTree>
    <p:extLst>
      <p:ext uri="{BB962C8B-B14F-4D97-AF65-F5344CB8AC3E}">
        <p14:creationId xmlns:p14="http://schemas.microsoft.com/office/powerpoint/2010/main" val="3552560541"/>
      </p:ext>
    </p:extLst>
  </p:cSld>
  <p:clrMapOvr>
    <a:masterClrMapping/>
  </p:clrMapOvr>
  <p:transition spd="slow">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3"/>
          <p:cNvSpPr>
            <a:spLocks noGrp="1"/>
          </p:cNvSpPr>
          <p:nvPr>
            <p:ph type="title"/>
          </p:nvPr>
        </p:nvSpPr>
        <p:spPr>
          <a:xfrm>
            <a:off x="949325" y="635000"/>
            <a:ext cx="7707313" cy="488950"/>
          </a:xfrm>
        </p:spPr>
        <p:txBody>
          <a:bodyPr/>
          <a:lstStyle/>
          <a:p>
            <a:r>
              <a:rPr lang="tr-TR" dirty="0">
                <a:latin typeface="Arial" panose="020B0604020202020204" pitchFamily="34" charset="0"/>
                <a:cs typeface="Arial" panose="020B0604020202020204" pitchFamily="34" charset="0"/>
              </a:rPr>
              <a:t>Erken Çocukluk Döneminde Yetersizliği Olan Çocuğa Sahip Olan Aileler İçin Destek Hizmetler</a:t>
            </a:r>
            <a:endParaRPr lang="en-US" altLang="x-none" dirty="0">
              <a:latin typeface="Arial" charset="0"/>
              <a:ea typeface="ＭＳ Ｐゴシック" charset="-128"/>
            </a:endParaRPr>
          </a:p>
        </p:txBody>
      </p:sp>
      <p:sp>
        <p:nvSpPr>
          <p:cNvPr id="3" name="Content Placeholder 2"/>
          <p:cNvSpPr>
            <a:spLocks noGrp="1"/>
          </p:cNvSpPr>
          <p:nvPr>
            <p:ph sz="quarter" idx="4294967295"/>
          </p:nvPr>
        </p:nvSpPr>
        <p:spPr>
          <a:xfrm>
            <a:off x="955675" y="1092200"/>
            <a:ext cx="7700963" cy="3759200"/>
          </a:xfrm>
        </p:spPr>
        <p:txBody>
          <a:bodyPr/>
          <a:lstStyle/>
          <a:p>
            <a:pPr marL="0" lvl="1" indent="0" eaLnBrk="1" fontAlgn="auto" hangingPunct="1">
              <a:spcAft>
                <a:spcPts val="0"/>
              </a:spcAft>
              <a:buNone/>
              <a:defRPr/>
            </a:pPr>
            <a:endParaRPr lang="en-US" dirty="0">
              <a:solidFill>
                <a:schemeClr val="tx1">
                  <a:lumMod val="65000"/>
                  <a:lumOff val="35000"/>
                </a:schemeClr>
              </a:solidFill>
              <a:ea typeface="+mn-ea"/>
            </a:endParaRPr>
          </a:p>
          <a:p>
            <a:pPr lvl="1" fontAlgn="auto">
              <a:spcAft>
                <a:spcPts val="0"/>
              </a:spcAft>
              <a:buFont typeface="Wingdings" panose="05000000000000000000" pitchFamily="2" charset="2"/>
              <a:buChar char="§"/>
              <a:defRPr/>
            </a:pPr>
            <a:r>
              <a:rPr lang="tr-TR" dirty="0">
                <a:solidFill>
                  <a:schemeClr val="tx1">
                    <a:lumMod val="65000"/>
                    <a:lumOff val="35000"/>
                  </a:schemeClr>
                </a:solidFill>
                <a:latin typeface="Arial" panose="020B0604020202020204" pitchFamily="34" charset="0"/>
                <a:cs typeface="Arial" panose="020B0604020202020204" pitchFamily="34" charset="0"/>
              </a:rPr>
              <a:t>Erken çocukluk döneminin, çocuğun gelişiminin desteklenmesi için kritik bir dönem olduğu bilinmektedir. Bu dönemde, çocuğun ailesinin özellikleri, sağladığı fırsatlar, aile bireyleriyle olan etkileşim biçimleri gibi aileyi etkileyen birçok faktör çocuğun gelişimini olumlu ya da olumsuz etkileyebilmektedir. </a:t>
            </a:r>
          </a:p>
          <a:p>
            <a:pPr lvl="1" eaLnBrk="1" fontAlgn="auto" hangingPunct="1">
              <a:spcAft>
                <a:spcPts val="0"/>
              </a:spcAft>
              <a:buFont typeface="Wingdings" pitchFamily="2" charset="2"/>
              <a:buChar char="§"/>
              <a:defRPr/>
            </a:pPr>
            <a:endParaRPr lang="en-US" dirty="0">
              <a:solidFill>
                <a:schemeClr val="tx1">
                  <a:lumMod val="65000"/>
                  <a:lumOff val="35000"/>
                </a:schemeClr>
              </a:solidFill>
              <a:ea typeface="+mn-ea"/>
            </a:endParaRPr>
          </a:p>
        </p:txBody>
      </p:sp>
    </p:spTree>
    <p:extLst>
      <p:ext uri="{BB962C8B-B14F-4D97-AF65-F5344CB8AC3E}">
        <p14:creationId xmlns:p14="http://schemas.microsoft.com/office/powerpoint/2010/main" val="2589882704"/>
      </p:ext>
    </p:extLst>
  </p:cSld>
  <p:clrMapOvr>
    <a:masterClrMapping/>
  </p:clrMapOvr>
  <p:transition spd="slow">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8C70B50-818B-42AF-9F62-37E7A91D3D44}"/>
              </a:ext>
            </a:extLst>
          </p:cNvPr>
          <p:cNvSpPr>
            <a:spLocks noGrp="1"/>
          </p:cNvSpPr>
          <p:nvPr>
            <p:ph type="title"/>
          </p:nvPr>
        </p:nvSpPr>
        <p:spPr/>
        <p:txBody>
          <a:bodyPr/>
          <a:lstStyle/>
          <a:p>
            <a:r>
              <a:rPr lang="tr-TR" dirty="0" err="1"/>
              <a:t>Bahp’ın</a:t>
            </a:r>
            <a:r>
              <a:rPr lang="tr-TR" dirty="0"/>
              <a:t> Bileşenleri </a:t>
            </a:r>
          </a:p>
        </p:txBody>
      </p:sp>
      <p:sp>
        <p:nvSpPr>
          <p:cNvPr id="3" name="İçerik Yer Tutucusu 2">
            <a:extLst>
              <a:ext uri="{FF2B5EF4-FFF2-40B4-BE49-F238E27FC236}">
                <a16:creationId xmlns:a16="http://schemas.microsoft.com/office/drawing/2014/main" id="{9D3F3264-DFEB-4351-8105-B5B2384D9679}"/>
              </a:ext>
            </a:extLst>
          </p:cNvPr>
          <p:cNvSpPr>
            <a:spLocks noGrp="1"/>
          </p:cNvSpPr>
          <p:nvPr>
            <p:ph sz="quarter" idx="10"/>
          </p:nvPr>
        </p:nvSpPr>
        <p:spPr/>
        <p:txBody>
          <a:bodyPr/>
          <a:lstStyle/>
          <a:p>
            <a:pPr marL="0" indent="0"/>
            <a:r>
              <a:rPr lang="tr-TR" b="1" dirty="0">
                <a:solidFill>
                  <a:schemeClr val="tx1">
                    <a:lumMod val="65000"/>
                    <a:lumOff val="35000"/>
                  </a:schemeClr>
                </a:solidFill>
                <a:latin typeface="Arial" panose="020B0604020202020204" pitchFamily="34" charset="0"/>
                <a:cs typeface="Arial" panose="020B0604020202020204" pitchFamily="34" charset="0"/>
              </a:rPr>
              <a:t>Çocuğun gelişim düzeyi</a:t>
            </a:r>
          </a:p>
          <a:p>
            <a:pPr>
              <a:buFont typeface="Wingdings" panose="05000000000000000000" pitchFamily="2" charset="2"/>
              <a:buChar char="§"/>
            </a:pPr>
            <a:r>
              <a:rPr lang="tr-TR" dirty="0">
                <a:solidFill>
                  <a:schemeClr val="tx1">
                    <a:lumMod val="65000"/>
                    <a:lumOff val="35000"/>
                  </a:schemeClr>
                </a:solidFill>
                <a:latin typeface="Arial" panose="020B0604020202020204" pitchFamily="34" charset="0"/>
                <a:cs typeface="Arial" panose="020B0604020202020204" pitchFamily="34" charset="0"/>
              </a:rPr>
              <a:t>Değerlendirme sonuçları listelerine göre bebek ya da ilk çocukluk dönemindeki bireyin fiziksel gelişim, </a:t>
            </a:r>
            <a:r>
              <a:rPr lang="tr-TR" dirty="0" err="1">
                <a:solidFill>
                  <a:schemeClr val="tx1">
                    <a:lumMod val="65000"/>
                    <a:lumOff val="35000"/>
                  </a:schemeClr>
                </a:solidFill>
                <a:latin typeface="Arial" panose="020B0604020202020204" pitchFamily="34" charset="0"/>
                <a:cs typeface="Arial" panose="020B0604020202020204" pitchFamily="34" charset="0"/>
              </a:rPr>
              <a:t>bilişşel</a:t>
            </a:r>
            <a:r>
              <a:rPr lang="tr-TR" dirty="0">
                <a:solidFill>
                  <a:schemeClr val="tx1">
                    <a:lumMod val="65000"/>
                    <a:lumOff val="35000"/>
                  </a:schemeClr>
                </a:solidFill>
                <a:latin typeface="Arial" panose="020B0604020202020204" pitchFamily="34" charset="0"/>
                <a:cs typeface="Arial" panose="020B0604020202020204" pitchFamily="34" charset="0"/>
              </a:rPr>
              <a:t> gelişim, dil ve konuşma gelişimi, </a:t>
            </a:r>
            <a:r>
              <a:rPr lang="tr-TR" dirty="0" err="1">
                <a:solidFill>
                  <a:schemeClr val="tx1">
                    <a:lumMod val="65000"/>
                    <a:lumOff val="35000"/>
                  </a:schemeClr>
                </a:solidFill>
                <a:latin typeface="Arial" panose="020B0604020202020204" pitchFamily="34" charset="0"/>
                <a:cs typeface="Arial" panose="020B0604020202020204" pitchFamily="34" charset="0"/>
              </a:rPr>
              <a:t>psiko</a:t>
            </a:r>
            <a:r>
              <a:rPr lang="tr-TR" dirty="0">
                <a:solidFill>
                  <a:schemeClr val="tx1">
                    <a:lumMod val="65000"/>
                    <a:lumOff val="35000"/>
                  </a:schemeClr>
                </a:solidFill>
                <a:latin typeface="Arial" panose="020B0604020202020204" pitchFamily="34" charset="0"/>
                <a:cs typeface="Arial" panose="020B0604020202020204" pitchFamily="34" charset="0"/>
              </a:rPr>
              <a:t>-sosyal gelişim ve öz bakım becerilerindeki düzeyi belirlenir.</a:t>
            </a:r>
          </a:p>
          <a:p>
            <a:pPr>
              <a:buFont typeface="Wingdings" panose="05000000000000000000" pitchFamily="2" charset="2"/>
              <a:buChar char="§"/>
            </a:pPr>
            <a:r>
              <a:rPr lang="tr-TR" dirty="0">
                <a:solidFill>
                  <a:schemeClr val="tx1">
                    <a:lumMod val="65000"/>
                    <a:lumOff val="35000"/>
                  </a:schemeClr>
                </a:solidFill>
                <a:latin typeface="Arial" panose="020B0604020202020204" pitchFamily="34" charset="0"/>
                <a:cs typeface="Arial" panose="020B0604020202020204" pitchFamily="34" charset="0"/>
              </a:rPr>
              <a:t>Değerlendirme kapsamlı olmalı ve aileyi kapsamalıdır.</a:t>
            </a:r>
          </a:p>
          <a:p>
            <a:pPr>
              <a:buFont typeface="Wingdings" panose="05000000000000000000" pitchFamily="2" charset="2"/>
              <a:buChar char="§"/>
            </a:pPr>
            <a:r>
              <a:rPr lang="tr-TR" dirty="0">
                <a:solidFill>
                  <a:schemeClr val="tx1">
                    <a:lumMod val="65000"/>
                    <a:lumOff val="35000"/>
                  </a:schemeClr>
                </a:solidFill>
                <a:latin typeface="Arial" panose="020B0604020202020204" pitchFamily="34" charset="0"/>
                <a:cs typeface="Arial" panose="020B0604020202020204" pitchFamily="34" charset="0"/>
              </a:rPr>
              <a:t>Bebekler ve oyun çağı çocukları spesifik bir tanısal  etiketten daha çok gelişim geriliği çocuk olarak tanımlanır.</a:t>
            </a:r>
          </a:p>
          <a:p>
            <a:endParaRPr lang="tr-TR" dirty="0"/>
          </a:p>
        </p:txBody>
      </p:sp>
    </p:spTree>
    <p:extLst>
      <p:ext uri="{BB962C8B-B14F-4D97-AF65-F5344CB8AC3E}">
        <p14:creationId xmlns:p14="http://schemas.microsoft.com/office/powerpoint/2010/main" val="2162923500"/>
      </p:ext>
    </p:extLst>
  </p:cSld>
  <p:clrMapOvr>
    <a:masterClrMapping/>
  </p:clrMapOvr>
  <p:transition spd="slow">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86B49A3-EB24-44BA-9B28-48CCD455B6AB}"/>
              </a:ext>
            </a:extLst>
          </p:cNvPr>
          <p:cNvSpPr>
            <a:spLocks noGrp="1"/>
          </p:cNvSpPr>
          <p:nvPr>
            <p:ph sz="quarter" idx="10"/>
          </p:nvPr>
        </p:nvSpPr>
        <p:spPr>
          <a:xfrm>
            <a:off x="955677" y="640080"/>
            <a:ext cx="7700963" cy="4027647"/>
          </a:xfrm>
        </p:spPr>
        <p:txBody>
          <a:bodyPr>
            <a:normAutofit lnSpcReduction="10000"/>
          </a:bodyPr>
          <a:lstStyle/>
          <a:p>
            <a:pPr marL="0" indent="0">
              <a:lnSpc>
                <a:spcPct val="110000"/>
              </a:lnSpc>
            </a:pPr>
            <a:r>
              <a:rPr lang="tr-TR" b="1" dirty="0">
                <a:solidFill>
                  <a:schemeClr val="tx1">
                    <a:lumMod val="65000"/>
                    <a:lumOff val="35000"/>
                  </a:schemeClr>
                </a:solidFill>
                <a:latin typeface="Arial" panose="020B0604020202020204" pitchFamily="34" charset="0"/>
                <a:cs typeface="Arial" panose="020B0604020202020204" pitchFamily="34" charset="0"/>
              </a:rPr>
              <a:t>Ailenin kaynakları ve gereksinimleri</a:t>
            </a:r>
          </a:p>
          <a:p>
            <a:pPr>
              <a:lnSpc>
                <a:spcPct val="110000"/>
              </a:lnSpc>
              <a:buFont typeface="Wingdings" panose="05000000000000000000" pitchFamily="2" charset="2"/>
              <a:buChar char="§"/>
            </a:pPr>
            <a:r>
              <a:rPr lang="tr-TR" dirty="0">
                <a:solidFill>
                  <a:schemeClr val="tx1">
                    <a:lumMod val="65000"/>
                    <a:lumOff val="35000"/>
                  </a:schemeClr>
                </a:solidFill>
                <a:latin typeface="Arial" panose="020B0604020202020204" pitchFamily="34" charset="0"/>
                <a:cs typeface="Arial" panose="020B0604020202020204" pitchFamily="34" charset="0"/>
              </a:rPr>
              <a:t>Ailenin güçlü yanları ve çocuğun gelişimini hızlandırması için ilişkili gereksinimleri.</a:t>
            </a:r>
          </a:p>
          <a:p>
            <a:pPr>
              <a:lnSpc>
                <a:spcPct val="110000"/>
              </a:lnSpc>
              <a:buFont typeface="Wingdings" panose="05000000000000000000" pitchFamily="2" charset="2"/>
              <a:buChar char="§"/>
            </a:pPr>
            <a:r>
              <a:rPr lang="tr-TR" dirty="0">
                <a:solidFill>
                  <a:schemeClr val="tx1">
                    <a:lumMod val="65000"/>
                    <a:lumOff val="35000"/>
                  </a:schemeClr>
                </a:solidFill>
                <a:latin typeface="Arial" panose="020B0604020202020204" pitchFamily="34" charset="0"/>
                <a:cs typeface="Arial" panose="020B0604020202020204" pitchFamily="34" charset="0"/>
              </a:rPr>
              <a:t>Ailenin gereksinimleri; çocuğun durumu, normal çocuk gelişimi, geçici bakım, mesleki eğitim ve çocuk bakım olanakları hakkında bilgi olarak tanımlanır.</a:t>
            </a:r>
          </a:p>
          <a:p>
            <a:pPr>
              <a:lnSpc>
                <a:spcPct val="110000"/>
              </a:lnSpc>
              <a:buFont typeface="Wingdings" panose="05000000000000000000" pitchFamily="2" charset="2"/>
              <a:buChar char="§"/>
            </a:pPr>
            <a:r>
              <a:rPr lang="tr-TR" dirty="0">
                <a:solidFill>
                  <a:schemeClr val="tx1">
                    <a:lumMod val="65000"/>
                    <a:lumOff val="35000"/>
                  </a:schemeClr>
                </a:solidFill>
                <a:latin typeface="Arial" panose="020B0604020202020204" pitchFamily="34" charset="0"/>
                <a:cs typeface="Arial" panose="020B0604020202020204" pitchFamily="34" charset="0"/>
              </a:rPr>
              <a:t>Ailenin gereksinimleri yanında çocuğun da gereksinimleri göz önünde bulundurulur. Çocuğun tekerlekli sandalyeye ihtiyacı varsa ancak aile bunu karşılayamıyorsa, program ailenin yanı sıra çocukta istenen değişimleri desteklemek adına ailenin bu sandalyeyi almasına yardımcı olabilir.</a:t>
            </a:r>
          </a:p>
          <a:p>
            <a:pPr>
              <a:lnSpc>
                <a:spcPct val="110000"/>
              </a:lnSpc>
              <a:buFont typeface="Wingdings" panose="05000000000000000000" pitchFamily="2" charset="2"/>
              <a:buChar char="§"/>
            </a:pPr>
            <a:r>
              <a:rPr lang="tr-TR" dirty="0">
                <a:solidFill>
                  <a:schemeClr val="tx1">
                    <a:lumMod val="65000"/>
                    <a:lumOff val="35000"/>
                  </a:schemeClr>
                </a:solidFill>
                <a:latin typeface="Arial" panose="020B0604020202020204" pitchFamily="34" charset="0"/>
                <a:cs typeface="Arial" panose="020B0604020202020204" pitchFamily="34" charset="0"/>
              </a:rPr>
              <a:t>Görüşmelerde ebeveynlerin kendilerini yargılanıyormuş ya da değerlendiriliyormuş gibi hissetmemeleri önemlidir.</a:t>
            </a:r>
          </a:p>
          <a:p>
            <a:endParaRPr lang="tr-TR" dirty="0"/>
          </a:p>
        </p:txBody>
      </p:sp>
    </p:spTree>
    <p:extLst>
      <p:ext uri="{BB962C8B-B14F-4D97-AF65-F5344CB8AC3E}">
        <p14:creationId xmlns:p14="http://schemas.microsoft.com/office/powerpoint/2010/main" val="472692225"/>
      </p:ext>
    </p:extLst>
  </p:cSld>
  <p:clrMapOvr>
    <a:masterClrMapping/>
  </p:clrMapOvr>
  <p:transition spd="slow">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F267553-A9BB-4C8B-952F-83DB588F4BEA}"/>
              </a:ext>
            </a:extLst>
          </p:cNvPr>
          <p:cNvSpPr>
            <a:spLocks noGrp="1"/>
          </p:cNvSpPr>
          <p:nvPr>
            <p:ph type="title"/>
          </p:nvPr>
        </p:nvSpPr>
        <p:spPr/>
        <p:txBody>
          <a:bodyPr/>
          <a:lstStyle/>
          <a:p>
            <a:r>
              <a:rPr lang="tr-TR" dirty="0"/>
              <a:t>Kurum Merkezli Erken Müdahale</a:t>
            </a:r>
          </a:p>
        </p:txBody>
      </p:sp>
      <p:sp>
        <p:nvSpPr>
          <p:cNvPr id="3" name="İçerik Yer Tutucusu 2">
            <a:extLst>
              <a:ext uri="{FF2B5EF4-FFF2-40B4-BE49-F238E27FC236}">
                <a16:creationId xmlns:a16="http://schemas.microsoft.com/office/drawing/2014/main" id="{AC554B0B-54D7-4E8D-9221-C9FAA8C3A70E}"/>
              </a:ext>
            </a:extLst>
          </p:cNvPr>
          <p:cNvSpPr>
            <a:spLocks noGrp="1"/>
          </p:cNvSpPr>
          <p:nvPr>
            <p:ph sz="quarter" idx="10"/>
          </p:nvPr>
        </p:nvSpPr>
        <p:spPr/>
        <p:txBody>
          <a:bodyPr/>
          <a:lstStyle/>
          <a:p>
            <a:pPr>
              <a:buFont typeface="Wingdings" panose="05000000000000000000" pitchFamily="2" charset="2"/>
              <a:buChar char="§"/>
            </a:pPr>
            <a:r>
              <a:rPr lang="tr-TR" dirty="0">
                <a:solidFill>
                  <a:schemeClr val="tx1">
                    <a:lumMod val="65000"/>
                    <a:lumOff val="35000"/>
                  </a:schemeClr>
                </a:solidFill>
                <a:latin typeface="Arial" panose="020B0604020202020204" pitchFamily="34" charset="0"/>
                <a:cs typeface="Arial" panose="020B0604020202020204" pitchFamily="34" charset="0"/>
              </a:rPr>
              <a:t>Kurum Merkezli uygulamalarda evde sağlanamayan desteklerin sağlanması söz konusudur (</a:t>
            </a:r>
            <a:r>
              <a:rPr lang="tr-TR" dirty="0" err="1">
                <a:solidFill>
                  <a:schemeClr val="tx1">
                    <a:lumMod val="65000"/>
                    <a:lumOff val="35000"/>
                  </a:schemeClr>
                </a:solidFill>
                <a:latin typeface="Arial" panose="020B0604020202020204" pitchFamily="34" charset="0"/>
                <a:cs typeface="Arial" panose="020B0604020202020204" pitchFamily="34" charset="0"/>
              </a:rPr>
              <a:t>Cavkaytar</a:t>
            </a:r>
            <a:r>
              <a:rPr lang="tr-TR" dirty="0">
                <a:solidFill>
                  <a:schemeClr val="tx1">
                    <a:lumMod val="65000"/>
                    <a:lumOff val="35000"/>
                  </a:schemeClr>
                </a:solidFill>
                <a:latin typeface="Arial" panose="020B0604020202020204" pitchFamily="34" charset="0"/>
                <a:cs typeface="Arial" panose="020B0604020202020204" pitchFamily="34" charset="0"/>
              </a:rPr>
              <a:t> ve Özen, 2018). Kurum merkezli uygulamalar uzman­ların aktif olduğu ailenin daha çok yardımcı rol aldığı uygulamalardır. Bu kurumlar yaşlara göre ayrıldığında 0-3 yaş arasında kreş , 37-60 ay arasında anaokulu, 61-72 ay arasında ise anasınıfı olarak karşımıza çıkmaktadır (Birkan, 2009).</a:t>
            </a:r>
          </a:p>
          <a:p>
            <a:endParaRPr lang="tr-TR" dirty="0"/>
          </a:p>
        </p:txBody>
      </p:sp>
    </p:spTree>
    <p:extLst>
      <p:ext uri="{BB962C8B-B14F-4D97-AF65-F5344CB8AC3E}">
        <p14:creationId xmlns:p14="http://schemas.microsoft.com/office/powerpoint/2010/main" val="1135871976"/>
      </p:ext>
    </p:extLst>
  </p:cSld>
  <p:clrMapOvr>
    <a:masterClrMapping/>
  </p:clrMapOvr>
  <p:transition spd="slow">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354B5B4-F0E4-4A24-A2BC-55256B47EE8D}"/>
              </a:ext>
            </a:extLst>
          </p:cNvPr>
          <p:cNvSpPr>
            <a:spLocks noGrp="1"/>
          </p:cNvSpPr>
          <p:nvPr>
            <p:ph type="title"/>
          </p:nvPr>
        </p:nvSpPr>
        <p:spPr/>
        <p:txBody>
          <a:bodyPr/>
          <a:lstStyle/>
          <a:p>
            <a:r>
              <a:rPr lang="tr-TR" dirty="0"/>
              <a:t>Ev merkezli erken müdahale</a:t>
            </a:r>
          </a:p>
        </p:txBody>
      </p:sp>
      <p:sp>
        <p:nvSpPr>
          <p:cNvPr id="3" name="İçerik Yer Tutucusu 2">
            <a:extLst>
              <a:ext uri="{FF2B5EF4-FFF2-40B4-BE49-F238E27FC236}">
                <a16:creationId xmlns:a16="http://schemas.microsoft.com/office/drawing/2014/main" id="{B7754BDE-2319-4C2D-B686-6EB44BFF75A2}"/>
              </a:ext>
            </a:extLst>
          </p:cNvPr>
          <p:cNvSpPr>
            <a:spLocks noGrp="1"/>
          </p:cNvSpPr>
          <p:nvPr>
            <p:ph sz="quarter" idx="10"/>
          </p:nvPr>
        </p:nvSpPr>
        <p:spPr/>
        <p:txBody>
          <a:bodyPr/>
          <a:lstStyle/>
          <a:p>
            <a:pPr>
              <a:buFont typeface="Wingdings" panose="05000000000000000000" pitchFamily="2" charset="2"/>
              <a:buChar char="§"/>
            </a:pPr>
            <a:r>
              <a:rPr lang="tr-TR" dirty="0">
                <a:solidFill>
                  <a:schemeClr val="tx1">
                    <a:lumMod val="65000"/>
                    <a:lumOff val="35000"/>
                  </a:schemeClr>
                </a:solidFill>
                <a:latin typeface="Arial" panose="020B0604020202020204" pitchFamily="34" charset="0"/>
                <a:cs typeface="Arial" panose="020B0604020202020204" pitchFamily="34" charset="0"/>
              </a:rPr>
              <a:t>Çocuğun bakım ve eğitimini üstlenen kişileri çocuk gelişimi ve eğitimi konusunda aydınlatmak ve bilgi aktarmak için gerçekleştirilir. Amaç hem çocuğun gelişimine desteklemek hem de çocuğa bakan kişileri çocuğun eğitimi ve bakımında etkin kılmaktır. Aynı zamanda ailenin eğitici ve bakıcı rolünü pekiştirir ve diğer mevcut erken çocukluk gelişimi ve eğitim programlarıyla devamlılık sağlanmış olur. Değişen ve desteklenen ev ortamı çocuğun gelişimindeki olumlu etkileri devamlı kılmaktadır.</a:t>
            </a:r>
          </a:p>
          <a:p>
            <a:endParaRPr lang="tr-TR" dirty="0"/>
          </a:p>
        </p:txBody>
      </p:sp>
    </p:spTree>
    <p:extLst>
      <p:ext uri="{BB962C8B-B14F-4D97-AF65-F5344CB8AC3E}">
        <p14:creationId xmlns:p14="http://schemas.microsoft.com/office/powerpoint/2010/main" val="200652329"/>
      </p:ext>
    </p:extLst>
  </p:cSld>
  <p:clrMapOvr>
    <a:masterClrMapping/>
  </p:clrMapOvr>
  <p:transition spd="slow">
    <p:fad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5550239-6D6A-4EA4-8E4F-A64E824DD2B7}"/>
              </a:ext>
            </a:extLst>
          </p:cNvPr>
          <p:cNvSpPr>
            <a:spLocks noGrp="1"/>
          </p:cNvSpPr>
          <p:nvPr>
            <p:ph sz="quarter" idx="10"/>
          </p:nvPr>
        </p:nvSpPr>
        <p:spPr/>
        <p:txBody>
          <a:bodyPr/>
          <a:lstStyle/>
          <a:p>
            <a:pPr>
              <a:buFont typeface="Wingdings" panose="05000000000000000000" pitchFamily="2" charset="2"/>
              <a:buChar char="§"/>
            </a:pPr>
            <a:r>
              <a:rPr lang="tr-TR" dirty="0">
                <a:latin typeface="Arial" panose="020B0604020202020204" pitchFamily="34" charset="0"/>
                <a:cs typeface="Arial" panose="020B0604020202020204" pitchFamily="34" charset="0"/>
              </a:rPr>
              <a:t>Her bir ev ziyaretinde, genelde dört basamaktan oluşan bir öğretim süreci vardır.</a:t>
            </a:r>
          </a:p>
          <a:p>
            <a:pPr>
              <a:buFont typeface="Wingdings" panose="05000000000000000000" pitchFamily="2" charset="2"/>
              <a:buChar char="Ø"/>
            </a:pPr>
            <a:r>
              <a:rPr lang="tr-TR" b="1" dirty="0">
                <a:latin typeface="Arial" panose="020B0604020202020204" pitchFamily="34" charset="0"/>
                <a:cs typeface="Arial" panose="020B0604020202020204" pitchFamily="34" charset="0"/>
              </a:rPr>
              <a:t>Aileye uygulama yapma becerilerini ve uygulama şekillerini anlatma</a:t>
            </a:r>
          </a:p>
          <a:p>
            <a:pPr>
              <a:buFont typeface="Wingdings" panose="05000000000000000000" pitchFamily="2" charset="2"/>
              <a:buChar char="Ø"/>
            </a:pPr>
            <a:r>
              <a:rPr lang="tr-TR" b="1" dirty="0">
                <a:latin typeface="Arial" panose="020B0604020202020204" pitchFamily="34" charset="0"/>
                <a:cs typeface="Arial" panose="020B0604020202020204" pitchFamily="34" charset="0"/>
              </a:rPr>
              <a:t>Aileye uygulamanın nasıl yapılacağını gösterip model olma </a:t>
            </a:r>
          </a:p>
          <a:p>
            <a:pPr>
              <a:buFont typeface="Wingdings" panose="05000000000000000000" pitchFamily="2" charset="2"/>
              <a:buChar char="Ø"/>
            </a:pPr>
            <a:r>
              <a:rPr lang="tr-TR" b="1" dirty="0">
                <a:latin typeface="Arial" panose="020B0604020202020204" pitchFamily="34" charset="0"/>
                <a:cs typeface="Arial" panose="020B0604020202020204" pitchFamily="34" charset="0"/>
              </a:rPr>
              <a:t>Ailenin yaptığı uygulamayı gözleme</a:t>
            </a:r>
          </a:p>
          <a:p>
            <a:pPr>
              <a:buFont typeface="Wingdings" panose="05000000000000000000" pitchFamily="2" charset="2"/>
              <a:buChar char="Ø"/>
            </a:pPr>
            <a:r>
              <a:rPr lang="tr-TR" b="1" dirty="0">
                <a:latin typeface="Arial" panose="020B0604020202020204" pitchFamily="34" charset="0"/>
                <a:cs typeface="Arial" panose="020B0604020202020204" pitchFamily="34" charset="0"/>
              </a:rPr>
              <a:t>Aileye yaptığı uygulamaya yönelik dönüt verme</a:t>
            </a:r>
          </a:p>
          <a:p>
            <a:endParaRPr lang="tr-TR" dirty="0"/>
          </a:p>
        </p:txBody>
      </p:sp>
    </p:spTree>
    <p:extLst>
      <p:ext uri="{BB962C8B-B14F-4D97-AF65-F5344CB8AC3E}">
        <p14:creationId xmlns:p14="http://schemas.microsoft.com/office/powerpoint/2010/main" val="597101919"/>
      </p:ext>
    </p:extLst>
  </p:cSld>
  <p:clrMapOvr>
    <a:masterClrMapping/>
  </p:clrMapOvr>
  <p:transition spd="slow">
    <p:fad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02847FC-2652-416C-AF1D-447284108685}"/>
              </a:ext>
            </a:extLst>
          </p:cNvPr>
          <p:cNvSpPr>
            <a:spLocks noGrp="1"/>
          </p:cNvSpPr>
          <p:nvPr>
            <p:ph type="title"/>
          </p:nvPr>
        </p:nvSpPr>
        <p:spPr/>
        <p:txBody>
          <a:bodyPr/>
          <a:lstStyle/>
          <a:p>
            <a:r>
              <a:rPr lang="tr-TR" dirty="0"/>
              <a:t>Görüşmeler ve Toplantılar</a:t>
            </a:r>
          </a:p>
        </p:txBody>
      </p:sp>
      <p:sp>
        <p:nvSpPr>
          <p:cNvPr id="3" name="İçerik Yer Tutucusu 2">
            <a:extLst>
              <a:ext uri="{FF2B5EF4-FFF2-40B4-BE49-F238E27FC236}">
                <a16:creationId xmlns:a16="http://schemas.microsoft.com/office/drawing/2014/main" id="{9DD7EB32-26F5-4FC8-9EA9-1C718DA294AD}"/>
              </a:ext>
            </a:extLst>
          </p:cNvPr>
          <p:cNvSpPr>
            <a:spLocks noGrp="1"/>
          </p:cNvSpPr>
          <p:nvPr>
            <p:ph sz="quarter" idx="10"/>
          </p:nvPr>
        </p:nvSpPr>
        <p:spPr>
          <a:xfrm>
            <a:off x="948776" y="1053492"/>
            <a:ext cx="7700963" cy="3759042"/>
          </a:xfrm>
        </p:spPr>
        <p:txBody>
          <a:bodyPr>
            <a:normAutofit/>
          </a:bodyPr>
          <a:lstStyle/>
          <a:p>
            <a:pPr>
              <a:buFont typeface="Wingdings" panose="05000000000000000000" pitchFamily="2" charset="2"/>
              <a:buChar char="§"/>
            </a:pPr>
            <a:r>
              <a:rPr lang="tr-TR" dirty="0">
                <a:solidFill>
                  <a:schemeClr val="tx1">
                    <a:lumMod val="65000"/>
                    <a:lumOff val="35000"/>
                  </a:schemeClr>
                </a:solidFill>
                <a:latin typeface="Arial" panose="020B0604020202020204" pitchFamily="34" charset="0"/>
                <a:cs typeface="Arial" panose="020B0604020202020204" pitchFamily="34" charset="0"/>
              </a:rPr>
              <a:t>Bireysel görüşmeler iletişim için en önemli etkinliklerdendir. Anne-babalar bireysel görüşmelerde öğretmenlerle daha rahat paylaşımlarda bulunabilirler. Öğretmenlerden de çocuklar hakkında güncel bilgileri alabilirler.</a:t>
            </a:r>
          </a:p>
          <a:p>
            <a:pPr>
              <a:buFont typeface="Wingdings" panose="05000000000000000000" pitchFamily="2" charset="2"/>
              <a:buChar char="§"/>
            </a:pPr>
            <a:r>
              <a:rPr lang="tr-TR" dirty="0">
                <a:solidFill>
                  <a:schemeClr val="tx1">
                    <a:lumMod val="65000"/>
                    <a:lumOff val="35000"/>
                  </a:schemeClr>
                </a:solidFill>
                <a:latin typeface="Arial" panose="020B0604020202020204" pitchFamily="34" charset="0"/>
                <a:cs typeface="Arial" panose="020B0604020202020204" pitchFamily="34" charset="0"/>
              </a:rPr>
              <a:t>Bireysel görüşmelerde öğretmenin sıcak, samimi ve güvenli bir ortam oluşturması önemlidir. Ebeveyne saygılı ve hoşgörülü bir tutum içinde olmak görüşmenin verimli geçmesine yardımcı olacaktır.</a:t>
            </a:r>
          </a:p>
          <a:p>
            <a:endParaRPr lang="tr-TR" dirty="0"/>
          </a:p>
        </p:txBody>
      </p:sp>
    </p:spTree>
    <p:extLst>
      <p:ext uri="{BB962C8B-B14F-4D97-AF65-F5344CB8AC3E}">
        <p14:creationId xmlns:p14="http://schemas.microsoft.com/office/powerpoint/2010/main" val="1591987754"/>
      </p:ext>
    </p:extLst>
  </p:cSld>
  <p:clrMapOvr>
    <a:masterClrMapping/>
  </p:clrMapOvr>
  <p:transition spd="slow">
    <p:fad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13DA15FB-14C0-4EDD-AB68-D5AD69ACC297}"/>
              </a:ext>
            </a:extLst>
          </p:cNvPr>
          <p:cNvSpPr>
            <a:spLocks noGrp="1"/>
          </p:cNvSpPr>
          <p:nvPr>
            <p:ph sz="quarter" idx="10"/>
          </p:nvPr>
        </p:nvSpPr>
        <p:spPr>
          <a:xfrm>
            <a:off x="955677" y="692229"/>
            <a:ext cx="7700963" cy="3759042"/>
          </a:xfrm>
        </p:spPr>
        <p:txBody>
          <a:bodyPr/>
          <a:lstStyle/>
          <a:p>
            <a:pPr>
              <a:buFont typeface="Wingdings" panose="05000000000000000000" pitchFamily="2" charset="2"/>
              <a:buChar char="§"/>
            </a:pPr>
            <a:endParaRPr lang="tr-TR" dirty="0">
              <a:solidFill>
                <a:schemeClr val="tx1">
                  <a:lumMod val="65000"/>
                  <a:lumOff val="35000"/>
                </a:schemeClr>
              </a:solidFill>
              <a:latin typeface="Arial" panose="020B0604020202020204" pitchFamily="34" charset="0"/>
              <a:cs typeface="Arial" panose="020B0604020202020204" pitchFamily="34" charset="0"/>
            </a:endParaRPr>
          </a:p>
          <a:p>
            <a:pPr>
              <a:buFont typeface="Wingdings" panose="05000000000000000000" pitchFamily="2" charset="2"/>
              <a:buChar char="§"/>
            </a:pPr>
            <a:r>
              <a:rPr lang="tr-TR" dirty="0" err="1">
                <a:solidFill>
                  <a:schemeClr val="tx1">
                    <a:lumMod val="65000"/>
                    <a:lumOff val="35000"/>
                  </a:schemeClr>
                </a:solidFill>
                <a:latin typeface="Arial" panose="020B0604020202020204" pitchFamily="34" charset="0"/>
                <a:cs typeface="Arial" panose="020B0604020202020204" pitchFamily="34" charset="0"/>
              </a:rPr>
              <a:t>Yetersizligi</a:t>
            </a:r>
            <a:r>
              <a:rPr lang="tr-TR" dirty="0">
                <a:solidFill>
                  <a:schemeClr val="tx1">
                    <a:lumMod val="65000"/>
                    <a:lumOff val="35000"/>
                  </a:schemeClr>
                </a:solidFill>
                <a:latin typeface="Arial" panose="020B0604020202020204" pitchFamily="34" charset="0"/>
                <a:cs typeface="Arial" panose="020B0604020202020204" pitchFamily="34" charset="0"/>
              </a:rPr>
              <a:t> olan bireylerin aileleri, yetersizliğe sahip bir çocuğa sahip olmaları nedeniyle stres düzeyleri yüksek ailelerdir. Bu duruma ek olarak, herkesin başına gelebilecek hayatla ilgili evlilik sorunları, ekonomik problemler, destek sistemlerinin yetersizliği gibi diğer olumsuzluklarla da baş etmek zorunda kala­ bilmektedirler.</a:t>
            </a:r>
          </a:p>
          <a:p>
            <a:pPr>
              <a:buFont typeface="Wingdings" panose="05000000000000000000" pitchFamily="2" charset="2"/>
              <a:buChar char="§"/>
            </a:pPr>
            <a:r>
              <a:rPr lang="tr-TR" dirty="0">
                <a:solidFill>
                  <a:schemeClr val="tx1">
                    <a:lumMod val="65000"/>
                    <a:lumOff val="35000"/>
                  </a:schemeClr>
                </a:solidFill>
                <a:latin typeface="Arial" panose="020B0604020202020204" pitchFamily="34" charset="0"/>
                <a:cs typeface="Arial" panose="020B0604020202020204" pitchFamily="34" charset="0"/>
              </a:rPr>
              <a:t>Öğretmenlerin görüşmeler  sırasında  öf­keli ailelerle etkileşim içindeyken öfkelerini daha da fazlalaştıracak ve görüşmeyi çıkmaza sokacak davranışlardan uzak durması gerekmektedir. Bunun yerine aileyi sakinleştirecek davranışlarda bulunarak görüşmenin verimli geçmesi sağlanmalıdır. Öğretmenlerin böyle bir durumda yapabilecekleri basit uygulamaları şu şekilde sıralayabiliriz.</a:t>
            </a:r>
          </a:p>
        </p:txBody>
      </p:sp>
    </p:spTree>
    <p:extLst>
      <p:ext uri="{BB962C8B-B14F-4D97-AF65-F5344CB8AC3E}">
        <p14:creationId xmlns:p14="http://schemas.microsoft.com/office/powerpoint/2010/main" val="3582261372"/>
      </p:ext>
    </p:extLst>
  </p:cSld>
  <p:clrMapOvr>
    <a:masterClrMapping/>
  </p:clrMapOvr>
  <p:transition spd="slow">
    <p:fad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çerik Yer Tutucusu 4">
            <a:extLst>
              <a:ext uri="{FF2B5EF4-FFF2-40B4-BE49-F238E27FC236}">
                <a16:creationId xmlns:a16="http://schemas.microsoft.com/office/drawing/2014/main" id="{B9F35953-0FE3-48D2-8168-D6BB74735A27}"/>
              </a:ext>
            </a:extLst>
          </p:cNvPr>
          <p:cNvPicPr>
            <a:picLocks noGrp="1" noChangeAspect="1"/>
          </p:cNvPicPr>
          <p:nvPr>
            <p:ph sz="quarter" idx="10"/>
          </p:nvPr>
        </p:nvPicPr>
        <p:blipFill>
          <a:blip r:embed="rId2"/>
          <a:stretch>
            <a:fillRect/>
          </a:stretch>
        </p:blipFill>
        <p:spPr>
          <a:xfrm>
            <a:off x="1586257" y="823668"/>
            <a:ext cx="6439799" cy="3496163"/>
          </a:xfrm>
        </p:spPr>
      </p:pic>
    </p:spTree>
    <p:extLst>
      <p:ext uri="{BB962C8B-B14F-4D97-AF65-F5344CB8AC3E}">
        <p14:creationId xmlns:p14="http://schemas.microsoft.com/office/powerpoint/2010/main" val="1491630615"/>
      </p:ext>
    </p:extLst>
  </p:cSld>
  <p:clrMapOvr>
    <a:masterClrMapping/>
  </p:clrMapOvr>
  <p:transition spd="slow">
    <p:fad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039F28-B6FE-41C3-8E47-D9AE22F8D20E}"/>
              </a:ext>
            </a:extLst>
          </p:cNvPr>
          <p:cNvSpPr>
            <a:spLocks noGrp="1"/>
          </p:cNvSpPr>
          <p:nvPr>
            <p:ph type="title"/>
          </p:nvPr>
        </p:nvSpPr>
        <p:spPr/>
        <p:txBody>
          <a:bodyPr/>
          <a:lstStyle/>
          <a:p>
            <a:r>
              <a:rPr lang="tr-TR" dirty="0"/>
              <a:t>Süreğen Destek ve Bilgi Alışverişi</a:t>
            </a:r>
          </a:p>
        </p:txBody>
      </p:sp>
      <p:sp>
        <p:nvSpPr>
          <p:cNvPr id="3" name="İçerik Yer Tutucusu 2">
            <a:extLst>
              <a:ext uri="{FF2B5EF4-FFF2-40B4-BE49-F238E27FC236}">
                <a16:creationId xmlns:a16="http://schemas.microsoft.com/office/drawing/2014/main" id="{8793F29D-E391-4823-969F-FED7C84A250F}"/>
              </a:ext>
            </a:extLst>
          </p:cNvPr>
          <p:cNvSpPr>
            <a:spLocks noGrp="1"/>
          </p:cNvSpPr>
          <p:nvPr>
            <p:ph sz="quarter" idx="10"/>
          </p:nvPr>
        </p:nvSpPr>
        <p:spPr>
          <a:xfrm>
            <a:off x="955677" y="1024917"/>
            <a:ext cx="7700963" cy="3759042"/>
          </a:xfrm>
        </p:spPr>
        <p:txBody>
          <a:bodyPr/>
          <a:lstStyle/>
          <a:p>
            <a:pPr>
              <a:buFont typeface="Wingdings" panose="05000000000000000000" pitchFamily="2" charset="2"/>
              <a:buChar char="§"/>
            </a:pPr>
            <a:r>
              <a:rPr lang="tr-TR" dirty="0">
                <a:solidFill>
                  <a:schemeClr val="tx1">
                    <a:lumMod val="65000"/>
                    <a:lumOff val="35000"/>
                  </a:schemeClr>
                </a:solidFill>
                <a:latin typeface="Arial" panose="020B0604020202020204" pitchFamily="34" charset="0"/>
                <a:cs typeface="Arial" panose="020B0604020202020204" pitchFamily="34" charset="0"/>
              </a:rPr>
              <a:t>Süreğen bilgi alış verişi için eğitim ve duyuru </a:t>
            </a:r>
            <a:r>
              <a:rPr lang="tr-TR" dirty="0" err="1">
                <a:solidFill>
                  <a:schemeClr val="tx1">
                    <a:lumMod val="65000"/>
                    <a:lumOff val="35000"/>
                  </a:schemeClr>
                </a:solidFill>
                <a:latin typeface="Arial" panose="020B0604020202020204" pitchFamily="34" charset="0"/>
                <a:cs typeface="Arial" panose="020B0604020202020204" pitchFamily="34" charset="0"/>
              </a:rPr>
              <a:t>panolan</a:t>
            </a:r>
            <a:r>
              <a:rPr lang="tr-TR" dirty="0">
                <a:solidFill>
                  <a:schemeClr val="tx1">
                    <a:lumMod val="65000"/>
                    <a:lumOff val="35000"/>
                  </a:schemeClr>
                </a:solidFill>
                <a:latin typeface="Arial" panose="020B0604020202020204" pitchFamily="34" charset="0"/>
                <a:cs typeface="Arial" panose="020B0604020202020204" pitchFamily="34" charset="0"/>
              </a:rPr>
              <a:t> kullanılabilir. Bu panolar, anne babaların okula gelip giderken görebilecekleri yerlere konulmalıdır. Bu panolarda belirlenen konularda bilgiler </a:t>
            </a:r>
            <a:r>
              <a:rPr lang="tr-TR" dirty="0" err="1">
                <a:solidFill>
                  <a:schemeClr val="tx1">
                    <a:lumMod val="65000"/>
                    <a:lumOff val="35000"/>
                  </a:schemeClr>
                </a:solidFill>
                <a:latin typeface="Arial" panose="020B0604020202020204" pitchFamily="34" charset="0"/>
                <a:cs typeface="Arial" panose="020B0604020202020204" pitchFamily="34" charset="0"/>
              </a:rPr>
              <a:t>paylaşılacagı</a:t>
            </a:r>
            <a:r>
              <a:rPr lang="tr-TR" dirty="0">
                <a:solidFill>
                  <a:schemeClr val="tx1">
                    <a:lumMod val="65000"/>
                    <a:lumOff val="35000"/>
                  </a:schemeClr>
                </a:solidFill>
                <a:latin typeface="Arial" panose="020B0604020202020204" pitchFamily="34" charset="0"/>
                <a:cs typeface="Arial" panose="020B0604020202020204" pitchFamily="34" charset="0"/>
              </a:rPr>
              <a:t> gibi, aileler için hazırlanan duyurular, yapılan etkinliklerin fotoğrafları gibi bilgiler de paylaşılabilir. </a:t>
            </a:r>
          </a:p>
          <a:p>
            <a:pPr>
              <a:buFont typeface="Wingdings" panose="05000000000000000000" pitchFamily="2" charset="2"/>
              <a:buChar char="§"/>
            </a:pPr>
            <a:r>
              <a:rPr lang="tr-TR" dirty="0">
                <a:solidFill>
                  <a:schemeClr val="tx1">
                    <a:lumMod val="65000"/>
                    <a:lumOff val="35000"/>
                  </a:schemeClr>
                </a:solidFill>
                <a:latin typeface="Arial" panose="020B0604020202020204" pitchFamily="34" charset="0"/>
                <a:cs typeface="Arial" panose="020B0604020202020204" pitchFamily="34" charset="0"/>
              </a:rPr>
              <a:t>Çocuklarının gereksinimleriyle ilgili kitapların bulunduğu bir kütüphane oluşturulup bu kütüphanelerden ailelerin faydalanması sağlanabilir.</a:t>
            </a:r>
          </a:p>
          <a:p>
            <a:endParaRPr lang="tr-TR" dirty="0"/>
          </a:p>
        </p:txBody>
      </p:sp>
    </p:spTree>
    <p:extLst>
      <p:ext uri="{BB962C8B-B14F-4D97-AF65-F5344CB8AC3E}">
        <p14:creationId xmlns:p14="http://schemas.microsoft.com/office/powerpoint/2010/main" val="3107022073"/>
      </p:ext>
    </p:extLst>
  </p:cSld>
  <p:clrMapOvr>
    <a:masterClrMapping/>
  </p:clrMapOvr>
  <p:transition spd="slow">
    <p:fad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E32EAB6-14A9-4A12-96D2-DABE32CA9A82}"/>
              </a:ext>
            </a:extLst>
          </p:cNvPr>
          <p:cNvSpPr>
            <a:spLocks noGrp="1"/>
          </p:cNvSpPr>
          <p:nvPr>
            <p:ph sz="quarter" idx="10"/>
          </p:nvPr>
        </p:nvSpPr>
        <p:spPr/>
        <p:txBody>
          <a:bodyPr/>
          <a:lstStyle/>
          <a:p>
            <a:pPr>
              <a:buFont typeface="Wingdings" panose="05000000000000000000" pitchFamily="2" charset="2"/>
              <a:buChar char="§"/>
            </a:pPr>
            <a:r>
              <a:rPr lang="tr-TR" dirty="0">
                <a:solidFill>
                  <a:schemeClr val="tx1">
                    <a:lumMod val="65000"/>
                    <a:lumOff val="35000"/>
                  </a:schemeClr>
                </a:solidFill>
                <a:latin typeface="Arial" panose="020B0604020202020204" pitchFamily="34" charset="0"/>
                <a:cs typeface="Arial" panose="020B0604020202020204" pitchFamily="34" charset="0"/>
              </a:rPr>
              <a:t>Ayrıca, yine çocuk1arının gereksinimleriy1e ilgili güncel bilgilerin, müdahalelerin, programların yer aldığı bilimsel makaleler de panolara yakın bir kutuda çoğaltılarak ailelerle paylaşılabilir.</a:t>
            </a:r>
          </a:p>
          <a:p>
            <a:pPr>
              <a:buFont typeface="Wingdings" panose="05000000000000000000" pitchFamily="2" charset="2"/>
              <a:buChar char="§"/>
            </a:pPr>
            <a:r>
              <a:rPr lang="tr-TR" dirty="0">
                <a:solidFill>
                  <a:schemeClr val="tx1">
                    <a:lumMod val="65000"/>
                    <a:lumOff val="35000"/>
                  </a:schemeClr>
                </a:solidFill>
                <a:latin typeface="Arial" panose="020B0604020202020204" pitchFamily="34" charset="0"/>
                <a:cs typeface="Arial" panose="020B0604020202020204" pitchFamily="34" charset="0"/>
              </a:rPr>
              <a:t>Çocuğun yapmış olduğu çalışmalar eve gönderilmeli,</a:t>
            </a:r>
          </a:p>
          <a:p>
            <a:pPr>
              <a:buFont typeface="Wingdings" panose="05000000000000000000" pitchFamily="2" charset="2"/>
              <a:buChar char="§"/>
            </a:pPr>
            <a:r>
              <a:rPr lang="tr-TR" dirty="0">
                <a:solidFill>
                  <a:schemeClr val="tx1">
                    <a:lumMod val="65000"/>
                    <a:lumOff val="35000"/>
                  </a:schemeClr>
                </a:solidFill>
                <a:latin typeface="Arial" panose="020B0604020202020204" pitchFamily="34" charset="0"/>
                <a:cs typeface="Arial" panose="020B0604020202020204" pitchFamily="34" charset="0"/>
              </a:rPr>
              <a:t>Olumlu davranışlarının aile tarafından da ödüllendirilmesi için bilgilendirilmesi,</a:t>
            </a:r>
          </a:p>
          <a:p>
            <a:pPr>
              <a:buFont typeface="Wingdings" panose="05000000000000000000" pitchFamily="2" charset="2"/>
              <a:buChar char="§"/>
            </a:pPr>
            <a:r>
              <a:rPr lang="tr-TR" dirty="0">
                <a:solidFill>
                  <a:schemeClr val="tx1">
                    <a:lumMod val="65000"/>
                    <a:lumOff val="35000"/>
                  </a:schemeClr>
                </a:solidFill>
                <a:latin typeface="Arial" panose="020B0604020202020204" pitchFamily="34" charset="0"/>
                <a:cs typeface="Arial" panose="020B0604020202020204" pitchFamily="34" charset="0"/>
              </a:rPr>
              <a:t>İletişim mektupları kullanılarak aile ve okul arasındaki iletişim süreğenlik kazanmalıdır.</a:t>
            </a:r>
          </a:p>
          <a:p>
            <a:endParaRPr lang="tr-TR" dirty="0"/>
          </a:p>
        </p:txBody>
      </p:sp>
    </p:spTree>
    <p:extLst>
      <p:ext uri="{BB962C8B-B14F-4D97-AF65-F5344CB8AC3E}">
        <p14:creationId xmlns:p14="http://schemas.microsoft.com/office/powerpoint/2010/main" val="784875201"/>
      </p:ext>
    </p:extLst>
  </p:cSld>
  <p:clrMapOvr>
    <a:masterClrMapping/>
  </p:clrMapOvr>
  <p:transition spd="slow">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ECFCF0D-B1C3-4053-8CC3-A2FD5BA40D03}"/>
              </a:ext>
            </a:extLst>
          </p:cNvPr>
          <p:cNvSpPr>
            <a:spLocks noGrp="1"/>
          </p:cNvSpPr>
          <p:nvPr>
            <p:ph sz="quarter" idx="10"/>
          </p:nvPr>
        </p:nvSpPr>
        <p:spPr/>
        <p:txBody>
          <a:bodyPr/>
          <a:lstStyle/>
          <a:p>
            <a:pPr>
              <a:buFont typeface="Wingdings" panose="05000000000000000000" pitchFamily="2" charset="2"/>
              <a:buChar char="§"/>
            </a:pPr>
            <a:r>
              <a:rPr lang="tr-TR" dirty="0">
                <a:solidFill>
                  <a:schemeClr val="tx1">
                    <a:lumMod val="65000"/>
                    <a:lumOff val="35000"/>
                  </a:schemeClr>
                </a:solidFill>
                <a:latin typeface="Arial" panose="020B0604020202020204" pitchFamily="34" charset="0"/>
                <a:cs typeface="Arial" panose="020B0604020202020204" pitchFamily="34" charset="0"/>
              </a:rPr>
              <a:t>Yetersizliği olan çocuklar söz konusu olduğunda ise yetersizlik ne olursa olsun erken müdahalenin hayati önem taşıdığı bilinen bir gerçektir. Erken müdahale denince, 0-6 yaş arasında yetersiz­liği olan veya yetersizlik riski taşıyan çocuklara ve ailelerine verilen hizmetler akla gelmektedir (Birkan, 2009; </a:t>
            </a:r>
            <a:r>
              <a:rPr lang="tr-TR" dirty="0" err="1">
                <a:solidFill>
                  <a:schemeClr val="tx1">
                    <a:lumMod val="65000"/>
                    <a:lumOff val="35000"/>
                  </a:schemeClr>
                </a:solidFill>
                <a:latin typeface="Arial" panose="020B0604020202020204" pitchFamily="34" charset="0"/>
                <a:cs typeface="Arial" panose="020B0604020202020204" pitchFamily="34" charset="0"/>
              </a:rPr>
              <a:t>Kirk</a:t>
            </a:r>
            <a:r>
              <a:rPr lang="tr-TR" dirty="0">
                <a:solidFill>
                  <a:schemeClr val="tx1">
                    <a:lumMod val="65000"/>
                    <a:lumOff val="35000"/>
                  </a:schemeClr>
                </a:solidFill>
                <a:latin typeface="Arial" panose="020B0604020202020204" pitchFamily="34" charset="0"/>
                <a:cs typeface="Arial" panose="020B0604020202020204" pitchFamily="34" charset="0"/>
              </a:rPr>
              <a:t>, </a:t>
            </a:r>
            <a:r>
              <a:rPr lang="tr-TR" dirty="0" err="1">
                <a:solidFill>
                  <a:schemeClr val="tx1">
                    <a:lumMod val="65000"/>
                    <a:lumOff val="35000"/>
                  </a:schemeClr>
                </a:solidFill>
                <a:latin typeface="Arial" panose="020B0604020202020204" pitchFamily="34" charset="0"/>
                <a:cs typeface="Arial" panose="020B0604020202020204" pitchFamily="34" charset="0"/>
              </a:rPr>
              <a:t>Gallagher</a:t>
            </a:r>
            <a:r>
              <a:rPr lang="tr-TR" dirty="0">
                <a:solidFill>
                  <a:schemeClr val="tx1">
                    <a:lumMod val="65000"/>
                    <a:lumOff val="35000"/>
                  </a:schemeClr>
                </a:solidFill>
                <a:latin typeface="Arial" panose="020B0604020202020204" pitchFamily="34" charset="0"/>
                <a:cs typeface="Arial" panose="020B0604020202020204" pitchFamily="34" charset="0"/>
              </a:rPr>
              <a:t> ve </a:t>
            </a:r>
            <a:r>
              <a:rPr lang="tr-TR" dirty="0" err="1">
                <a:solidFill>
                  <a:schemeClr val="tx1">
                    <a:lumMod val="65000"/>
                    <a:lumOff val="35000"/>
                  </a:schemeClr>
                </a:solidFill>
                <a:latin typeface="Arial" panose="020B0604020202020204" pitchFamily="34" charset="0"/>
                <a:cs typeface="Arial" panose="020B0604020202020204" pitchFamily="34" charset="0"/>
              </a:rPr>
              <a:t>Coleman</a:t>
            </a:r>
            <a:r>
              <a:rPr lang="tr-TR" dirty="0">
                <a:solidFill>
                  <a:schemeClr val="tx1">
                    <a:lumMod val="65000"/>
                    <a:lumOff val="35000"/>
                  </a:schemeClr>
                </a:solidFill>
                <a:latin typeface="Arial" panose="020B0604020202020204" pitchFamily="34" charset="0"/>
                <a:cs typeface="Arial" panose="020B0604020202020204" pitchFamily="34" charset="0"/>
              </a:rPr>
              <a:t>, 20 17).</a:t>
            </a:r>
          </a:p>
          <a:p>
            <a:pPr>
              <a:buFont typeface="Wingdings" panose="05000000000000000000" pitchFamily="2" charset="2"/>
              <a:buChar char="§"/>
            </a:pPr>
            <a:r>
              <a:rPr lang="tr-TR" dirty="0">
                <a:solidFill>
                  <a:schemeClr val="tx1">
                    <a:lumMod val="65000"/>
                    <a:lumOff val="35000"/>
                  </a:schemeClr>
                </a:solidFill>
                <a:latin typeface="Arial" panose="020B0604020202020204" pitchFamily="34" charset="0"/>
                <a:cs typeface="Arial" panose="020B0604020202020204" pitchFamily="34" charset="0"/>
              </a:rPr>
              <a:t>Son yıllarda, erken müdahalede aile katılımının önemi ve çocuğun gelişimine olumlu etkileri uzmanlar tarafından daha çok vurgulanmaktadır. Bu nedenle erken özel eğitimde aile merkezli uygulamalar yaygınlaşmaya başlamıştır. Aile merkezli uy­gulamalar, uzmanların ailenin tümü için çalıştığı bir model olarak karşımıza çık­maktadır.</a:t>
            </a:r>
          </a:p>
          <a:p>
            <a:endParaRPr lang="tr-TR"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3046195605"/>
      </p:ext>
    </p:extLst>
  </p:cSld>
  <p:clrMapOvr>
    <a:masterClrMapping/>
  </p:clrMapOvr>
  <p:transition spd="slow">
    <p:fad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3"/>
          <p:cNvSpPr>
            <a:spLocks noGrp="1"/>
          </p:cNvSpPr>
          <p:nvPr>
            <p:ph type="title"/>
          </p:nvPr>
        </p:nvSpPr>
        <p:spPr>
          <a:xfrm>
            <a:off x="949325" y="358775"/>
            <a:ext cx="7707313" cy="488950"/>
          </a:xfrm>
        </p:spPr>
        <p:txBody>
          <a:bodyPr/>
          <a:lstStyle/>
          <a:p>
            <a:pPr eaLnBrk="1" hangingPunct="1"/>
            <a:r>
              <a:rPr lang="en-US" altLang="x-none" dirty="0" err="1">
                <a:latin typeface="Arial" charset="0"/>
                <a:ea typeface="ＭＳ Ｐゴシック" charset="-128"/>
              </a:rPr>
              <a:t>Referanslar</a:t>
            </a:r>
            <a:endParaRPr lang="en-US" altLang="x-none" dirty="0">
              <a:latin typeface="Arial" charset="0"/>
              <a:ea typeface="ＭＳ Ｐゴシック" charset="-128"/>
            </a:endParaRPr>
          </a:p>
        </p:txBody>
      </p:sp>
      <p:sp>
        <p:nvSpPr>
          <p:cNvPr id="3" name="Content Placeholder 2"/>
          <p:cNvSpPr>
            <a:spLocks noGrp="1"/>
          </p:cNvSpPr>
          <p:nvPr>
            <p:ph sz="quarter" idx="4294967295"/>
          </p:nvPr>
        </p:nvSpPr>
        <p:spPr>
          <a:xfrm>
            <a:off x="955675" y="908050"/>
            <a:ext cx="7700963" cy="3759200"/>
          </a:xfrm>
        </p:spPr>
        <p:txBody>
          <a:bodyPr>
            <a:normAutofit/>
          </a:bodyPr>
          <a:lstStyle/>
          <a:p>
            <a:pPr marL="0" indent="0" fontAlgn="auto">
              <a:spcAft>
                <a:spcPts val="0"/>
              </a:spcAft>
              <a:defRPr/>
            </a:pPr>
            <a:r>
              <a:rPr lang="tr-TR" sz="1100" dirty="0"/>
              <a:t>DOĞRU YILDIRIM, S.S, ERKEN ÇOCUKLUKTA ÖZEL EĞİTİM, VİZE AKADEMİ,ANKARA,2019</a:t>
            </a:r>
          </a:p>
          <a:p>
            <a:pPr marL="0" indent="0" fontAlgn="auto">
              <a:spcAft>
                <a:spcPts val="0"/>
              </a:spcAft>
              <a:defRPr/>
            </a:pPr>
            <a:r>
              <a:rPr lang="tr-TR" sz="1100" dirty="0"/>
              <a:t>DİKEN, İ.H, ERKEN ÇOCUKLUK EĞİTİMİ, PEGEM AKADEMİ, ANKARA, 2010</a:t>
            </a:r>
          </a:p>
          <a:p>
            <a:pPr marL="0" indent="0" fontAlgn="auto">
              <a:spcAft>
                <a:spcPts val="0"/>
              </a:spcAft>
              <a:defRPr/>
            </a:pPr>
            <a:r>
              <a:rPr lang="tr-TR" sz="1100" dirty="0"/>
              <a:t>BAKKALOĞLU, H. ERKEN ÇOCUKLUK ÖZEL EĞİTİMİ EL KİTABI, ANI YAYINCILIK, ANKARA, 2018</a:t>
            </a:r>
          </a:p>
          <a:p>
            <a:pPr marL="0" indent="0" fontAlgn="auto">
              <a:spcAft>
                <a:spcPts val="0"/>
              </a:spcAft>
              <a:defRPr/>
            </a:pPr>
            <a:endParaRPr lang="tr-TR" sz="1100" dirty="0"/>
          </a:p>
          <a:p>
            <a:pPr marL="0" indent="0" fontAlgn="auto">
              <a:spcAft>
                <a:spcPts val="0"/>
              </a:spcAft>
              <a:defRPr/>
            </a:pPr>
            <a:endParaRPr lang="en-GB" sz="1100" dirty="0"/>
          </a:p>
        </p:txBody>
      </p:sp>
    </p:spTree>
  </p:cSld>
  <p:clrMapOvr>
    <a:masterClrMapping/>
  </p:clrMapOvr>
  <p:transition spd="slow">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7B0FBEA-3FB7-4B65-9604-62963B193A40}"/>
              </a:ext>
            </a:extLst>
          </p:cNvPr>
          <p:cNvSpPr>
            <a:spLocks noGrp="1"/>
          </p:cNvSpPr>
          <p:nvPr>
            <p:ph sz="quarter" idx="10"/>
          </p:nvPr>
        </p:nvSpPr>
        <p:spPr/>
        <p:txBody>
          <a:bodyPr/>
          <a:lstStyle/>
          <a:p>
            <a:pPr>
              <a:buFont typeface="Wingdings" panose="05000000000000000000" pitchFamily="2" charset="2"/>
              <a:buChar char="§"/>
            </a:pPr>
            <a:r>
              <a:rPr lang="tr-TR" dirty="0">
                <a:solidFill>
                  <a:schemeClr val="tx1">
                    <a:lumMod val="65000"/>
                    <a:lumOff val="35000"/>
                  </a:schemeClr>
                </a:solidFill>
                <a:latin typeface="Arial" panose="020B0604020202020204" pitchFamily="34" charset="0"/>
                <a:cs typeface="Arial" panose="020B0604020202020204" pitchFamily="34" charset="0"/>
              </a:rPr>
              <a:t>Bu uygulamalar, aileyi uzmanların tavsiyeler verdiği pasif dinleyiciler olmaktan çıkararak, çocuklarının tedavi ya da eğitimlerinde söz sahibi olan eşit paydaşlar olarak kabul etmektedir (</a:t>
            </a:r>
            <a:r>
              <a:rPr lang="tr-TR" dirty="0" err="1">
                <a:solidFill>
                  <a:schemeClr val="tx1">
                    <a:lumMod val="65000"/>
                    <a:lumOff val="35000"/>
                  </a:schemeClr>
                </a:solidFill>
                <a:latin typeface="Arial" panose="020B0604020202020204" pitchFamily="34" charset="0"/>
                <a:cs typeface="Arial" panose="020B0604020202020204" pitchFamily="34" charset="0"/>
              </a:rPr>
              <a:t>Hallahan</a:t>
            </a:r>
            <a:r>
              <a:rPr lang="tr-TR" dirty="0">
                <a:solidFill>
                  <a:schemeClr val="tx1">
                    <a:lumMod val="65000"/>
                    <a:lumOff val="35000"/>
                  </a:schemeClr>
                </a:solidFill>
                <a:latin typeface="Arial" panose="020B0604020202020204" pitchFamily="34" charset="0"/>
                <a:cs typeface="Arial" panose="020B0604020202020204" pitchFamily="34" charset="0"/>
              </a:rPr>
              <a:t> ve </a:t>
            </a:r>
            <a:r>
              <a:rPr lang="tr-TR" dirty="0" err="1">
                <a:solidFill>
                  <a:schemeClr val="tx1">
                    <a:lumMod val="65000"/>
                    <a:lumOff val="35000"/>
                  </a:schemeClr>
                </a:solidFill>
                <a:latin typeface="Arial" panose="020B0604020202020204" pitchFamily="34" charset="0"/>
                <a:cs typeface="Arial" panose="020B0604020202020204" pitchFamily="34" charset="0"/>
              </a:rPr>
              <a:t>Kauffman</a:t>
            </a:r>
            <a:r>
              <a:rPr lang="tr-TR" dirty="0">
                <a:solidFill>
                  <a:schemeClr val="tx1">
                    <a:lumMod val="65000"/>
                    <a:lumOff val="35000"/>
                  </a:schemeClr>
                </a:solidFill>
                <a:latin typeface="Arial" panose="020B0604020202020204" pitchFamily="34" charset="0"/>
                <a:cs typeface="Arial" panose="020B0604020202020204" pitchFamily="34" charset="0"/>
              </a:rPr>
              <a:t>, 2003).</a:t>
            </a:r>
          </a:p>
          <a:p>
            <a:pPr>
              <a:buFont typeface="Wingdings" panose="05000000000000000000" pitchFamily="2" charset="2"/>
              <a:buChar char="§"/>
            </a:pPr>
            <a:r>
              <a:rPr lang="tr-TR" dirty="0">
                <a:solidFill>
                  <a:schemeClr val="tx1">
                    <a:lumMod val="65000"/>
                    <a:lumOff val="35000"/>
                  </a:schemeClr>
                </a:solidFill>
                <a:latin typeface="Arial" panose="020B0604020202020204" pitchFamily="34" charset="0"/>
                <a:cs typeface="Arial" panose="020B0604020202020204" pitchFamily="34" charset="0"/>
              </a:rPr>
              <a:t>Aile merkez­li erken müdahale programlarının hedefi, ailelerin çocuklarının gereksinimlerini giderme konusundaki becerilerini desteklemek ve güçlü oldukları alanlara, de­ğerlerine ve kararlarına saygı duyarak ailelerle iş birliği içinde çalışabilmektir (</a:t>
            </a:r>
            <a:r>
              <a:rPr lang="tr-TR" dirty="0" err="1">
                <a:solidFill>
                  <a:schemeClr val="tx1">
                    <a:lumMod val="65000"/>
                    <a:lumOff val="35000"/>
                  </a:schemeClr>
                </a:solidFill>
                <a:latin typeface="Arial" panose="020B0604020202020204" pitchFamily="34" charset="0"/>
                <a:cs typeface="Arial" panose="020B0604020202020204" pitchFamily="34" charset="0"/>
              </a:rPr>
              <a:t>Kirk</a:t>
            </a:r>
            <a:r>
              <a:rPr lang="tr-TR" dirty="0">
                <a:solidFill>
                  <a:schemeClr val="tx1">
                    <a:lumMod val="65000"/>
                    <a:lumOff val="35000"/>
                  </a:schemeClr>
                </a:solidFill>
                <a:latin typeface="Arial" panose="020B0604020202020204" pitchFamily="34" charset="0"/>
                <a:cs typeface="Arial" panose="020B0604020202020204" pitchFamily="34" charset="0"/>
              </a:rPr>
              <a:t>, </a:t>
            </a:r>
            <a:r>
              <a:rPr lang="tr-TR" dirty="0" err="1">
                <a:solidFill>
                  <a:schemeClr val="tx1">
                    <a:lumMod val="65000"/>
                    <a:lumOff val="35000"/>
                  </a:schemeClr>
                </a:solidFill>
                <a:latin typeface="Arial" panose="020B0604020202020204" pitchFamily="34" charset="0"/>
                <a:cs typeface="Arial" panose="020B0604020202020204" pitchFamily="34" charset="0"/>
              </a:rPr>
              <a:t>Gallagher</a:t>
            </a:r>
            <a:r>
              <a:rPr lang="tr-TR" dirty="0">
                <a:solidFill>
                  <a:schemeClr val="tx1">
                    <a:lumMod val="65000"/>
                    <a:lumOff val="35000"/>
                  </a:schemeClr>
                </a:solidFill>
                <a:latin typeface="Arial" panose="020B0604020202020204" pitchFamily="34" charset="0"/>
                <a:cs typeface="Arial" panose="020B0604020202020204" pitchFamily="34" charset="0"/>
              </a:rPr>
              <a:t> ve </a:t>
            </a:r>
            <a:r>
              <a:rPr lang="tr-TR" dirty="0" err="1">
                <a:solidFill>
                  <a:schemeClr val="tx1">
                    <a:lumMod val="65000"/>
                    <a:lumOff val="35000"/>
                  </a:schemeClr>
                </a:solidFill>
                <a:latin typeface="Arial" panose="020B0604020202020204" pitchFamily="34" charset="0"/>
                <a:cs typeface="Arial" panose="020B0604020202020204" pitchFamily="34" charset="0"/>
              </a:rPr>
              <a:t>Coleman</a:t>
            </a:r>
            <a:r>
              <a:rPr lang="tr-TR" dirty="0">
                <a:solidFill>
                  <a:schemeClr val="tx1">
                    <a:lumMod val="65000"/>
                    <a:lumOff val="35000"/>
                  </a:schemeClr>
                </a:solidFill>
                <a:latin typeface="Arial" panose="020B0604020202020204" pitchFamily="34" charset="0"/>
                <a:cs typeface="Arial" panose="020B0604020202020204" pitchFamily="34" charset="0"/>
              </a:rPr>
              <a:t>, 2017). </a:t>
            </a:r>
          </a:p>
          <a:p>
            <a:pPr>
              <a:buFont typeface="Wingdings" panose="05000000000000000000" pitchFamily="2" charset="2"/>
              <a:buChar char="§"/>
            </a:pPr>
            <a:r>
              <a:rPr lang="tr-TR" dirty="0">
                <a:solidFill>
                  <a:schemeClr val="tx1">
                    <a:lumMod val="65000"/>
                    <a:lumOff val="35000"/>
                  </a:schemeClr>
                </a:solidFill>
                <a:latin typeface="Arial" panose="020B0604020202020204" pitchFamily="34" charset="0"/>
                <a:cs typeface="Arial" panose="020B0604020202020204" pitchFamily="34" charset="0"/>
              </a:rPr>
              <a:t>Ancak, bunun için aile bireylerinin eşit pay­daşlar olabilecek ve çocukları için uzmanlarla birlikte çalışabilecek psikolojik hazır </a:t>
            </a:r>
            <a:r>
              <a:rPr lang="tr-TR" dirty="0" err="1">
                <a:solidFill>
                  <a:schemeClr val="tx1">
                    <a:lumMod val="65000"/>
                    <a:lumOff val="35000"/>
                  </a:schemeClr>
                </a:solidFill>
                <a:latin typeface="Arial" panose="020B0604020202020204" pitchFamily="34" charset="0"/>
                <a:cs typeface="Arial" panose="020B0604020202020204" pitchFamily="34" charset="0"/>
              </a:rPr>
              <a:t>bulunuşluğa</a:t>
            </a:r>
            <a:r>
              <a:rPr lang="tr-TR" dirty="0">
                <a:solidFill>
                  <a:schemeClr val="tx1">
                    <a:lumMod val="65000"/>
                    <a:lumOff val="35000"/>
                  </a:schemeClr>
                </a:solidFill>
                <a:latin typeface="Arial" panose="020B0604020202020204" pitchFamily="34" charset="0"/>
                <a:cs typeface="Arial" panose="020B0604020202020204" pitchFamily="34" charset="0"/>
              </a:rPr>
              <a:t> sahip olmaları gerekmektedir.</a:t>
            </a:r>
          </a:p>
          <a:p>
            <a:endParaRPr lang="tr-TR"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2208426545"/>
      </p:ext>
    </p:extLst>
  </p:cSld>
  <p:clrMapOvr>
    <a:masterClrMapping/>
  </p:clrMapOvr>
  <p:transition spd="slow">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3F0A44B-01AB-43B5-9D7D-8592F6C6D3A0}"/>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6375FA7A-A68C-4252-8C73-EC84CE80E981}"/>
              </a:ext>
            </a:extLst>
          </p:cNvPr>
          <p:cNvSpPr>
            <a:spLocks noGrp="1"/>
          </p:cNvSpPr>
          <p:nvPr>
            <p:ph sz="quarter" idx="10"/>
          </p:nvPr>
        </p:nvSpPr>
        <p:spPr/>
        <p:txBody>
          <a:bodyPr/>
          <a:lstStyle/>
          <a:p>
            <a:pPr>
              <a:buFont typeface="Wingdings" panose="05000000000000000000" pitchFamily="2" charset="2"/>
              <a:buChar char="§"/>
            </a:pPr>
            <a:r>
              <a:rPr lang="tr-TR" dirty="0">
                <a:solidFill>
                  <a:schemeClr val="tx1">
                    <a:lumMod val="65000"/>
                    <a:lumOff val="35000"/>
                  </a:schemeClr>
                </a:solidFill>
                <a:latin typeface="Arial" panose="020B0604020202020204" pitchFamily="34" charset="0"/>
                <a:cs typeface="Arial" panose="020B0604020202020204" pitchFamily="34" charset="0"/>
              </a:rPr>
              <a:t>Ailenin psikolojik olarak hazır </a:t>
            </a:r>
            <a:r>
              <a:rPr lang="tr-TR" dirty="0" err="1">
                <a:solidFill>
                  <a:schemeClr val="tx1">
                    <a:lumMod val="65000"/>
                    <a:lumOff val="35000"/>
                  </a:schemeClr>
                </a:solidFill>
                <a:latin typeface="Arial" panose="020B0604020202020204" pitchFamily="34" charset="0"/>
                <a:cs typeface="Arial" panose="020B0604020202020204" pitchFamily="34" charset="0"/>
              </a:rPr>
              <a:t>bulunuşluğu</a:t>
            </a:r>
            <a:r>
              <a:rPr lang="tr-TR" dirty="0">
                <a:solidFill>
                  <a:schemeClr val="tx1">
                    <a:lumMod val="65000"/>
                    <a:lumOff val="35000"/>
                  </a:schemeClr>
                </a:solidFill>
                <a:latin typeface="Arial" panose="020B0604020202020204" pitchFamily="34" charset="0"/>
                <a:cs typeface="Arial" panose="020B0604020202020204" pitchFamily="34" charset="0"/>
              </a:rPr>
              <a:t> sağlanmadan yapılmaya çalışılacak her türlü uygulama boşa kürek çekmekten başka bir şey olmayacaktır. Bu nedenle aile katılımı ile ilgili çalışmalar yaparken ailenin bu tür desteklere ihtiyacı olup olmadığı da gözlenmelidir.</a:t>
            </a:r>
          </a:p>
          <a:p>
            <a:endParaRPr lang="tr-TR" dirty="0"/>
          </a:p>
        </p:txBody>
      </p:sp>
    </p:spTree>
    <p:extLst>
      <p:ext uri="{BB962C8B-B14F-4D97-AF65-F5344CB8AC3E}">
        <p14:creationId xmlns:p14="http://schemas.microsoft.com/office/powerpoint/2010/main" val="58235424"/>
      </p:ext>
    </p:extLst>
  </p:cSld>
  <p:clrMapOvr>
    <a:masterClrMapping/>
  </p:clrMapOvr>
  <p:transition spd="slow">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9F372C9-F5EE-4FC1-B0CD-C080FA121E97}"/>
              </a:ext>
            </a:extLst>
          </p:cNvPr>
          <p:cNvSpPr>
            <a:spLocks noGrp="1"/>
          </p:cNvSpPr>
          <p:nvPr>
            <p:ph type="title"/>
          </p:nvPr>
        </p:nvSpPr>
        <p:spPr/>
        <p:txBody>
          <a:bodyPr/>
          <a:lstStyle/>
          <a:p>
            <a:pPr>
              <a:lnSpc>
                <a:spcPct val="100000"/>
              </a:lnSpc>
            </a:pPr>
            <a:r>
              <a:rPr lang="tr-TR" dirty="0">
                <a:latin typeface="Arial" panose="020B0604020202020204" pitchFamily="34" charset="0"/>
                <a:cs typeface="Arial" panose="020B0604020202020204" pitchFamily="34" charset="0"/>
              </a:rPr>
              <a:t>Ailelerin Yetersizlik Nedeniyle Geçtikleri Süreçler</a:t>
            </a:r>
          </a:p>
        </p:txBody>
      </p:sp>
      <p:sp>
        <p:nvSpPr>
          <p:cNvPr id="3" name="İçerik Yer Tutucusu 2">
            <a:extLst>
              <a:ext uri="{FF2B5EF4-FFF2-40B4-BE49-F238E27FC236}">
                <a16:creationId xmlns:a16="http://schemas.microsoft.com/office/drawing/2014/main" id="{308940F0-E011-4903-82C3-5335542310AF}"/>
              </a:ext>
            </a:extLst>
          </p:cNvPr>
          <p:cNvSpPr>
            <a:spLocks noGrp="1"/>
          </p:cNvSpPr>
          <p:nvPr>
            <p:ph sz="quarter" idx="10"/>
          </p:nvPr>
        </p:nvSpPr>
        <p:spPr>
          <a:xfrm>
            <a:off x="955677" y="1024917"/>
            <a:ext cx="7700963" cy="3759042"/>
          </a:xfrm>
        </p:spPr>
        <p:txBody>
          <a:bodyPr/>
          <a:lstStyle/>
          <a:p>
            <a:pPr>
              <a:buFont typeface="Wingdings" panose="05000000000000000000" pitchFamily="2" charset="2"/>
              <a:buChar char="§"/>
            </a:pPr>
            <a:r>
              <a:rPr lang="tr-TR" dirty="0">
                <a:solidFill>
                  <a:schemeClr val="tx1">
                    <a:lumMod val="65000"/>
                    <a:lumOff val="35000"/>
                  </a:schemeClr>
                </a:solidFill>
                <a:latin typeface="Arial" panose="020B0604020202020204" pitchFamily="34" charset="0"/>
                <a:cs typeface="Arial" panose="020B0604020202020204" pitchFamily="34" charset="0"/>
              </a:rPr>
              <a:t>Doğum öncesinde ya da doğum sonrasında, bebeğin bir yetersizliğe sahip oldu­ğunu öğrenmek öncelikle ebeveynler olmak üzere tüm aile fertlerini duygusal ola­rak etkilemektedir. Yetersizliğe sahip bir çocuğun dünyaya gelmesi aile dinamikle­rini değiştirilmesiyle ailenin stres düzeyini de artırmaktadır. </a:t>
            </a:r>
          </a:p>
          <a:p>
            <a:pPr>
              <a:buFont typeface="Wingdings" panose="05000000000000000000" pitchFamily="2" charset="2"/>
              <a:buChar char="§"/>
            </a:pPr>
            <a:r>
              <a:rPr lang="tr-TR" dirty="0">
                <a:solidFill>
                  <a:schemeClr val="tx1">
                    <a:lumMod val="65000"/>
                    <a:lumOff val="35000"/>
                  </a:schemeClr>
                </a:solidFill>
                <a:latin typeface="Arial" panose="020B0604020202020204" pitchFamily="34" charset="0"/>
                <a:cs typeface="Arial" panose="020B0604020202020204" pitchFamily="34" charset="0"/>
              </a:rPr>
              <a:t>Ailelerin şokla başlayan, inkar, suçluluk, izole olma, panik, öfke, pazarlıkla devam eden ve kabullenmeyle sonlanan bir süreçten geçtiği ve </a:t>
            </a:r>
            <a:r>
              <a:rPr lang="tr-TR" dirty="0" err="1">
                <a:solidFill>
                  <a:schemeClr val="tx1">
                    <a:lumMod val="65000"/>
                    <a:lumOff val="35000"/>
                  </a:schemeClr>
                </a:solidFill>
                <a:latin typeface="Arial" panose="020B0604020202020204" pitchFamily="34" charset="0"/>
                <a:cs typeface="Arial" panose="020B0604020202020204" pitchFamily="34" charset="0"/>
              </a:rPr>
              <a:t>biçok</a:t>
            </a:r>
            <a:r>
              <a:rPr lang="tr-TR" dirty="0">
                <a:solidFill>
                  <a:schemeClr val="tx1">
                    <a:lumMod val="65000"/>
                    <a:lumOff val="35000"/>
                  </a:schemeClr>
                </a:solidFill>
                <a:latin typeface="Arial" panose="020B0604020202020204" pitchFamily="34" charset="0"/>
                <a:cs typeface="Arial" panose="020B0604020202020204" pitchFamily="34" charset="0"/>
              </a:rPr>
              <a:t> farklı duyguyu bazen bir arada bazen peşi sıra yaşadıkları bilinmektedir (Smith </a:t>
            </a:r>
            <a:r>
              <a:rPr lang="tr-TR" dirty="0" err="1">
                <a:solidFill>
                  <a:schemeClr val="tx1">
                    <a:lumMod val="65000"/>
                    <a:lumOff val="35000"/>
                  </a:schemeClr>
                </a:solidFill>
                <a:latin typeface="Arial" panose="020B0604020202020204" pitchFamily="34" charset="0"/>
                <a:cs typeface="Arial" panose="020B0604020202020204" pitchFamily="34" charset="0"/>
              </a:rPr>
              <a:t>vd</a:t>
            </a:r>
            <a:r>
              <a:rPr lang="tr-TR" dirty="0">
                <a:solidFill>
                  <a:schemeClr val="tx1">
                    <a:lumMod val="65000"/>
                    <a:lumOff val="35000"/>
                  </a:schemeClr>
                </a:solidFill>
                <a:latin typeface="Arial" panose="020B0604020202020204" pitchFamily="34" charset="0"/>
                <a:cs typeface="Arial" panose="020B0604020202020204" pitchFamily="34" charset="0"/>
              </a:rPr>
              <a:t>, 2006).</a:t>
            </a:r>
          </a:p>
          <a:p>
            <a:endParaRPr lang="tr-TR" dirty="0"/>
          </a:p>
        </p:txBody>
      </p:sp>
    </p:spTree>
    <p:extLst>
      <p:ext uri="{BB962C8B-B14F-4D97-AF65-F5344CB8AC3E}">
        <p14:creationId xmlns:p14="http://schemas.microsoft.com/office/powerpoint/2010/main" val="1558129974"/>
      </p:ext>
    </p:extLst>
  </p:cSld>
  <p:clrMapOvr>
    <a:masterClrMapping/>
  </p:clrMapOvr>
  <p:transition spd="slow">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66F3CFD-3F3B-4686-B9B4-1E7E9E7D6D76}"/>
              </a:ext>
            </a:extLst>
          </p:cNvPr>
          <p:cNvSpPr>
            <a:spLocks noGrp="1"/>
          </p:cNvSpPr>
          <p:nvPr>
            <p:ph type="title"/>
          </p:nvPr>
        </p:nvSpPr>
        <p:spPr>
          <a:xfrm>
            <a:off x="845906" y="603553"/>
            <a:ext cx="7707862" cy="488024"/>
          </a:xfrm>
        </p:spPr>
        <p:txBody>
          <a:bodyPr/>
          <a:lstStyle/>
          <a:p>
            <a:br>
              <a:rPr lang="tr-TR" dirty="0">
                <a:latin typeface="Times New Roman" panose="02020603050405020304" pitchFamily="18" charset="0"/>
                <a:cs typeface="Times New Roman" panose="02020603050405020304" pitchFamily="18" charset="0"/>
              </a:rPr>
            </a:br>
            <a:r>
              <a:rPr lang="tr-TR" dirty="0">
                <a:latin typeface="Arial" panose="020B0604020202020204" pitchFamily="34" charset="0"/>
                <a:cs typeface="Arial" panose="020B0604020202020204" pitchFamily="34" charset="0"/>
              </a:rPr>
              <a:t>Doğum Öncesi ve Doğum Sonrası Hizmetler</a:t>
            </a:r>
            <a:br>
              <a:rPr lang="tr-TR" dirty="0">
                <a:latin typeface="Arial" panose="020B0604020202020204" pitchFamily="34" charset="0"/>
                <a:cs typeface="Arial" panose="020B0604020202020204" pitchFamily="34" charset="0"/>
              </a:rPr>
            </a:br>
            <a:endParaRPr lang="tr-TR" dirty="0">
              <a:latin typeface="Arial" panose="020B0604020202020204" pitchFamily="34" charset="0"/>
              <a:cs typeface="Arial" panose="020B0604020202020204" pitchFamily="34" charset="0"/>
            </a:endParaRPr>
          </a:p>
        </p:txBody>
      </p:sp>
      <p:sp>
        <p:nvSpPr>
          <p:cNvPr id="3" name="İçerik Yer Tutucusu 2">
            <a:extLst>
              <a:ext uri="{FF2B5EF4-FFF2-40B4-BE49-F238E27FC236}">
                <a16:creationId xmlns:a16="http://schemas.microsoft.com/office/drawing/2014/main" id="{23874367-A25E-4C2D-BFB4-23D620805CBB}"/>
              </a:ext>
            </a:extLst>
          </p:cNvPr>
          <p:cNvSpPr>
            <a:spLocks noGrp="1"/>
          </p:cNvSpPr>
          <p:nvPr>
            <p:ph sz="quarter" idx="10"/>
          </p:nvPr>
        </p:nvSpPr>
        <p:spPr/>
        <p:txBody>
          <a:bodyPr/>
          <a:lstStyle/>
          <a:p>
            <a:pPr>
              <a:buFont typeface="Wingdings" panose="05000000000000000000" pitchFamily="2" charset="2"/>
              <a:buChar char="§"/>
            </a:pPr>
            <a:r>
              <a:rPr lang="tr-TR" dirty="0">
                <a:solidFill>
                  <a:schemeClr val="tx1">
                    <a:lumMod val="65000"/>
                    <a:lumOff val="35000"/>
                  </a:schemeClr>
                </a:solidFill>
                <a:latin typeface="Arial" panose="020B0604020202020204" pitchFamily="34" charset="0"/>
                <a:cs typeface="Arial" panose="020B0604020202020204" pitchFamily="34" charset="0"/>
              </a:rPr>
              <a:t>Erken çocuklukta özel eğitim hizmetlerinin sağlanması yani erken müdahale yapılabilmesi için çocuğun erken dönemde yani doğum öncesinde ya da doğum­dan kısa süre sonra tanılanmış olması gerekmektedir. Hamilelik döneminde oluşabilecek yetersizlikleri belirlemek için birçok test yapılabilmektedir.</a:t>
            </a:r>
          </a:p>
          <a:p>
            <a:pPr>
              <a:buFont typeface="Wingdings" panose="05000000000000000000" pitchFamily="2" charset="2"/>
              <a:buChar char="§"/>
            </a:pPr>
            <a:r>
              <a:rPr lang="tr-TR" dirty="0">
                <a:solidFill>
                  <a:schemeClr val="tx1">
                    <a:lumMod val="65000"/>
                    <a:lumOff val="35000"/>
                  </a:schemeClr>
                </a:solidFill>
                <a:latin typeface="Arial" panose="020B0604020202020204" pitchFamily="34" charset="0"/>
                <a:cs typeface="Arial" panose="020B0604020202020204" pitchFamily="34" charset="0"/>
              </a:rPr>
              <a:t>Hamilelik döneminde alınan tüm önlemlere, yapılan tüm tetkiklere rağmen yetersizliği olan bir çocuğun dünyaya gelme ihtimali ya da doğumdan sonra bir yetersizliğin oluşması söz konusudur. </a:t>
            </a:r>
          </a:p>
          <a:p>
            <a:endParaRPr lang="tr-TR"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3709798729"/>
      </p:ext>
    </p:extLst>
  </p:cSld>
  <p:clrMapOvr>
    <a:masterClrMapping/>
  </p:clrMapOvr>
  <p:transition spd="slow">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7B0CD4B-3550-4D40-8059-EBEA2B71B4E5}"/>
              </a:ext>
            </a:extLst>
          </p:cNvPr>
          <p:cNvSpPr>
            <a:spLocks noGrp="1"/>
          </p:cNvSpPr>
          <p:nvPr>
            <p:ph sz="quarter" idx="10"/>
          </p:nvPr>
        </p:nvSpPr>
        <p:spPr/>
        <p:txBody>
          <a:bodyPr/>
          <a:lstStyle/>
          <a:p>
            <a:pPr>
              <a:buFont typeface="Wingdings" panose="05000000000000000000" pitchFamily="2" charset="2"/>
              <a:buChar char="§"/>
            </a:pPr>
            <a:r>
              <a:rPr lang="tr-TR" dirty="0">
                <a:solidFill>
                  <a:schemeClr val="tx1">
                    <a:lumMod val="65000"/>
                    <a:lumOff val="35000"/>
                  </a:schemeClr>
                </a:solidFill>
                <a:latin typeface="Arial" panose="020B0604020202020204" pitchFamily="34" charset="0"/>
                <a:cs typeface="Arial" panose="020B0604020202020204" pitchFamily="34" charset="0"/>
              </a:rPr>
              <a:t>Ailenin bu sürece daha çabuk ulaşabilmesi için psikolojik destek alması önemlidir. Tabi ki, psikolojik destek sihirli bir değnek değildir ve sürecin ilerleyişi kişinin kendisine, aile dinamiklerine, destek sistemlerine, uz­manlarla iletişimin sağlıklı olmasına ve daha birçok farklı faktöre bağlıdır.</a:t>
            </a:r>
          </a:p>
          <a:p>
            <a:pPr>
              <a:buFont typeface="Wingdings" panose="05000000000000000000" pitchFamily="2" charset="2"/>
              <a:buChar char="§"/>
            </a:pPr>
            <a:r>
              <a:rPr lang="tr-TR" dirty="0">
                <a:solidFill>
                  <a:schemeClr val="tx1">
                    <a:lumMod val="65000"/>
                    <a:lumOff val="35000"/>
                  </a:schemeClr>
                </a:solidFill>
                <a:latin typeface="Arial" panose="020B0604020202020204" pitchFamily="34" charset="0"/>
                <a:cs typeface="Arial" panose="020B0604020202020204" pitchFamily="34" charset="0"/>
              </a:rPr>
              <a:t>Anne ve babanın, doğum sonrasında sadece yetersizlikle ilgili değil, her yeni anne baba gibi bebeğin bakımı ile de ilgili desteğe ihtiyacı olacaktır. Bu süreçte yakın akrabalar, aile büyükleri en büyük destek haline gelmektedirler.</a:t>
            </a:r>
          </a:p>
          <a:p>
            <a:endParaRPr lang="tr-TR" dirty="0"/>
          </a:p>
        </p:txBody>
      </p:sp>
    </p:spTree>
    <p:extLst>
      <p:ext uri="{BB962C8B-B14F-4D97-AF65-F5344CB8AC3E}">
        <p14:creationId xmlns:p14="http://schemas.microsoft.com/office/powerpoint/2010/main" val="901459161"/>
      </p:ext>
    </p:extLst>
  </p:cSld>
  <p:clrMapOvr>
    <a:masterClrMapping/>
  </p:clrMapOvr>
  <p:transition spd="slow">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25234B2-26C1-4B37-9F53-20A1B1D0C8FD}"/>
              </a:ext>
            </a:extLst>
          </p:cNvPr>
          <p:cNvSpPr>
            <a:spLocks noGrp="1"/>
          </p:cNvSpPr>
          <p:nvPr>
            <p:ph type="title"/>
          </p:nvPr>
        </p:nvSpPr>
        <p:spPr>
          <a:xfrm>
            <a:off x="948776" y="664673"/>
            <a:ext cx="7707862" cy="488024"/>
          </a:xfrm>
        </p:spPr>
        <p:txBody>
          <a:bodyPr/>
          <a:lstStyle/>
          <a:p>
            <a:r>
              <a:rPr lang="tr-TR" dirty="0">
                <a:latin typeface="Arial" panose="020B0604020202020204" pitchFamily="34" charset="0"/>
                <a:cs typeface="Arial" panose="020B0604020202020204" pitchFamily="34" charset="0"/>
              </a:rPr>
              <a:t>Erken Müdahale ve Aile ile ilgili Tarihsel ve Yasal Süreçler</a:t>
            </a:r>
          </a:p>
        </p:txBody>
      </p:sp>
      <p:sp>
        <p:nvSpPr>
          <p:cNvPr id="3" name="İçerik Yer Tutucusu 2">
            <a:extLst>
              <a:ext uri="{FF2B5EF4-FFF2-40B4-BE49-F238E27FC236}">
                <a16:creationId xmlns:a16="http://schemas.microsoft.com/office/drawing/2014/main" id="{0E15937C-6F2E-49BF-8EEB-D2625A90244F}"/>
              </a:ext>
            </a:extLst>
          </p:cNvPr>
          <p:cNvSpPr>
            <a:spLocks noGrp="1"/>
          </p:cNvSpPr>
          <p:nvPr>
            <p:ph sz="quarter" idx="10"/>
          </p:nvPr>
        </p:nvSpPr>
        <p:spPr>
          <a:xfrm>
            <a:off x="955677" y="1152697"/>
            <a:ext cx="7700963" cy="3515030"/>
          </a:xfrm>
        </p:spPr>
        <p:txBody>
          <a:bodyPr/>
          <a:lstStyle/>
          <a:p>
            <a:pPr>
              <a:buFont typeface="Wingdings" panose="05000000000000000000" pitchFamily="2" charset="2"/>
              <a:buChar char="§"/>
            </a:pPr>
            <a:r>
              <a:rPr lang="tr-TR" dirty="0">
                <a:solidFill>
                  <a:schemeClr val="tx1">
                    <a:lumMod val="65000"/>
                    <a:lumOff val="35000"/>
                  </a:schemeClr>
                </a:solidFill>
                <a:latin typeface="Arial" panose="020B0604020202020204" pitchFamily="34" charset="0"/>
                <a:cs typeface="Arial" panose="020B0604020202020204" pitchFamily="34" charset="0"/>
              </a:rPr>
              <a:t>1960’lı yıllarda, erken çocukluk özel eğitiminde hizmetlerin çocuklara odak­ andığı ailelerin sadece aracı olduğu görülmektedir (</a:t>
            </a:r>
            <a:r>
              <a:rPr lang="tr-TR" dirty="0" err="1">
                <a:solidFill>
                  <a:schemeClr val="tx1">
                    <a:lumMod val="65000"/>
                    <a:lumOff val="35000"/>
                  </a:schemeClr>
                </a:solidFill>
                <a:latin typeface="Arial" panose="020B0604020202020204" pitchFamily="34" charset="0"/>
                <a:cs typeface="Arial" panose="020B0604020202020204" pitchFamily="34" charset="0"/>
              </a:rPr>
              <a:t>Baykoy</a:t>
            </a:r>
            <a:r>
              <a:rPr lang="tr-TR" dirty="0">
                <a:solidFill>
                  <a:schemeClr val="tx1">
                    <a:lumMod val="65000"/>
                    <a:lumOff val="35000"/>
                  </a:schemeClr>
                </a:solidFill>
                <a:latin typeface="Arial" panose="020B0604020202020204" pitchFamily="34" charset="0"/>
                <a:cs typeface="Arial" panose="020B0604020202020204" pitchFamily="34" charset="0"/>
              </a:rPr>
              <a:t>-Dönmez ve Duman, 2014). Bunun nedenlerinden biri olarak müdahale eden uzmanların ebeveynleri, yetersiz, ilgisiz ve işlevsiz olarak görmeleri gösterilmektedir (Wilson, 2002).</a:t>
            </a:r>
          </a:p>
          <a:p>
            <a:pPr>
              <a:buFont typeface="Wingdings" panose="05000000000000000000" pitchFamily="2" charset="2"/>
              <a:buChar char="§"/>
            </a:pPr>
            <a:r>
              <a:rPr lang="tr-TR" dirty="0">
                <a:solidFill>
                  <a:schemeClr val="tx1">
                    <a:lumMod val="65000"/>
                    <a:lumOff val="35000"/>
                  </a:schemeClr>
                </a:solidFill>
                <a:latin typeface="Arial" panose="020B0604020202020204" pitchFamily="34" charset="0"/>
                <a:cs typeface="Arial" panose="020B0604020202020204" pitchFamily="34" charset="0"/>
              </a:rPr>
              <a:t>Do­layısıyla, aileler uzmanların aldığı kararların bildirildiği merciler olmuşlar ve ailelere verilen hizmetler daha çok çocuğun yetersizliğine uyum sağlaması için psikolojik danışmanlık olarak sağlanmıştır. Aile merkezli  uygulamalarla  ilgili çalışma­lar 1970'ler ve 1980'lerin başında ses getirmeye başlamıştır.</a:t>
            </a:r>
          </a:p>
          <a:p>
            <a:endParaRPr lang="tr-TR" dirty="0"/>
          </a:p>
        </p:txBody>
      </p:sp>
    </p:spTree>
    <p:extLst>
      <p:ext uri="{BB962C8B-B14F-4D97-AF65-F5344CB8AC3E}">
        <p14:creationId xmlns:p14="http://schemas.microsoft.com/office/powerpoint/2010/main" val="3237085399"/>
      </p:ext>
    </p:extLst>
  </p:cSld>
  <p:clrMapOvr>
    <a:masterClrMapping/>
  </p:clrMapOvr>
  <p:transition spd="slow">
    <p:fade/>
  </p:transition>
</p:sld>
</file>

<file path=ppt/theme/theme1.xml><?xml version="1.0" encoding="utf-8"?>
<a:theme xmlns:a="http://schemas.openxmlformats.org/drawingml/2006/main" name="SU_Preso_16x9_v6">
  <a:themeElements>
    <a:clrScheme name="Stanford2">
      <a:dk1>
        <a:srgbClr val="000000"/>
      </a:dk1>
      <a:lt1>
        <a:srgbClr val="FFFFFF"/>
      </a:lt1>
      <a:dk2>
        <a:srgbClr val="DAD7CB"/>
      </a:dk2>
      <a:lt2>
        <a:srgbClr val="8C1515"/>
      </a:lt2>
      <a:accent1>
        <a:srgbClr val="8D3C1E"/>
      </a:accent1>
      <a:accent2>
        <a:srgbClr val="00505C"/>
      </a:accent2>
      <a:accent3>
        <a:srgbClr val="53284F"/>
      </a:accent3>
      <a:accent4>
        <a:srgbClr val="175E54"/>
      </a:accent4>
      <a:accent5>
        <a:srgbClr val="4D4F53"/>
      </a:accent5>
      <a:accent6>
        <a:srgbClr val="D2C295"/>
      </a:accent6>
      <a:hlink>
        <a:srgbClr val="A4001D"/>
      </a:hlink>
      <a:folHlink>
        <a:srgbClr val="000000"/>
      </a:folHlink>
    </a:clrScheme>
    <a:fontScheme name="Stanford">
      <a:majorFont>
        <a:latin typeface="Source Sans Pro Semibold"/>
        <a:ea typeface=""/>
        <a:cs typeface=""/>
      </a:majorFont>
      <a:minorFont>
        <a:latin typeface="Source Sans Pro"/>
        <a:ea typeface=""/>
        <a:cs typeface=""/>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SU_Preso_16x9_v7</Template>
  <TotalTime>275</TotalTime>
  <Words>2106</Words>
  <Application>Microsoft Office PowerPoint</Application>
  <PresentationFormat>Ekran Gösterisi (16:9)</PresentationFormat>
  <Paragraphs>105</Paragraphs>
  <Slides>30</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30</vt:i4>
      </vt:variant>
    </vt:vector>
  </HeadingPairs>
  <TitlesOfParts>
    <vt:vector size="37" baseType="lpstr">
      <vt:lpstr>Arial</vt:lpstr>
      <vt:lpstr>Calibri</vt:lpstr>
      <vt:lpstr>Source Sans Pro</vt:lpstr>
      <vt:lpstr>Source Sans Pro Semibold</vt:lpstr>
      <vt:lpstr>Times New Roman</vt:lpstr>
      <vt:lpstr>Wingdings</vt:lpstr>
      <vt:lpstr>SU_Preso_16x9_v6</vt:lpstr>
      <vt:lpstr>7.HAFTA</vt:lpstr>
      <vt:lpstr>Erken Çocukluk Döneminde Yetersizliği Olan Çocuğa Sahip Olan Aileler İçin Destek Hizmetler</vt:lpstr>
      <vt:lpstr>PowerPoint Sunusu</vt:lpstr>
      <vt:lpstr>PowerPoint Sunusu</vt:lpstr>
      <vt:lpstr>PowerPoint Sunusu</vt:lpstr>
      <vt:lpstr>Ailelerin Yetersizlik Nedeniyle Geçtikleri Süreçler</vt:lpstr>
      <vt:lpstr> Doğum Öncesi ve Doğum Sonrası Hizmetler </vt:lpstr>
      <vt:lpstr>PowerPoint Sunusu</vt:lpstr>
      <vt:lpstr>Erken Müdahale ve Aile ile ilgili Tarihsel ve Yasal Süreçler</vt:lpstr>
      <vt:lpstr>PowerPoint Sunusu</vt:lpstr>
      <vt:lpstr>PowerPoint Sunusu</vt:lpstr>
      <vt:lpstr>Aile Eğitimi Hizmetleri</vt:lpstr>
      <vt:lpstr>Aile Merkezli Uygulamalar</vt:lpstr>
      <vt:lpstr>PowerPoint Sunusu</vt:lpstr>
      <vt:lpstr>PowerPoint Sunusu</vt:lpstr>
      <vt:lpstr>PowerPoint Sunusu</vt:lpstr>
      <vt:lpstr>Aile Eğitimi</vt:lpstr>
      <vt:lpstr>Bireysel Aile Hizmet Planı (BAHP)’ın Geliştirilmesi</vt:lpstr>
      <vt:lpstr>PowerPoint Sunusu</vt:lpstr>
      <vt:lpstr>Bahp’ın Bileşenleri </vt:lpstr>
      <vt:lpstr>PowerPoint Sunusu</vt:lpstr>
      <vt:lpstr>Kurum Merkezli Erken Müdahale</vt:lpstr>
      <vt:lpstr>Ev merkezli erken müdahale</vt:lpstr>
      <vt:lpstr>PowerPoint Sunusu</vt:lpstr>
      <vt:lpstr>Görüşmeler ve Toplantılar</vt:lpstr>
      <vt:lpstr>PowerPoint Sunusu</vt:lpstr>
      <vt:lpstr>PowerPoint Sunusu</vt:lpstr>
      <vt:lpstr>Süreğen Destek ve Bilgi Alışverişi</vt:lpstr>
      <vt:lpstr>PowerPoint Sunusu</vt:lpstr>
      <vt:lpstr>Referanslar</vt:lpstr>
    </vt:vector>
  </TitlesOfParts>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Guidelines</dc:title>
  <dc:creator>Microsoft Office User</dc:creator>
  <cp:lastModifiedBy>user</cp:lastModifiedBy>
  <cp:revision>27</cp:revision>
  <dcterms:created xsi:type="dcterms:W3CDTF">2017-05-23T22:51:30Z</dcterms:created>
  <dcterms:modified xsi:type="dcterms:W3CDTF">2020-04-09T14:10:02Z</dcterms:modified>
</cp:coreProperties>
</file>